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4"/>
  </p:notesMasterIdLst>
  <p:sldIdLst>
    <p:sldId id="257" r:id="rId2"/>
    <p:sldId id="258" r:id="rId3"/>
    <p:sldId id="260" r:id="rId4"/>
    <p:sldId id="261" r:id="rId5"/>
    <p:sldId id="262" r:id="rId6"/>
    <p:sldId id="263" r:id="rId7"/>
    <p:sldId id="264" r:id="rId8"/>
    <p:sldId id="271" r:id="rId9"/>
    <p:sldId id="269" r:id="rId10"/>
    <p:sldId id="265" r:id="rId11"/>
    <p:sldId id="266" r:id="rId12"/>
    <p:sldId id="272" r:id="rId13"/>
    <p:sldId id="270" r:id="rId14"/>
    <p:sldId id="267" r:id="rId15"/>
    <p:sldId id="268"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4" r:id="rId44"/>
    <p:sldId id="305" r:id="rId45"/>
    <p:sldId id="306" r:id="rId46"/>
    <p:sldId id="307" r:id="rId47"/>
    <p:sldId id="308" r:id="rId48"/>
    <p:sldId id="309"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39" r:id="rId77"/>
    <p:sldId id="340" r:id="rId78"/>
    <p:sldId id="341" r:id="rId79"/>
    <p:sldId id="342" r:id="rId80"/>
    <p:sldId id="343" r:id="rId81"/>
    <p:sldId id="344" r:id="rId82"/>
    <p:sldId id="345" r:id="rId83"/>
    <p:sldId id="346" r:id="rId84"/>
    <p:sldId id="347" r:id="rId85"/>
    <p:sldId id="348" r:id="rId86"/>
    <p:sldId id="349" r:id="rId87"/>
    <p:sldId id="350" r:id="rId88"/>
    <p:sldId id="351" r:id="rId89"/>
    <p:sldId id="352" r:id="rId90"/>
    <p:sldId id="353" r:id="rId91"/>
    <p:sldId id="354" r:id="rId92"/>
    <p:sldId id="355" r:id="rId93"/>
    <p:sldId id="356" r:id="rId94"/>
    <p:sldId id="357" r:id="rId95"/>
    <p:sldId id="358" r:id="rId96"/>
    <p:sldId id="359" r:id="rId97"/>
    <p:sldId id="360" r:id="rId98"/>
    <p:sldId id="362" r:id="rId99"/>
    <p:sldId id="363" r:id="rId100"/>
    <p:sldId id="364" r:id="rId101"/>
    <p:sldId id="365" r:id="rId102"/>
    <p:sldId id="366" r:id="rId103"/>
    <p:sldId id="367" r:id="rId104"/>
    <p:sldId id="368" r:id="rId105"/>
    <p:sldId id="369" r:id="rId106"/>
    <p:sldId id="370" r:id="rId107"/>
    <p:sldId id="371" r:id="rId108"/>
    <p:sldId id="372" r:id="rId109"/>
    <p:sldId id="373" r:id="rId110"/>
    <p:sldId id="374" r:id="rId111"/>
    <p:sldId id="375" r:id="rId112"/>
    <p:sldId id="376" r:id="rId113"/>
    <p:sldId id="377" r:id="rId114"/>
    <p:sldId id="378" r:id="rId115"/>
    <p:sldId id="379" r:id="rId116"/>
    <p:sldId id="381" r:id="rId117"/>
    <p:sldId id="629" r:id="rId118"/>
    <p:sldId id="382" r:id="rId119"/>
    <p:sldId id="628" r:id="rId120"/>
    <p:sldId id="383" r:id="rId121"/>
    <p:sldId id="384" r:id="rId122"/>
    <p:sldId id="630" r:id="rId123"/>
    <p:sldId id="385" r:id="rId124"/>
    <p:sldId id="386" r:id="rId125"/>
    <p:sldId id="631" r:id="rId126"/>
    <p:sldId id="632" r:id="rId127"/>
    <p:sldId id="633" r:id="rId128"/>
    <p:sldId id="634" r:id="rId129"/>
    <p:sldId id="635" r:id="rId130"/>
    <p:sldId id="387" r:id="rId131"/>
    <p:sldId id="388" r:id="rId132"/>
    <p:sldId id="389" r:id="rId133"/>
    <p:sldId id="390" r:id="rId134"/>
    <p:sldId id="636" r:id="rId135"/>
    <p:sldId id="637" r:id="rId136"/>
    <p:sldId id="638" r:id="rId137"/>
    <p:sldId id="639" r:id="rId138"/>
    <p:sldId id="391" r:id="rId139"/>
    <p:sldId id="392" r:id="rId140"/>
    <p:sldId id="393" r:id="rId141"/>
    <p:sldId id="395" r:id="rId142"/>
    <p:sldId id="396" r:id="rId143"/>
    <p:sldId id="397" r:id="rId144"/>
    <p:sldId id="650"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 id="416" r:id="rId164"/>
    <p:sldId id="417" r:id="rId165"/>
    <p:sldId id="418" r:id="rId166"/>
    <p:sldId id="419" r:id="rId167"/>
    <p:sldId id="640" r:id="rId168"/>
    <p:sldId id="641" r:id="rId169"/>
    <p:sldId id="420" r:id="rId170"/>
    <p:sldId id="421" r:id="rId171"/>
    <p:sldId id="422" r:id="rId172"/>
    <p:sldId id="425" r:id="rId173"/>
    <p:sldId id="426" r:id="rId174"/>
    <p:sldId id="427" r:id="rId175"/>
    <p:sldId id="428" r:id="rId176"/>
    <p:sldId id="429" r:id="rId177"/>
    <p:sldId id="430" r:id="rId178"/>
    <p:sldId id="431" r:id="rId179"/>
    <p:sldId id="432" r:id="rId180"/>
    <p:sldId id="433" r:id="rId181"/>
    <p:sldId id="434" r:id="rId182"/>
    <p:sldId id="435" r:id="rId183"/>
    <p:sldId id="436" r:id="rId184"/>
    <p:sldId id="437" r:id="rId185"/>
    <p:sldId id="651" r:id="rId186"/>
    <p:sldId id="654" r:id="rId187"/>
    <p:sldId id="657" r:id="rId188"/>
    <p:sldId id="659" r:id="rId189"/>
    <p:sldId id="660" r:id="rId190"/>
    <p:sldId id="661" r:id="rId191"/>
    <p:sldId id="655" r:id="rId192"/>
    <p:sldId id="658" r:id="rId193"/>
    <p:sldId id="656" r:id="rId194"/>
    <p:sldId id="438" r:id="rId195"/>
    <p:sldId id="439" r:id="rId196"/>
    <p:sldId id="440" r:id="rId197"/>
    <p:sldId id="653" r:id="rId198"/>
    <p:sldId id="441" r:id="rId199"/>
    <p:sldId id="652" r:id="rId200"/>
    <p:sldId id="442" r:id="rId201"/>
    <p:sldId id="643" r:id="rId202"/>
    <p:sldId id="642" r:id="rId203"/>
    <p:sldId id="443" r:id="rId204"/>
    <p:sldId id="444" r:id="rId205"/>
    <p:sldId id="445" r:id="rId206"/>
    <p:sldId id="446" r:id="rId207"/>
    <p:sldId id="447" r:id="rId208"/>
    <p:sldId id="448" r:id="rId209"/>
    <p:sldId id="449" r:id="rId210"/>
    <p:sldId id="450" r:id="rId211"/>
    <p:sldId id="644" r:id="rId212"/>
    <p:sldId id="451" r:id="rId213"/>
    <p:sldId id="452" r:id="rId214"/>
    <p:sldId id="453" r:id="rId215"/>
    <p:sldId id="454" r:id="rId216"/>
    <p:sldId id="455" r:id="rId217"/>
    <p:sldId id="456" r:id="rId218"/>
    <p:sldId id="457" r:id="rId219"/>
    <p:sldId id="458" r:id="rId220"/>
    <p:sldId id="459" r:id="rId221"/>
    <p:sldId id="460" r:id="rId222"/>
    <p:sldId id="461" r:id="rId223"/>
    <p:sldId id="462" r:id="rId224"/>
    <p:sldId id="463" r:id="rId225"/>
    <p:sldId id="464" r:id="rId226"/>
    <p:sldId id="465" r:id="rId227"/>
    <p:sldId id="466" r:id="rId228"/>
    <p:sldId id="467" r:id="rId229"/>
    <p:sldId id="468" r:id="rId230"/>
    <p:sldId id="469" r:id="rId231"/>
    <p:sldId id="470" r:id="rId232"/>
    <p:sldId id="471" r:id="rId233"/>
    <p:sldId id="472" r:id="rId234"/>
    <p:sldId id="473" r:id="rId235"/>
    <p:sldId id="474" r:id="rId236"/>
    <p:sldId id="475" r:id="rId237"/>
    <p:sldId id="476" r:id="rId238"/>
    <p:sldId id="477" r:id="rId239"/>
    <p:sldId id="478" r:id="rId240"/>
    <p:sldId id="479" r:id="rId241"/>
    <p:sldId id="480" r:id="rId242"/>
    <p:sldId id="481" r:id="rId243"/>
    <p:sldId id="482" r:id="rId244"/>
    <p:sldId id="483" r:id="rId245"/>
    <p:sldId id="484" r:id="rId246"/>
    <p:sldId id="485" r:id="rId247"/>
    <p:sldId id="486" r:id="rId248"/>
    <p:sldId id="487" r:id="rId249"/>
    <p:sldId id="488" r:id="rId250"/>
    <p:sldId id="489" r:id="rId251"/>
    <p:sldId id="490" r:id="rId252"/>
    <p:sldId id="491" r:id="rId253"/>
    <p:sldId id="645" r:id="rId254"/>
    <p:sldId id="492" r:id="rId255"/>
    <p:sldId id="493" r:id="rId256"/>
    <p:sldId id="494" r:id="rId257"/>
    <p:sldId id="495" r:id="rId258"/>
    <p:sldId id="496" r:id="rId259"/>
    <p:sldId id="497" r:id="rId260"/>
    <p:sldId id="498" r:id="rId261"/>
    <p:sldId id="499" r:id="rId262"/>
    <p:sldId id="500" r:id="rId263"/>
    <p:sldId id="501" r:id="rId264"/>
    <p:sldId id="502" r:id="rId265"/>
    <p:sldId id="503" r:id="rId266"/>
    <p:sldId id="504" r:id="rId267"/>
    <p:sldId id="505" r:id="rId268"/>
    <p:sldId id="506" r:id="rId269"/>
    <p:sldId id="507" r:id="rId270"/>
    <p:sldId id="508" r:id="rId271"/>
    <p:sldId id="509" r:id="rId272"/>
    <p:sldId id="510" r:id="rId273"/>
    <p:sldId id="648" r:id="rId274"/>
    <p:sldId id="649" r:id="rId275"/>
    <p:sldId id="511" r:id="rId276"/>
    <p:sldId id="512" r:id="rId277"/>
    <p:sldId id="513" r:id="rId278"/>
    <p:sldId id="514" r:id="rId279"/>
    <p:sldId id="515" r:id="rId280"/>
    <p:sldId id="516" r:id="rId281"/>
    <p:sldId id="517" r:id="rId282"/>
    <p:sldId id="518" r:id="rId283"/>
    <p:sldId id="524" r:id="rId284"/>
    <p:sldId id="525" r:id="rId285"/>
    <p:sldId id="526" r:id="rId286"/>
    <p:sldId id="527" r:id="rId287"/>
    <p:sldId id="528" r:id="rId288"/>
    <p:sldId id="529" r:id="rId289"/>
    <p:sldId id="530" r:id="rId290"/>
    <p:sldId id="531" r:id="rId291"/>
    <p:sldId id="532" r:id="rId292"/>
    <p:sldId id="533" r:id="rId293"/>
    <p:sldId id="534" r:id="rId294"/>
    <p:sldId id="535" r:id="rId295"/>
    <p:sldId id="536" r:id="rId296"/>
    <p:sldId id="624" r:id="rId297"/>
    <p:sldId id="537" r:id="rId298"/>
    <p:sldId id="538" r:id="rId299"/>
    <p:sldId id="647" r:id="rId300"/>
    <p:sldId id="539" r:id="rId301"/>
    <p:sldId id="625" r:id="rId302"/>
    <p:sldId id="541" r:id="rId303"/>
    <p:sldId id="646" r:id="rId304"/>
    <p:sldId id="542" r:id="rId305"/>
    <p:sldId id="622" r:id="rId306"/>
    <p:sldId id="623" r:id="rId307"/>
    <p:sldId id="606" r:id="rId308"/>
    <p:sldId id="607" r:id="rId309"/>
    <p:sldId id="608" r:id="rId310"/>
    <p:sldId id="609" r:id="rId311"/>
    <p:sldId id="610" r:id="rId312"/>
    <p:sldId id="611" r:id="rId313"/>
    <p:sldId id="612" r:id="rId314"/>
    <p:sldId id="613" r:id="rId315"/>
    <p:sldId id="614" r:id="rId316"/>
    <p:sldId id="615" r:id="rId317"/>
    <p:sldId id="616" r:id="rId318"/>
    <p:sldId id="617" r:id="rId319"/>
    <p:sldId id="618" r:id="rId320"/>
    <p:sldId id="627" r:id="rId321"/>
    <p:sldId id="619" r:id="rId322"/>
    <p:sldId id="620" r:id="rId323"/>
    <p:sldId id="621" r:id="rId324"/>
    <p:sldId id="586" r:id="rId325"/>
    <p:sldId id="587" r:id="rId326"/>
    <p:sldId id="588" r:id="rId327"/>
    <p:sldId id="589" r:id="rId328"/>
    <p:sldId id="590" r:id="rId329"/>
    <p:sldId id="591" r:id="rId330"/>
    <p:sldId id="592" r:id="rId331"/>
    <p:sldId id="593" r:id="rId332"/>
    <p:sldId id="594" r:id="rId333"/>
    <p:sldId id="595" r:id="rId334"/>
    <p:sldId id="596" r:id="rId335"/>
    <p:sldId id="597" r:id="rId336"/>
    <p:sldId id="598" r:id="rId337"/>
    <p:sldId id="599" r:id="rId338"/>
    <p:sldId id="600" r:id="rId339"/>
    <p:sldId id="601" r:id="rId340"/>
    <p:sldId id="603" r:id="rId341"/>
    <p:sldId id="604" r:id="rId342"/>
    <p:sldId id="605" r:id="rId3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 RoyChowdhury" initials="AR" lastIdx="1" clrIdx="0">
    <p:extLst>
      <p:ext uri="{19B8F6BF-5375-455C-9EA6-DF929625EA0E}">
        <p15:presenceInfo xmlns:p15="http://schemas.microsoft.com/office/powerpoint/2012/main" userId="S::archie@iitkgp.ac.in::06cdcef8-a3d7-4a35-90c4-86195799f5b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100" d="100"/>
          <a:sy n="100" d="100"/>
        </p:scale>
        <p:origin x="456" y="-9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theme" Target="theme/theme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commentAuthors" Target="commentAuthor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viewProps" Target="viewProp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12T11:28:54.724" idx="1">
    <p:pos x="3391" y="2372"/>
    <p:text/>
    <p:extLst>
      <p:ext uri="{C676402C-5697-4E1C-873F-D02D1690AC5C}">
        <p15:threadingInfo xmlns:p15="http://schemas.microsoft.com/office/powerpoint/2012/main" timeZoneBias="-33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wmf"/><Relationship Id="rId5" Type="http://schemas.openxmlformats.org/officeDocument/2006/relationships/image" Target="../media/image160.wmf"/><Relationship Id="rId4" Type="http://schemas.openxmlformats.org/officeDocument/2006/relationships/image" Target="../media/image15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6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4.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4.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 Id="rId5" Type="http://schemas.openxmlformats.org/officeDocument/2006/relationships/image" Target="../media/image114.wmf"/><Relationship Id="rId4" Type="http://schemas.openxmlformats.org/officeDocument/2006/relationships/image" Target="../media/image11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 Id="rId5" Type="http://schemas.openxmlformats.org/officeDocument/2006/relationships/image" Target="../media/image139.wmf"/><Relationship Id="rId4" Type="http://schemas.openxmlformats.org/officeDocument/2006/relationships/image" Target="../media/image1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1353DA-4924-4DBA-80A2-BB32719128B4}" type="datetimeFigureOut">
              <a:rPr lang="en-US" smtClean="0"/>
              <a:pPr/>
              <a:t>3/21/2022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3B4790-3B6A-4FEF-B609-A0007EB19D23}" type="slidenum">
              <a:rPr lang="en-US" smtClean="0"/>
              <a:pPr/>
              <a:t>‹#›</a:t>
            </a:fld>
            <a:endParaRPr lang="en-US"/>
          </a:p>
        </p:txBody>
      </p:sp>
    </p:spTree>
    <p:extLst>
      <p:ext uri="{BB962C8B-B14F-4D97-AF65-F5344CB8AC3E}">
        <p14:creationId xmlns:p14="http://schemas.microsoft.com/office/powerpoint/2010/main" val="683007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5A1B2F-6BF3-4168-9CE4-202D9B145E24}" type="slidenum">
              <a:rPr lang="en-US" smtClean="0"/>
              <a:pPr/>
              <a:t>30</a:t>
            </a:fld>
            <a:endParaRPr lang="en-US"/>
          </a:p>
        </p:txBody>
      </p:sp>
    </p:spTree>
    <p:extLst>
      <p:ext uri="{BB962C8B-B14F-4D97-AF65-F5344CB8AC3E}">
        <p14:creationId xmlns:p14="http://schemas.microsoft.com/office/powerpoint/2010/main" val="209070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DE128-28E9-43B0-A09C-F1930C248C8C}" type="slidenum">
              <a:rPr lang="en-US" smtClean="0"/>
              <a:pPr/>
              <a:t>210</a:t>
            </a:fld>
            <a:endParaRPr lang="en-US"/>
          </a:p>
        </p:txBody>
      </p:sp>
    </p:spTree>
    <p:extLst>
      <p:ext uri="{BB962C8B-B14F-4D97-AF65-F5344CB8AC3E}">
        <p14:creationId xmlns:p14="http://schemas.microsoft.com/office/powerpoint/2010/main" val="4232039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E4DF64-64BF-41D3-87BB-BF47207B01C4}" type="datetimeFigureOut">
              <a:rPr lang="en-US" smtClean="0"/>
              <a:pPr/>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5E4A2-281F-4CA4-9109-4D179ED5B488}" type="slidenum">
              <a:rPr lang="en-US" smtClean="0"/>
              <a:pPr/>
              <a:t>‹#›</a:t>
            </a:fld>
            <a:endParaRPr lang="en-US"/>
          </a:p>
        </p:txBody>
      </p:sp>
    </p:spTree>
    <p:extLst>
      <p:ext uri="{BB962C8B-B14F-4D97-AF65-F5344CB8AC3E}">
        <p14:creationId xmlns:p14="http://schemas.microsoft.com/office/powerpoint/2010/main" val="1969990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E4DF64-64BF-41D3-87BB-BF47207B01C4}" type="datetimeFigureOut">
              <a:rPr lang="en-US" smtClean="0"/>
              <a:pPr/>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5E4A2-281F-4CA4-9109-4D179ED5B488}" type="slidenum">
              <a:rPr lang="en-US" smtClean="0"/>
              <a:pPr/>
              <a:t>‹#›</a:t>
            </a:fld>
            <a:endParaRPr lang="en-US"/>
          </a:p>
        </p:txBody>
      </p:sp>
    </p:spTree>
    <p:extLst>
      <p:ext uri="{BB962C8B-B14F-4D97-AF65-F5344CB8AC3E}">
        <p14:creationId xmlns:p14="http://schemas.microsoft.com/office/powerpoint/2010/main" val="1700724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E4DF64-64BF-41D3-87BB-BF47207B01C4}" type="datetimeFigureOut">
              <a:rPr lang="en-US" smtClean="0"/>
              <a:pPr/>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5E4A2-281F-4CA4-9109-4D179ED5B488}" type="slidenum">
              <a:rPr lang="en-US" smtClean="0"/>
              <a:pPr/>
              <a:t>‹#›</a:t>
            </a:fld>
            <a:endParaRPr lang="en-US"/>
          </a:p>
        </p:txBody>
      </p:sp>
    </p:spTree>
    <p:extLst>
      <p:ext uri="{BB962C8B-B14F-4D97-AF65-F5344CB8AC3E}">
        <p14:creationId xmlns:p14="http://schemas.microsoft.com/office/powerpoint/2010/main" val="1931346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E4DF64-64BF-41D3-87BB-BF47207B01C4}" type="datetimeFigureOut">
              <a:rPr lang="en-US" smtClean="0"/>
              <a:pPr/>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5E4A2-281F-4CA4-9109-4D179ED5B488}" type="slidenum">
              <a:rPr lang="en-US" smtClean="0"/>
              <a:pPr/>
              <a:t>‹#›</a:t>
            </a:fld>
            <a:endParaRPr lang="en-US"/>
          </a:p>
        </p:txBody>
      </p:sp>
    </p:spTree>
    <p:extLst>
      <p:ext uri="{BB962C8B-B14F-4D97-AF65-F5344CB8AC3E}">
        <p14:creationId xmlns:p14="http://schemas.microsoft.com/office/powerpoint/2010/main" val="172310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E4DF64-64BF-41D3-87BB-BF47207B01C4}" type="datetimeFigureOut">
              <a:rPr lang="en-US" smtClean="0"/>
              <a:pPr/>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5E4A2-281F-4CA4-9109-4D179ED5B488}" type="slidenum">
              <a:rPr lang="en-US" smtClean="0"/>
              <a:pPr/>
              <a:t>‹#›</a:t>
            </a:fld>
            <a:endParaRPr lang="en-US"/>
          </a:p>
        </p:txBody>
      </p:sp>
    </p:spTree>
    <p:extLst>
      <p:ext uri="{BB962C8B-B14F-4D97-AF65-F5344CB8AC3E}">
        <p14:creationId xmlns:p14="http://schemas.microsoft.com/office/powerpoint/2010/main" val="650378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E4DF64-64BF-41D3-87BB-BF47207B01C4}" type="datetimeFigureOut">
              <a:rPr lang="en-US" smtClean="0"/>
              <a:pPr/>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5E4A2-281F-4CA4-9109-4D179ED5B488}" type="slidenum">
              <a:rPr lang="en-US" smtClean="0"/>
              <a:pPr/>
              <a:t>‹#›</a:t>
            </a:fld>
            <a:endParaRPr lang="en-US"/>
          </a:p>
        </p:txBody>
      </p:sp>
    </p:spTree>
    <p:extLst>
      <p:ext uri="{BB962C8B-B14F-4D97-AF65-F5344CB8AC3E}">
        <p14:creationId xmlns:p14="http://schemas.microsoft.com/office/powerpoint/2010/main" val="2757099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E4DF64-64BF-41D3-87BB-BF47207B01C4}" type="datetimeFigureOut">
              <a:rPr lang="en-US" smtClean="0"/>
              <a:pPr/>
              <a:t>3/21/2022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95E4A2-281F-4CA4-9109-4D179ED5B488}" type="slidenum">
              <a:rPr lang="en-US" smtClean="0"/>
              <a:pPr/>
              <a:t>‹#›</a:t>
            </a:fld>
            <a:endParaRPr lang="en-US"/>
          </a:p>
        </p:txBody>
      </p:sp>
    </p:spTree>
    <p:extLst>
      <p:ext uri="{BB962C8B-B14F-4D97-AF65-F5344CB8AC3E}">
        <p14:creationId xmlns:p14="http://schemas.microsoft.com/office/powerpoint/2010/main" val="2381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E4DF64-64BF-41D3-87BB-BF47207B01C4}" type="datetimeFigureOut">
              <a:rPr lang="en-US" smtClean="0"/>
              <a:pPr/>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95E4A2-281F-4CA4-9109-4D179ED5B488}" type="slidenum">
              <a:rPr lang="en-US" smtClean="0"/>
              <a:pPr/>
              <a:t>‹#›</a:t>
            </a:fld>
            <a:endParaRPr lang="en-US"/>
          </a:p>
        </p:txBody>
      </p:sp>
    </p:spTree>
    <p:extLst>
      <p:ext uri="{BB962C8B-B14F-4D97-AF65-F5344CB8AC3E}">
        <p14:creationId xmlns:p14="http://schemas.microsoft.com/office/powerpoint/2010/main" val="3766349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E4DF64-64BF-41D3-87BB-BF47207B01C4}" type="datetimeFigureOut">
              <a:rPr lang="en-US" smtClean="0"/>
              <a:pPr/>
              <a:t>3/21/2022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95E4A2-281F-4CA4-9109-4D179ED5B488}" type="slidenum">
              <a:rPr lang="en-US" smtClean="0"/>
              <a:pPr/>
              <a:t>‹#›</a:t>
            </a:fld>
            <a:endParaRPr lang="en-US"/>
          </a:p>
        </p:txBody>
      </p:sp>
    </p:spTree>
    <p:extLst>
      <p:ext uri="{BB962C8B-B14F-4D97-AF65-F5344CB8AC3E}">
        <p14:creationId xmlns:p14="http://schemas.microsoft.com/office/powerpoint/2010/main" val="2157230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E4DF64-64BF-41D3-87BB-BF47207B01C4}" type="datetimeFigureOut">
              <a:rPr lang="en-US" smtClean="0"/>
              <a:pPr/>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5E4A2-281F-4CA4-9109-4D179ED5B488}" type="slidenum">
              <a:rPr lang="en-US" smtClean="0"/>
              <a:pPr/>
              <a:t>‹#›</a:t>
            </a:fld>
            <a:endParaRPr lang="en-US"/>
          </a:p>
        </p:txBody>
      </p:sp>
    </p:spTree>
    <p:extLst>
      <p:ext uri="{BB962C8B-B14F-4D97-AF65-F5344CB8AC3E}">
        <p14:creationId xmlns:p14="http://schemas.microsoft.com/office/powerpoint/2010/main" val="2916954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E4DF64-64BF-41D3-87BB-BF47207B01C4}" type="datetimeFigureOut">
              <a:rPr lang="en-US" smtClean="0"/>
              <a:pPr/>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5E4A2-281F-4CA4-9109-4D179ED5B488}" type="slidenum">
              <a:rPr lang="en-US" smtClean="0"/>
              <a:pPr/>
              <a:t>‹#›</a:t>
            </a:fld>
            <a:endParaRPr lang="en-US"/>
          </a:p>
        </p:txBody>
      </p:sp>
    </p:spTree>
    <p:extLst>
      <p:ext uri="{BB962C8B-B14F-4D97-AF65-F5344CB8AC3E}">
        <p14:creationId xmlns:p14="http://schemas.microsoft.com/office/powerpoint/2010/main" val="1893335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E4DF64-64BF-41D3-87BB-BF47207B01C4}" type="datetimeFigureOut">
              <a:rPr lang="en-US" smtClean="0"/>
              <a:pPr/>
              <a:t>3/21/2022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95E4A2-281F-4CA4-9109-4D179ED5B488}" type="slidenum">
              <a:rPr lang="en-US" smtClean="0"/>
              <a:pPr/>
              <a:t>‹#›</a:t>
            </a:fld>
            <a:endParaRPr lang="en-US"/>
          </a:p>
        </p:txBody>
      </p:sp>
    </p:spTree>
    <p:extLst>
      <p:ext uri="{BB962C8B-B14F-4D97-AF65-F5344CB8AC3E}">
        <p14:creationId xmlns:p14="http://schemas.microsoft.com/office/powerpoint/2010/main" val="1950981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0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0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emf"/><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0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emf"/><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0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emf"/><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0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0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0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image" Target="../media/image171.png"/></Relationships>
</file>

<file path=ppt/slides/_rels/slide1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4.png"/><Relationship Id="rId5" Type="http://schemas.openxmlformats.org/officeDocument/2006/relationships/oleObject" Target="../embeddings/oleObject2.bin"/><Relationship Id="rId4" Type="http://schemas.microsoft.com/office/2007/relationships/hdphoto" Target="../media/hdphoto1.wdp"/></Relationships>
</file>

<file path=ppt/slides/_rels/slide1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4.png"/></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4.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80.png"/><Relationship Id="rId4" Type="http://schemas.openxmlformats.org/officeDocument/2006/relationships/image" Target="../media/image88.png"/></Relationships>
</file>

<file path=ppt/slides/_rels/slide21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264.xml.rels><?xml version="1.0" encoding="UTF-8" standalone="yes"?>
<Relationships xmlns="http://schemas.openxmlformats.org/package/2006/relationships"><Relationship Id="rId8" Type="http://schemas.openxmlformats.org/officeDocument/2006/relationships/image" Target="../media/image112.wmf"/><Relationship Id="rId13" Type="http://schemas.openxmlformats.org/officeDocument/2006/relationships/image" Target="../media/image114.w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11.wmf"/><Relationship Id="rId11" Type="http://schemas.openxmlformats.org/officeDocument/2006/relationships/image" Target="../media/image115.png"/><Relationship Id="rId5" Type="http://schemas.openxmlformats.org/officeDocument/2006/relationships/oleObject" Target="../embeddings/oleObject7.bin"/><Relationship Id="rId10" Type="http://schemas.openxmlformats.org/officeDocument/2006/relationships/image" Target="../media/image113.wmf"/><Relationship Id="rId4" Type="http://schemas.openxmlformats.org/officeDocument/2006/relationships/image" Target="../media/image110.wmf"/><Relationship Id="rId9" Type="http://schemas.openxmlformats.org/officeDocument/2006/relationships/oleObject" Target="../embeddings/oleObject9.bin"/></Relationships>
</file>

<file path=ppt/slides/_rels/slide26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0.png"/><Relationship Id="rId1" Type="http://schemas.openxmlformats.org/officeDocument/2006/relationships/slideLayout" Target="../slideLayouts/slideLayout2.xml"/><Relationship Id="rId4" Type="http://schemas.openxmlformats.org/officeDocument/2006/relationships/image" Target="../media/image118.emf"/></Relationships>
</file>

<file path=ppt/slides/_rels/slide26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73.png"/><Relationship Id="rId4" Type="http://schemas.openxmlformats.org/officeDocument/2006/relationships/image" Target="../media/image123.png"/></Relationships>
</file>

<file path=ppt/slides/_rels/slide27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22.wmf"/></Relationships>
</file>

<file path=ppt/slides/_rels/slide27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1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133.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8" Type="http://schemas.openxmlformats.org/officeDocument/2006/relationships/image" Target="../media/image136.wmf"/><Relationship Id="rId13" Type="http://schemas.openxmlformats.org/officeDocument/2006/relationships/oleObject" Target="../embeddings/oleObject16.bin"/><Relationship Id="rId3" Type="http://schemas.openxmlformats.org/officeDocument/2006/relationships/oleObject" Target="../embeddings/oleObject12.bin"/><Relationship Id="rId7" Type="http://schemas.openxmlformats.org/officeDocument/2006/relationships/oleObject" Target="../embeddings/oleObject13.bin"/><Relationship Id="rId12" Type="http://schemas.openxmlformats.org/officeDocument/2006/relationships/image" Target="../media/image138.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44.png"/><Relationship Id="rId11" Type="http://schemas.openxmlformats.org/officeDocument/2006/relationships/oleObject" Target="../embeddings/oleObject15.bin"/><Relationship Id="rId5" Type="http://schemas.openxmlformats.org/officeDocument/2006/relationships/image" Target="../media/image140.png"/><Relationship Id="rId10" Type="http://schemas.openxmlformats.org/officeDocument/2006/relationships/image" Target="../media/image137.wmf"/><Relationship Id="rId4" Type="http://schemas.openxmlformats.org/officeDocument/2006/relationships/image" Target="../media/image135.wmf"/><Relationship Id="rId9" Type="http://schemas.openxmlformats.org/officeDocument/2006/relationships/oleObject" Target="../embeddings/oleObject14.bin"/><Relationship Id="rId14" Type="http://schemas.openxmlformats.org/officeDocument/2006/relationships/image" Target="../media/image139.wmf"/></Relationships>
</file>

<file path=ppt/slides/_rels/slide293.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comments" Target="../comments/comment1.xml"/><Relationship Id="rId5" Type="http://schemas.openxmlformats.org/officeDocument/2006/relationships/image" Target="../media/image141.wmf"/><Relationship Id="rId4" Type="http://schemas.openxmlformats.org/officeDocument/2006/relationships/oleObject" Target="../embeddings/oleObject17.bin"/></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2" Type="http://schemas.openxmlformats.org/officeDocument/2006/relationships/image" Target="../media/image143.gif"/><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50.png"/><Relationship Id="rId7" Type="http://schemas.openxmlformats.org/officeDocument/2006/relationships/image" Target="../media/image144.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8.bin"/><Relationship Id="rId5" Type="http://schemas.openxmlformats.org/officeDocument/2006/relationships/image" Target="../media/image146.emf"/><Relationship Id="rId10" Type="http://schemas.openxmlformats.org/officeDocument/2006/relationships/image" Target="../media/image149.png"/><Relationship Id="rId4" Type="http://schemas.openxmlformats.org/officeDocument/2006/relationships/image" Target="../media/image145.emf"/><Relationship Id="rId9" Type="http://schemas.openxmlformats.org/officeDocument/2006/relationships/image" Target="../media/image126.emf"/></Relationships>
</file>

<file path=ppt/slides/_rels/slide301.xml.rels><?xml version="1.0" encoding="UTF-8" standalone="yes"?>
<Relationships xmlns="http://schemas.openxmlformats.org/package/2006/relationships"><Relationship Id="rId8" Type="http://schemas.openxmlformats.org/officeDocument/2006/relationships/image" Target="../media/image148.wmf"/><Relationship Id="rId3" Type="http://schemas.openxmlformats.org/officeDocument/2006/relationships/image" Target="../media/image150.png"/><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52.png"/><Relationship Id="rId5" Type="http://schemas.openxmlformats.org/officeDocument/2006/relationships/image" Target="../media/image147.wmf"/><Relationship Id="rId4" Type="http://schemas.openxmlformats.org/officeDocument/2006/relationships/oleObject" Target="../embeddings/oleObject19.bin"/></Relationships>
</file>

<file path=ppt/slides/_rels/slide302.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image" Target="../media/image153.emf"/><Relationship Id="rId1" Type="http://schemas.openxmlformats.org/officeDocument/2006/relationships/slideLayout" Target="../slideLayouts/slideLayout2.xml"/><Relationship Id="rId4" Type="http://schemas.openxmlformats.org/officeDocument/2006/relationships/image" Target="../media/image155.emf"/></Relationships>
</file>

<file path=ppt/slides/_rels/slide303.xml.rels><?xml version="1.0" encoding="UTF-8" standalone="yes"?>
<Relationships xmlns="http://schemas.openxmlformats.org/package/2006/relationships"><Relationship Id="rId8" Type="http://schemas.openxmlformats.org/officeDocument/2006/relationships/image" Target="../media/image158.wmf"/><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160.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57.w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159.wmf"/><Relationship Id="rId4" Type="http://schemas.openxmlformats.org/officeDocument/2006/relationships/image" Target="../media/image156.wmf"/><Relationship Id="rId9" Type="http://schemas.openxmlformats.org/officeDocument/2006/relationships/oleObject" Target="../embeddings/oleObject24.bin"/></Relationships>
</file>

<file path=ppt/slides/_rels/slide304.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61.wmf"/><Relationship Id="rId4" Type="http://schemas.openxmlformats.org/officeDocument/2006/relationships/oleObject" Target="../embeddings/oleObject26.bin"/></Relationships>
</file>

<file path=ppt/slides/_rels/slide305.xml.rels><?xml version="1.0" encoding="UTF-8" standalone="yes"?>
<Relationships xmlns="http://schemas.openxmlformats.org/package/2006/relationships"><Relationship Id="rId3"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30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64.wmf"/><Relationship Id="rId5" Type="http://schemas.openxmlformats.org/officeDocument/2006/relationships/oleObject" Target="../embeddings/oleObject28.bin"/><Relationship Id="rId4" Type="http://schemas.openxmlformats.org/officeDocument/2006/relationships/image" Target="../media/image163.wmf"/></Relationships>
</file>

<file path=ppt/slides/_rels/slide30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31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52.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5.png"/></Relationships>
</file>

<file path=ppt/slides/_rels/slide31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52.png"/><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5.png"/></Relationships>
</file>

<file path=ppt/slides/_rels/slide31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52.png"/><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5.png"/></Relationships>
</file>

<file path=ppt/slides/_rels/slide31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52.png"/><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5.png"/></Relationships>
</file>

<file path=ppt/slides/_rels/slide318.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75.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69.png"/><Relationship Id="rId4" Type="http://schemas.openxmlformats.org/officeDocument/2006/relationships/image" Target="../media/image165.png"/></Relationships>
</file>

<file path=ppt/slides/_rels/slide319.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75.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69.png"/><Relationship Id="rId4" Type="http://schemas.openxmlformats.org/officeDocument/2006/relationships/image" Target="../media/image1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Numerical control – what is it ?</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Control achieved by the use of </a:t>
            </a:r>
          </a:p>
          <a:p>
            <a:pPr marL="0" indent="0">
              <a:buNone/>
            </a:pPr>
            <a:endParaRPr lang="en-US" dirty="0"/>
          </a:p>
          <a:p>
            <a:pPr>
              <a:buFont typeface="Wingdings" panose="05000000000000000000" pitchFamily="2" charset="2"/>
              <a:buChar char="Ø"/>
            </a:pPr>
            <a:r>
              <a:rPr lang="en-US" dirty="0"/>
              <a:t>Numbers, symbols, signals, Letters, Codes, Words, instructions</a:t>
            </a:r>
          </a:p>
          <a:p>
            <a:pPr>
              <a:buFont typeface="Wingdings" panose="05000000000000000000" pitchFamily="2" charset="2"/>
              <a:buChar char="Ø"/>
            </a:pPr>
            <a:r>
              <a:rPr lang="en-US" dirty="0"/>
              <a:t>In short, a Language-based communication with machines to be controlled</a:t>
            </a:r>
          </a:p>
          <a:p>
            <a:pPr marL="0" indent="0">
              <a:buNone/>
            </a:pPr>
            <a:r>
              <a:rPr lang="en-US" dirty="0"/>
              <a:t> </a:t>
            </a:r>
          </a:p>
          <a:p>
            <a:pPr marL="0" indent="0">
              <a:buNone/>
            </a:pPr>
            <a:r>
              <a:rPr lang="en-US" dirty="0"/>
              <a:t>Inputs to the machine </a:t>
            </a:r>
            <a:r>
              <a:rPr lang="en-US" dirty="0">
                <a:sym typeface="Wingdings" panose="05000000000000000000" pitchFamily="2" charset="2"/>
              </a:rPr>
              <a:t> </a:t>
            </a:r>
            <a:r>
              <a:rPr lang="en-US" dirty="0"/>
              <a:t>through numbers, letters and codes</a:t>
            </a:r>
          </a:p>
          <a:p>
            <a:pPr marL="0" indent="0">
              <a:buNone/>
            </a:pPr>
            <a:r>
              <a:rPr lang="en-US" dirty="0"/>
              <a:t>The processing of data </a:t>
            </a:r>
            <a:r>
              <a:rPr lang="en-US" dirty="0">
                <a:sym typeface="Wingdings" panose="05000000000000000000" pitchFamily="2" charset="2"/>
              </a:rPr>
              <a:t></a:t>
            </a:r>
            <a:r>
              <a:rPr lang="en-US" dirty="0"/>
              <a:t> through numerical calculations                           and logic operations</a:t>
            </a:r>
          </a:p>
          <a:p>
            <a:pPr marL="0" indent="0">
              <a:buNone/>
            </a:pPr>
            <a:r>
              <a:rPr lang="en-US" dirty="0"/>
              <a:t>The execution of operations </a:t>
            </a:r>
            <a:r>
              <a:rPr lang="en-US" dirty="0">
                <a:sym typeface="Wingdings" panose="05000000000000000000" pitchFamily="2" charset="2"/>
              </a:rPr>
              <a:t> through generated signals</a:t>
            </a: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0" indent="0">
              <a:buNone/>
            </a:pPr>
            <a:endParaRPr lang="en-US" dirty="0"/>
          </a:p>
        </p:txBody>
      </p:sp>
    </p:spTree>
    <p:extLst>
      <p:ext uri="{BB962C8B-B14F-4D97-AF65-F5344CB8AC3E}">
        <p14:creationId xmlns:p14="http://schemas.microsoft.com/office/powerpoint/2010/main" val="2167617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the control unit </a:t>
            </a:r>
          </a:p>
        </p:txBody>
      </p:sp>
      <p:sp>
        <p:nvSpPr>
          <p:cNvPr id="3" name="Content Placeholder 2"/>
          <p:cNvSpPr>
            <a:spLocks noGrp="1"/>
          </p:cNvSpPr>
          <p:nvPr>
            <p:ph idx="1"/>
          </p:nvPr>
        </p:nvSpPr>
        <p:spPr/>
        <p:txBody>
          <a:bodyPr>
            <a:normAutofit lnSpcReduction="10000"/>
          </a:bodyPr>
          <a:lstStyle/>
          <a:p>
            <a:r>
              <a:rPr lang="en-US" dirty="0"/>
              <a:t>MCU = DPU + CLU</a:t>
            </a:r>
          </a:p>
          <a:p>
            <a:endParaRPr lang="en-US" dirty="0"/>
          </a:p>
          <a:p>
            <a:r>
              <a:rPr lang="en-US" dirty="0"/>
              <a:t>MCU = Machine control unit</a:t>
            </a:r>
          </a:p>
          <a:p>
            <a:endParaRPr lang="en-US" dirty="0"/>
          </a:p>
          <a:p>
            <a:r>
              <a:rPr lang="en-US" dirty="0"/>
              <a:t>DPU = Data processing unit – contains data entry, data processing, interpolator</a:t>
            </a:r>
          </a:p>
          <a:p>
            <a:r>
              <a:rPr lang="en-US" dirty="0"/>
              <a:t>CLU = Control loops unit – contains all devices for achieving required motion along an axis (example : The motor, the lead screw-nut, the gear box, the feedback device </a:t>
            </a:r>
            <a:r>
              <a:rPr lang="en-US" dirty="0" err="1"/>
              <a:t>etc</a:t>
            </a:r>
            <a:r>
              <a:rPr lang="en-US" dirty="0"/>
              <a:t>)</a:t>
            </a:r>
          </a:p>
        </p:txBody>
      </p:sp>
    </p:spTree>
    <p:extLst>
      <p:ext uri="{BB962C8B-B14F-4D97-AF65-F5344CB8AC3E}">
        <p14:creationId xmlns:p14="http://schemas.microsoft.com/office/powerpoint/2010/main" val="17527286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6799" y="1064525"/>
            <a:ext cx="7886700" cy="5112438"/>
          </a:xfrm>
        </p:spPr>
        <p:txBody>
          <a:bodyPr>
            <a:normAutofit/>
          </a:bodyPr>
          <a:lstStyle/>
          <a:p>
            <a:pPr marL="0" indent="0">
              <a:buNone/>
            </a:pPr>
            <a:r>
              <a:rPr lang="en-US" sz="2000" dirty="0"/>
              <a:t>Voltage pulses along  cables in this pattern and sequence</a:t>
            </a:r>
          </a:p>
        </p:txBody>
      </p:sp>
      <p:graphicFrame>
        <p:nvGraphicFramePr>
          <p:cNvPr id="4" name="Table 3"/>
          <p:cNvGraphicFramePr>
            <a:graphicFrameLocks noGrp="1"/>
          </p:cNvGraphicFramePr>
          <p:nvPr/>
        </p:nvGraphicFramePr>
        <p:xfrm>
          <a:off x="791570" y="1583140"/>
          <a:ext cx="5199797" cy="3069546"/>
        </p:xfrm>
        <a:graphic>
          <a:graphicData uri="http://schemas.openxmlformats.org/drawingml/2006/table">
            <a:tbl>
              <a:tblPr firstRow="1" bandRow="1">
                <a:tableStyleId>{5C22544A-7EE6-4342-B048-85BDC9FD1C3A}</a:tableStyleId>
              </a:tblPr>
              <a:tblGrid>
                <a:gridCol w="946877">
                  <a:extLst>
                    <a:ext uri="{9D8B030D-6E8A-4147-A177-3AD203B41FA5}">
                      <a16:colId xmlns:a16="http://schemas.microsoft.com/office/drawing/2014/main" val="20000"/>
                    </a:ext>
                  </a:extLst>
                </a:gridCol>
                <a:gridCol w="945431">
                  <a:extLst>
                    <a:ext uri="{9D8B030D-6E8A-4147-A177-3AD203B41FA5}">
                      <a16:colId xmlns:a16="http://schemas.microsoft.com/office/drawing/2014/main" val="20001"/>
                    </a:ext>
                  </a:extLst>
                </a:gridCol>
                <a:gridCol w="1096872">
                  <a:extLst>
                    <a:ext uri="{9D8B030D-6E8A-4147-A177-3AD203B41FA5}">
                      <a16:colId xmlns:a16="http://schemas.microsoft.com/office/drawing/2014/main" val="20002"/>
                    </a:ext>
                  </a:extLst>
                </a:gridCol>
                <a:gridCol w="1079996">
                  <a:extLst>
                    <a:ext uri="{9D8B030D-6E8A-4147-A177-3AD203B41FA5}">
                      <a16:colId xmlns:a16="http://schemas.microsoft.com/office/drawing/2014/main" val="20003"/>
                    </a:ext>
                  </a:extLst>
                </a:gridCol>
                <a:gridCol w="1130621">
                  <a:extLst>
                    <a:ext uri="{9D8B030D-6E8A-4147-A177-3AD203B41FA5}">
                      <a16:colId xmlns:a16="http://schemas.microsoft.com/office/drawing/2014/main" val="20004"/>
                    </a:ext>
                  </a:extLst>
                </a:gridCol>
              </a:tblGrid>
              <a:tr h="511591">
                <a:tc>
                  <a:txBody>
                    <a:bodyPr/>
                    <a:lstStyle/>
                    <a:p>
                      <a:endParaRPr lang="en-US" dirty="0"/>
                    </a:p>
                  </a:txBody>
                  <a:tcPr/>
                </a:tc>
                <a:tc>
                  <a:txBody>
                    <a:bodyPr/>
                    <a:lstStyle/>
                    <a:p>
                      <a:r>
                        <a:rPr lang="en-US" dirty="0"/>
                        <a:t>Cable</a:t>
                      </a:r>
                      <a:r>
                        <a:rPr lang="en-US" baseline="0" dirty="0"/>
                        <a:t> 1</a:t>
                      </a:r>
                      <a:endParaRPr lang="en-US" dirty="0"/>
                    </a:p>
                  </a:txBody>
                  <a:tcPr/>
                </a:tc>
                <a:tc>
                  <a:txBody>
                    <a:bodyPr/>
                    <a:lstStyle/>
                    <a:p>
                      <a:r>
                        <a:rPr lang="en-US" dirty="0"/>
                        <a:t>Cable</a:t>
                      </a:r>
                      <a:r>
                        <a:rPr lang="en-US" baseline="0" dirty="0"/>
                        <a:t> 2</a:t>
                      </a:r>
                      <a:endParaRPr lang="en-US" dirty="0"/>
                    </a:p>
                  </a:txBody>
                  <a:tcPr/>
                </a:tc>
                <a:tc>
                  <a:txBody>
                    <a:bodyPr/>
                    <a:lstStyle/>
                    <a:p>
                      <a:r>
                        <a:rPr lang="en-US" dirty="0"/>
                        <a:t>Cable</a:t>
                      </a:r>
                      <a:r>
                        <a:rPr lang="en-US" baseline="0" dirty="0"/>
                        <a:t> 3</a:t>
                      </a:r>
                      <a:endParaRPr lang="en-US" dirty="0"/>
                    </a:p>
                  </a:txBody>
                  <a:tcPr/>
                </a:tc>
                <a:tc>
                  <a:txBody>
                    <a:bodyPr/>
                    <a:lstStyle/>
                    <a:p>
                      <a:r>
                        <a:rPr lang="en-US" dirty="0"/>
                        <a:t>Cable</a:t>
                      </a:r>
                      <a:r>
                        <a:rPr lang="en-US" baseline="0" dirty="0"/>
                        <a:t> 4</a:t>
                      </a:r>
                      <a:endParaRPr lang="en-US" dirty="0"/>
                    </a:p>
                  </a:txBody>
                  <a:tcPr/>
                </a:tc>
                <a:extLst>
                  <a:ext uri="{0D108BD9-81ED-4DB2-BD59-A6C34878D82A}">
                    <a16:rowId xmlns:a16="http://schemas.microsoft.com/office/drawing/2014/main" val="10000"/>
                  </a:ext>
                </a:extLst>
              </a:tr>
              <a:tr h="5115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rPr>
                        <a:t>Signal</a:t>
                      </a:r>
                    </a:p>
                  </a:txBody>
                  <a:tcPr/>
                </a:tc>
                <a:tc>
                  <a:txBody>
                    <a:bodyPr/>
                    <a:lstStyle/>
                    <a:p>
                      <a:r>
                        <a:rPr lang="en-US" dirty="0"/>
                        <a:t>5V</a:t>
                      </a:r>
                    </a:p>
                  </a:txBody>
                  <a:tcPr/>
                </a:tc>
                <a:tc>
                  <a:txBody>
                    <a:bodyPr/>
                    <a:lstStyle/>
                    <a:p>
                      <a:r>
                        <a:rPr lang="en-US" dirty="0"/>
                        <a:t>0V</a:t>
                      </a:r>
                    </a:p>
                  </a:txBody>
                  <a:tcPr/>
                </a:tc>
                <a:tc>
                  <a:txBody>
                    <a:bodyPr/>
                    <a:lstStyle/>
                    <a:p>
                      <a:r>
                        <a:rPr lang="en-US" dirty="0"/>
                        <a:t>5V</a:t>
                      </a:r>
                    </a:p>
                  </a:txBody>
                  <a:tcPr/>
                </a:tc>
                <a:tc>
                  <a:txBody>
                    <a:bodyPr/>
                    <a:lstStyle/>
                    <a:p>
                      <a:r>
                        <a:rPr lang="en-US" dirty="0"/>
                        <a:t>0V</a:t>
                      </a:r>
                    </a:p>
                  </a:txBody>
                  <a:tcPr/>
                </a:tc>
                <a:extLst>
                  <a:ext uri="{0D108BD9-81ED-4DB2-BD59-A6C34878D82A}">
                    <a16:rowId xmlns:a16="http://schemas.microsoft.com/office/drawing/2014/main" val="10001"/>
                  </a:ext>
                </a:extLst>
              </a:tr>
              <a:tr h="511591">
                <a:tc>
                  <a:txBody>
                    <a:bodyPr/>
                    <a:lstStyle/>
                    <a:p>
                      <a:r>
                        <a:rPr lang="en-US" dirty="0"/>
                        <a:t>    ↓</a:t>
                      </a:r>
                    </a:p>
                  </a:txBody>
                  <a:tcPr/>
                </a:tc>
                <a:tc>
                  <a:txBody>
                    <a:bodyPr/>
                    <a:lstStyle/>
                    <a:p>
                      <a:r>
                        <a:rPr lang="en-US" dirty="0"/>
                        <a:t>0V</a:t>
                      </a:r>
                    </a:p>
                  </a:txBody>
                  <a:tcPr/>
                </a:tc>
                <a:tc>
                  <a:txBody>
                    <a:bodyPr/>
                    <a:lstStyle/>
                    <a:p>
                      <a:r>
                        <a:rPr lang="en-US" dirty="0"/>
                        <a:t>5V</a:t>
                      </a:r>
                    </a:p>
                  </a:txBody>
                  <a:tcPr/>
                </a:tc>
                <a:tc>
                  <a:txBody>
                    <a:bodyPr/>
                    <a:lstStyle/>
                    <a:p>
                      <a:r>
                        <a:rPr lang="en-US" dirty="0"/>
                        <a:t>5V</a:t>
                      </a:r>
                    </a:p>
                  </a:txBody>
                  <a:tcPr/>
                </a:tc>
                <a:tc>
                  <a:txBody>
                    <a:bodyPr/>
                    <a:lstStyle/>
                    <a:p>
                      <a:r>
                        <a:rPr lang="en-US" dirty="0"/>
                        <a:t>0V</a:t>
                      </a:r>
                    </a:p>
                  </a:txBody>
                  <a:tcPr/>
                </a:tc>
                <a:extLst>
                  <a:ext uri="{0D108BD9-81ED-4DB2-BD59-A6C34878D82A}">
                    <a16:rowId xmlns:a16="http://schemas.microsoft.com/office/drawing/2014/main" val="10002"/>
                  </a:ext>
                </a:extLst>
              </a:tr>
              <a:tr h="511591">
                <a:tc>
                  <a:txBody>
                    <a:bodyPr/>
                    <a:lstStyle/>
                    <a:p>
                      <a:endParaRPr lang="en-US"/>
                    </a:p>
                  </a:txBody>
                  <a:tcPr/>
                </a:tc>
                <a:tc>
                  <a:txBody>
                    <a:bodyPr/>
                    <a:lstStyle/>
                    <a:p>
                      <a:r>
                        <a:rPr lang="en-US" dirty="0"/>
                        <a:t>0V</a:t>
                      </a:r>
                    </a:p>
                  </a:txBody>
                  <a:tcPr/>
                </a:tc>
                <a:tc>
                  <a:txBody>
                    <a:bodyPr/>
                    <a:lstStyle/>
                    <a:p>
                      <a:r>
                        <a:rPr lang="en-US" dirty="0"/>
                        <a:t>5V</a:t>
                      </a:r>
                    </a:p>
                  </a:txBody>
                  <a:tcPr/>
                </a:tc>
                <a:tc>
                  <a:txBody>
                    <a:bodyPr/>
                    <a:lstStyle/>
                    <a:p>
                      <a:r>
                        <a:rPr lang="en-US" dirty="0"/>
                        <a:t>0V</a:t>
                      </a:r>
                    </a:p>
                  </a:txBody>
                  <a:tcPr/>
                </a:tc>
                <a:tc>
                  <a:txBody>
                    <a:bodyPr/>
                    <a:lstStyle/>
                    <a:p>
                      <a:r>
                        <a:rPr lang="en-US" dirty="0"/>
                        <a:t>5V</a:t>
                      </a:r>
                    </a:p>
                  </a:txBody>
                  <a:tcPr/>
                </a:tc>
                <a:extLst>
                  <a:ext uri="{0D108BD9-81ED-4DB2-BD59-A6C34878D82A}">
                    <a16:rowId xmlns:a16="http://schemas.microsoft.com/office/drawing/2014/main" val="10003"/>
                  </a:ext>
                </a:extLst>
              </a:tr>
              <a:tr h="511591">
                <a:tc>
                  <a:txBody>
                    <a:bodyPr/>
                    <a:lstStyle/>
                    <a:p>
                      <a:endParaRPr lang="en-US" dirty="0"/>
                    </a:p>
                  </a:txBody>
                  <a:tcPr/>
                </a:tc>
                <a:tc>
                  <a:txBody>
                    <a:bodyPr/>
                    <a:lstStyle/>
                    <a:p>
                      <a:r>
                        <a:rPr lang="en-US" dirty="0"/>
                        <a:t>5V</a:t>
                      </a:r>
                    </a:p>
                  </a:txBody>
                  <a:tcPr/>
                </a:tc>
                <a:tc>
                  <a:txBody>
                    <a:bodyPr/>
                    <a:lstStyle/>
                    <a:p>
                      <a:r>
                        <a:rPr lang="en-US" dirty="0"/>
                        <a:t>0V</a:t>
                      </a:r>
                    </a:p>
                  </a:txBody>
                  <a:tcPr/>
                </a:tc>
                <a:tc>
                  <a:txBody>
                    <a:bodyPr/>
                    <a:lstStyle/>
                    <a:p>
                      <a:r>
                        <a:rPr lang="en-US" dirty="0"/>
                        <a:t>0V</a:t>
                      </a:r>
                    </a:p>
                  </a:txBody>
                  <a:tcPr/>
                </a:tc>
                <a:tc>
                  <a:txBody>
                    <a:bodyPr/>
                    <a:lstStyle/>
                    <a:p>
                      <a:r>
                        <a:rPr lang="en-US" dirty="0"/>
                        <a:t>5V</a:t>
                      </a:r>
                    </a:p>
                  </a:txBody>
                  <a:tcPr/>
                </a:tc>
                <a:extLst>
                  <a:ext uri="{0D108BD9-81ED-4DB2-BD59-A6C34878D82A}">
                    <a16:rowId xmlns:a16="http://schemas.microsoft.com/office/drawing/2014/main" val="10004"/>
                  </a:ext>
                </a:extLst>
              </a:tr>
              <a:tr h="511591">
                <a:tc>
                  <a:txBody>
                    <a:bodyPr/>
                    <a:lstStyle/>
                    <a:p>
                      <a:endParaRPr lang="en-US" dirty="0"/>
                    </a:p>
                  </a:txBody>
                  <a:tcPr/>
                </a:tc>
                <a:tc>
                  <a:txBody>
                    <a:bodyPr/>
                    <a:lstStyle/>
                    <a:p>
                      <a:r>
                        <a:rPr lang="en-US" dirty="0"/>
                        <a:t>5V</a:t>
                      </a:r>
                    </a:p>
                  </a:txBody>
                  <a:tcPr/>
                </a:tc>
                <a:tc>
                  <a:txBody>
                    <a:bodyPr/>
                    <a:lstStyle/>
                    <a:p>
                      <a:r>
                        <a:rPr lang="en-US" dirty="0"/>
                        <a:t>0V</a:t>
                      </a:r>
                    </a:p>
                  </a:txBody>
                  <a:tcPr/>
                </a:tc>
                <a:tc>
                  <a:txBody>
                    <a:bodyPr/>
                    <a:lstStyle/>
                    <a:p>
                      <a:r>
                        <a:rPr lang="en-US" dirty="0"/>
                        <a:t>5V</a:t>
                      </a:r>
                    </a:p>
                  </a:txBody>
                  <a:tcPr/>
                </a:tc>
                <a:tc>
                  <a:txBody>
                    <a:bodyPr/>
                    <a:lstStyle/>
                    <a:p>
                      <a:r>
                        <a:rPr lang="en-US" dirty="0"/>
                        <a:t>0V</a:t>
                      </a:r>
                    </a:p>
                  </a:txBody>
                  <a:tcPr/>
                </a:tc>
                <a:extLst>
                  <a:ext uri="{0D108BD9-81ED-4DB2-BD59-A6C34878D82A}">
                    <a16:rowId xmlns:a16="http://schemas.microsoft.com/office/drawing/2014/main" val="10005"/>
                  </a:ext>
                </a:extLst>
              </a:tr>
            </a:tbl>
          </a:graphicData>
        </a:graphic>
      </p:graphicFrame>
      <p:sp>
        <p:nvSpPr>
          <p:cNvPr id="8" name="Title 1"/>
          <p:cNvSpPr>
            <a:spLocks noGrp="1"/>
          </p:cNvSpPr>
          <p:nvPr>
            <p:ph type="title"/>
          </p:nvPr>
        </p:nvSpPr>
        <p:spPr>
          <a:xfrm>
            <a:off x="644858" y="545910"/>
            <a:ext cx="7886700" cy="518615"/>
          </a:xfrm>
        </p:spPr>
        <p:txBody>
          <a:bodyPr>
            <a:normAutofit/>
          </a:bodyPr>
          <a:lstStyle/>
          <a:p>
            <a:pPr marL="228600" lvl="0" indent="-228600">
              <a:spcBef>
                <a:spcPts val="1000"/>
              </a:spcBef>
            </a:pPr>
            <a:r>
              <a:rPr lang="en-US" sz="2000" dirty="0">
                <a:solidFill>
                  <a:prstClr val="black"/>
                </a:solidFill>
                <a:latin typeface="Calibri" panose="020F0502020204030204"/>
              </a:rPr>
              <a:t>Input given to a stepper motor</a:t>
            </a:r>
            <a:endParaRPr lang="en-US" sz="2000" dirty="0"/>
          </a:p>
        </p:txBody>
      </p:sp>
      <p:sp>
        <p:nvSpPr>
          <p:cNvPr id="9" name="Rectangle 8"/>
          <p:cNvSpPr/>
          <p:nvPr/>
        </p:nvSpPr>
        <p:spPr>
          <a:xfrm>
            <a:off x="6196084" y="4162567"/>
            <a:ext cx="2129050" cy="19106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Stepper motor</a:t>
            </a:r>
          </a:p>
        </p:txBody>
      </p:sp>
      <p:cxnSp>
        <p:nvCxnSpPr>
          <p:cNvPr id="16" name="Straight Arrow Connector 15"/>
          <p:cNvCxnSpPr/>
          <p:nvPr/>
        </p:nvCxnSpPr>
        <p:spPr>
          <a:xfrm>
            <a:off x="3753135" y="5186992"/>
            <a:ext cx="242930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3766783" y="5622878"/>
            <a:ext cx="2429301" cy="1364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2"/>
          <a:stretch>
            <a:fillRect/>
          </a:stretch>
        </p:blipFill>
        <p:spPr>
          <a:xfrm>
            <a:off x="3766783" y="5908648"/>
            <a:ext cx="2511770" cy="164606"/>
          </a:xfrm>
          <a:prstGeom prst="rect">
            <a:avLst/>
          </a:prstGeom>
        </p:spPr>
      </p:pic>
      <p:pic>
        <p:nvPicPr>
          <p:cNvPr id="26" name="Picture 25"/>
          <p:cNvPicPr>
            <a:picLocks noChangeAspect="1"/>
          </p:cNvPicPr>
          <p:nvPr/>
        </p:nvPicPr>
        <p:blipFill>
          <a:blip r:embed="rId2"/>
          <a:stretch>
            <a:fillRect/>
          </a:stretch>
        </p:blipFill>
        <p:spPr>
          <a:xfrm rot="5400000">
            <a:off x="6744680" y="2926612"/>
            <a:ext cx="2511770" cy="164606"/>
          </a:xfrm>
          <a:prstGeom prst="rect">
            <a:avLst/>
          </a:prstGeom>
        </p:spPr>
      </p:pic>
      <p:sp>
        <p:nvSpPr>
          <p:cNvPr id="28" name="TextBox 27"/>
          <p:cNvSpPr txBox="1"/>
          <p:nvPr/>
        </p:nvSpPr>
        <p:spPr>
          <a:xfrm>
            <a:off x="4162567" y="4817660"/>
            <a:ext cx="1555845" cy="369332"/>
          </a:xfrm>
          <a:prstGeom prst="rect">
            <a:avLst/>
          </a:prstGeom>
          <a:noFill/>
        </p:spPr>
        <p:txBody>
          <a:bodyPr wrap="square" rtlCol="0">
            <a:spAutoFit/>
          </a:bodyPr>
          <a:lstStyle/>
          <a:p>
            <a:r>
              <a:rPr lang="en-US" dirty="0"/>
              <a:t>Cable 1</a:t>
            </a:r>
          </a:p>
        </p:txBody>
      </p:sp>
      <p:sp>
        <p:nvSpPr>
          <p:cNvPr id="30" name="TextBox 29"/>
          <p:cNvSpPr txBox="1"/>
          <p:nvPr/>
        </p:nvSpPr>
        <p:spPr>
          <a:xfrm>
            <a:off x="4149773" y="5274442"/>
            <a:ext cx="1296537" cy="369332"/>
          </a:xfrm>
          <a:prstGeom prst="rect">
            <a:avLst/>
          </a:prstGeom>
          <a:noFill/>
        </p:spPr>
        <p:txBody>
          <a:bodyPr wrap="square" rtlCol="0">
            <a:spAutoFit/>
          </a:bodyPr>
          <a:lstStyle/>
          <a:p>
            <a:r>
              <a:rPr lang="en-US" dirty="0"/>
              <a:t>Cable 2</a:t>
            </a:r>
          </a:p>
        </p:txBody>
      </p:sp>
      <p:sp>
        <p:nvSpPr>
          <p:cNvPr id="32" name="TextBox 31"/>
          <p:cNvSpPr txBox="1"/>
          <p:nvPr/>
        </p:nvSpPr>
        <p:spPr>
          <a:xfrm>
            <a:off x="4162567" y="5676624"/>
            <a:ext cx="1378424" cy="369332"/>
          </a:xfrm>
          <a:prstGeom prst="rect">
            <a:avLst/>
          </a:prstGeom>
          <a:noFill/>
        </p:spPr>
        <p:txBody>
          <a:bodyPr wrap="square" rtlCol="0">
            <a:spAutoFit/>
          </a:bodyPr>
          <a:lstStyle/>
          <a:p>
            <a:r>
              <a:rPr lang="en-US" dirty="0"/>
              <a:t>Power</a:t>
            </a:r>
          </a:p>
        </p:txBody>
      </p:sp>
      <p:sp>
        <p:nvSpPr>
          <p:cNvPr id="33" name="TextBox 32"/>
          <p:cNvSpPr txBox="1"/>
          <p:nvPr/>
        </p:nvSpPr>
        <p:spPr>
          <a:xfrm>
            <a:off x="6801664" y="2702256"/>
            <a:ext cx="982056" cy="369332"/>
          </a:xfrm>
          <a:prstGeom prst="rect">
            <a:avLst/>
          </a:prstGeom>
          <a:noFill/>
        </p:spPr>
        <p:txBody>
          <a:bodyPr wrap="square" rtlCol="0">
            <a:spAutoFit/>
          </a:bodyPr>
          <a:lstStyle/>
          <a:p>
            <a:r>
              <a:rPr lang="en-US" dirty="0"/>
              <a:t>Cable 3</a:t>
            </a:r>
          </a:p>
        </p:txBody>
      </p:sp>
      <p:cxnSp>
        <p:nvCxnSpPr>
          <p:cNvPr id="35" name="Straight Arrow Connector 34"/>
          <p:cNvCxnSpPr/>
          <p:nvPr/>
        </p:nvCxnSpPr>
        <p:spPr>
          <a:xfrm>
            <a:off x="7617459" y="2524836"/>
            <a:ext cx="13648" cy="163773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127108" y="1868690"/>
            <a:ext cx="873457" cy="369332"/>
          </a:xfrm>
          <a:prstGeom prst="rect">
            <a:avLst/>
          </a:prstGeom>
          <a:noFill/>
        </p:spPr>
        <p:txBody>
          <a:bodyPr wrap="square" rtlCol="0">
            <a:spAutoFit/>
          </a:bodyPr>
          <a:lstStyle/>
          <a:p>
            <a:r>
              <a:rPr lang="en-US" dirty="0"/>
              <a:t>Cable 4</a:t>
            </a:r>
          </a:p>
        </p:txBody>
      </p:sp>
    </p:spTree>
    <p:extLst>
      <p:ext uri="{BB962C8B-B14F-4D97-AF65-F5344CB8AC3E}">
        <p14:creationId xmlns:p14="http://schemas.microsoft.com/office/powerpoint/2010/main" val="18167170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52339" y="2299906"/>
            <a:ext cx="5487855" cy="3998687"/>
          </a:xfrm>
          <a:prstGeom prst="rect">
            <a:avLst/>
          </a:prstGeom>
        </p:spPr>
      </p:pic>
      <p:sp>
        <p:nvSpPr>
          <p:cNvPr id="37" name="Rectangle 36"/>
          <p:cNvSpPr/>
          <p:nvPr/>
        </p:nvSpPr>
        <p:spPr>
          <a:xfrm>
            <a:off x="7764873" y="2534216"/>
            <a:ext cx="207786" cy="3390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7"/>
            <a:ext cx="7886700" cy="854748"/>
          </a:xfrm>
        </p:spPr>
        <p:txBody>
          <a:bodyPr>
            <a:normAutofit fontScale="90000"/>
          </a:bodyPr>
          <a:lstStyle/>
          <a:p>
            <a:r>
              <a:rPr lang="en-US" dirty="0"/>
              <a:t>The stepper motor rotor as a magnetic needle </a:t>
            </a:r>
          </a:p>
        </p:txBody>
      </p:sp>
      <p:grpSp>
        <p:nvGrpSpPr>
          <p:cNvPr id="19" name="Group 18"/>
          <p:cNvGrpSpPr/>
          <p:nvPr/>
        </p:nvGrpSpPr>
        <p:grpSpPr>
          <a:xfrm>
            <a:off x="6959860" y="2776422"/>
            <a:ext cx="696036" cy="2305084"/>
            <a:chOff x="4394579" y="2403394"/>
            <a:chExt cx="696036" cy="2305084"/>
          </a:xfrm>
        </p:grpSpPr>
        <p:pic>
          <p:nvPicPr>
            <p:cNvPr id="18" name="Picture 17"/>
            <p:cNvPicPr>
              <a:picLocks noChangeAspect="1"/>
            </p:cNvPicPr>
            <p:nvPr/>
          </p:nvPicPr>
          <p:blipFill>
            <a:blip r:embed="rId3"/>
            <a:stretch>
              <a:fillRect/>
            </a:stretch>
          </p:blipFill>
          <p:spPr>
            <a:xfrm>
              <a:off x="4423279" y="2504899"/>
              <a:ext cx="658425" cy="402371"/>
            </a:xfrm>
            <a:prstGeom prst="rect">
              <a:avLst/>
            </a:prstGeom>
          </p:spPr>
        </p:pic>
        <p:grpSp>
          <p:nvGrpSpPr>
            <p:cNvPr id="17" name="Group 16"/>
            <p:cNvGrpSpPr/>
            <p:nvPr/>
          </p:nvGrpSpPr>
          <p:grpSpPr>
            <a:xfrm>
              <a:off x="4394579" y="2403394"/>
              <a:ext cx="696036" cy="2305084"/>
              <a:chOff x="6223379" y="2457985"/>
              <a:chExt cx="696036" cy="2305084"/>
            </a:xfrm>
          </p:grpSpPr>
          <p:pic>
            <p:nvPicPr>
              <p:cNvPr id="14" name="Picture 13"/>
              <p:cNvPicPr>
                <a:picLocks noChangeAspect="1"/>
              </p:cNvPicPr>
              <p:nvPr/>
            </p:nvPicPr>
            <p:blipFill>
              <a:blip r:embed="rId3"/>
              <a:stretch>
                <a:fillRect/>
              </a:stretch>
            </p:blipFill>
            <p:spPr>
              <a:xfrm>
                <a:off x="6232848" y="4017886"/>
                <a:ext cx="658425" cy="402371"/>
              </a:xfrm>
              <a:prstGeom prst="rect">
                <a:avLst/>
              </a:prstGeom>
            </p:spPr>
          </p:pic>
          <p:pic>
            <p:nvPicPr>
              <p:cNvPr id="13" name="Picture 12"/>
              <p:cNvPicPr>
                <a:picLocks noChangeAspect="1"/>
              </p:cNvPicPr>
              <p:nvPr/>
            </p:nvPicPr>
            <p:blipFill>
              <a:blip r:embed="rId3"/>
              <a:stretch>
                <a:fillRect/>
              </a:stretch>
            </p:blipFill>
            <p:spPr>
              <a:xfrm>
                <a:off x="6232848" y="3530130"/>
                <a:ext cx="658425" cy="402371"/>
              </a:xfrm>
              <a:prstGeom prst="rect">
                <a:avLst/>
              </a:prstGeom>
            </p:spPr>
          </p:pic>
          <p:pic>
            <p:nvPicPr>
              <p:cNvPr id="12" name="Picture 11"/>
              <p:cNvPicPr>
                <a:picLocks noChangeAspect="1"/>
              </p:cNvPicPr>
              <p:nvPr/>
            </p:nvPicPr>
            <p:blipFill>
              <a:blip r:embed="rId4"/>
              <a:stretch>
                <a:fillRect/>
              </a:stretch>
            </p:blipFill>
            <p:spPr>
              <a:xfrm flipV="1">
                <a:off x="6242183" y="3042374"/>
                <a:ext cx="658425" cy="402371"/>
              </a:xfrm>
              <a:prstGeom prst="rect">
                <a:avLst/>
              </a:prstGeom>
            </p:spPr>
          </p:pic>
          <p:sp>
            <p:nvSpPr>
              <p:cNvPr id="16" name="Rectangle 15"/>
              <p:cNvSpPr/>
              <p:nvPr/>
            </p:nvSpPr>
            <p:spPr>
              <a:xfrm>
                <a:off x="6480741" y="2457985"/>
                <a:ext cx="152071" cy="23050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6223514" y="3275751"/>
                <a:ext cx="658425" cy="402371"/>
              </a:xfrm>
              <a:prstGeom prst="rect">
                <a:avLst/>
              </a:prstGeom>
            </p:spPr>
          </p:pic>
          <p:pic>
            <p:nvPicPr>
              <p:cNvPr id="10" name="Picture 9"/>
              <p:cNvPicPr>
                <a:picLocks noChangeAspect="1"/>
              </p:cNvPicPr>
              <p:nvPr/>
            </p:nvPicPr>
            <p:blipFill>
              <a:blip r:embed="rId4"/>
              <a:stretch>
                <a:fillRect/>
              </a:stretch>
            </p:blipFill>
            <p:spPr>
              <a:xfrm>
                <a:off x="6240377" y="3777361"/>
                <a:ext cx="658425" cy="402371"/>
              </a:xfrm>
              <a:prstGeom prst="rect">
                <a:avLst/>
              </a:prstGeom>
            </p:spPr>
          </p:pic>
          <p:sp>
            <p:nvSpPr>
              <p:cNvPr id="6" name="Flowchart: Terminator 5"/>
              <p:cNvSpPr/>
              <p:nvPr/>
            </p:nvSpPr>
            <p:spPr>
              <a:xfrm rot="1594679">
                <a:off x="6223379" y="2920619"/>
                <a:ext cx="696036" cy="163773"/>
              </a:xfrm>
              <a:prstGeom prst="flowChartTerminator">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6" name="Group 35"/>
          <p:cNvGrpSpPr/>
          <p:nvPr/>
        </p:nvGrpSpPr>
        <p:grpSpPr>
          <a:xfrm>
            <a:off x="2975212" y="5312137"/>
            <a:ext cx="4929912" cy="617860"/>
            <a:chOff x="2975212" y="5312137"/>
            <a:chExt cx="4929912" cy="617860"/>
          </a:xfrm>
        </p:grpSpPr>
        <p:sp>
          <p:nvSpPr>
            <p:cNvPr id="35" name="Rectangle 34"/>
            <p:cNvSpPr/>
            <p:nvPr/>
          </p:nvSpPr>
          <p:spPr>
            <a:xfrm>
              <a:off x="2975212" y="5812511"/>
              <a:ext cx="4929912" cy="117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5"/>
            <a:stretch>
              <a:fillRect/>
            </a:stretch>
          </p:blipFill>
          <p:spPr>
            <a:xfrm rot="5400000">
              <a:off x="4875229" y="4379991"/>
              <a:ext cx="458485" cy="2322777"/>
            </a:xfrm>
            <a:prstGeom prst="rect">
              <a:avLst/>
            </a:prstGeom>
          </p:spPr>
        </p:pic>
      </p:grpSp>
      <p:grpSp>
        <p:nvGrpSpPr>
          <p:cNvPr id="32" name="Group 31"/>
          <p:cNvGrpSpPr/>
          <p:nvPr/>
        </p:nvGrpSpPr>
        <p:grpSpPr>
          <a:xfrm>
            <a:off x="290665" y="3848567"/>
            <a:ext cx="7834486" cy="2205674"/>
            <a:chOff x="685042" y="4336323"/>
            <a:chExt cx="7834486" cy="2205674"/>
          </a:xfrm>
        </p:grpSpPr>
        <p:cxnSp>
          <p:nvCxnSpPr>
            <p:cNvPr id="22" name="Straight Connector 21"/>
            <p:cNvCxnSpPr/>
            <p:nvPr/>
          </p:nvCxnSpPr>
          <p:spPr>
            <a:xfrm>
              <a:off x="685042" y="6541995"/>
              <a:ext cx="783448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8519528" y="4336323"/>
              <a:ext cx="0" cy="220567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7931349" y="4336323"/>
              <a:ext cx="588179" cy="0"/>
            </a:xfrm>
            <a:prstGeom prst="line">
              <a:avLst/>
            </a:prstGeom>
            <a:ln w="3175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500048" y="6209731"/>
              <a:ext cx="0" cy="332266"/>
            </a:xfrm>
            <a:prstGeom prst="line">
              <a:avLst/>
            </a:prstGeom>
            <a:ln w="31750">
              <a:solidFill>
                <a:srgbClr val="FF0000"/>
              </a:solidFill>
              <a:headEnd type="none"/>
              <a:tailEnd type="stealth"/>
            </a:ln>
          </p:spPr>
          <p:style>
            <a:lnRef idx="1">
              <a:schemeClr val="accent1"/>
            </a:lnRef>
            <a:fillRef idx="0">
              <a:schemeClr val="accent1"/>
            </a:fillRef>
            <a:effectRef idx="0">
              <a:schemeClr val="accent1"/>
            </a:effectRef>
            <a:fontRef idx="minor">
              <a:schemeClr val="tx1"/>
            </a:fontRef>
          </p:style>
        </p:cxnSp>
      </p:grpSp>
      <p:cxnSp>
        <p:nvCxnSpPr>
          <p:cNvPr id="41" name="Straight Connector 40"/>
          <p:cNvCxnSpPr/>
          <p:nvPr/>
        </p:nvCxnSpPr>
        <p:spPr>
          <a:xfrm>
            <a:off x="7536972" y="1639372"/>
            <a:ext cx="0" cy="132106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798035" y="2203045"/>
            <a:ext cx="615" cy="244500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798035" y="4647066"/>
            <a:ext cx="24789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1528549" y="5368801"/>
            <a:ext cx="2893325" cy="178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528549" y="5868873"/>
            <a:ext cx="45720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6"/>
          <a:stretch>
            <a:fillRect/>
          </a:stretch>
        </p:blipFill>
        <p:spPr>
          <a:xfrm rot="5400000">
            <a:off x="5951184" y="5760796"/>
            <a:ext cx="268247" cy="30483"/>
          </a:xfrm>
          <a:prstGeom prst="rect">
            <a:avLst/>
          </a:prstGeom>
        </p:spPr>
      </p:pic>
      <p:sp>
        <p:nvSpPr>
          <p:cNvPr id="62" name="TextBox 61"/>
          <p:cNvSpPr txBox="1"/>
          <p:nvPr/>
        </p:nvSpPr>
        <p:spPr>
          <a:xfrm>
            <a:off x="1528549" y="4951403"/>
            <a:ext cx="1214651" cy="369332"/>
          </a:xfrm>
          <a:prstGeom prst="rect">
            <a:avLst/>
          </a:prstGeom>
          <a:noFill/>
        </p:spPr>
        <p:txBody>
          <a:bodyPr wrap="square" rtlCol="0">
            <a:spAutoFit/>
          </a:bodyPr>
          <a:lstStyle/>
          <a:p>
            <a:r>
              <a:rPr lang="en-US" dirty="0"/>
              <a:t>Cable 1</a:t>
            </a:r>
          </a:p>
        </p:txBody>
      </p:sp>
      <p:sp>
        <p:nvSpPr>
          <p:cNvPr id="63" name="TextBox 62"/>
          <p:cNvSpPr txBox="1"/>
          <p:nvPr/>
        </p:nvSpPr>
        <p:spPr>
          <a:xfrm>
            <a:off x="1528549" y="5508003"/>
            <a:ext cx="1023790" cy="369332"/>
          </a:xfrm>
          <a:prstGeom prst="rect">
            <a:avLst/>
          </a:prstGeom>
          <a:noFill/>
        </p:spPr>
        <p:txBody>
          <a:bodyPr wrap="square" rtlCol="0">
            <a:spAutoFit/>
          </a:bodyPr>
          <a:lstStyle/>
          <a:p>
            <a:r>
              <a:rPr lang="en-US" dirty="0"/>
              <a:t>Cable 2</a:t>
            </a:r>
          </a:p>
        </p:txBody>
      </p:sp>
      <p:sp>
        <p:nvSpPr>
          <p:cNvPr id="64" name="TextBox 63"/>
          <p:cNvSpPr txBox="1"/>
          <p:nvPr/>
        </p:nvSpPr>
        <p:spPr>
          <a:xfrm>
            <a:off x="290664" y="5679328"/>
            <a:ext cx="992225" cy="461665"/>
          </a:xfrm>
          <a:prstGeom prst="rect">
            <a:avLst/>
          </a:prstGeom>
          <a:noFill/>
        </p:spPr>
        <p:txBody>
          <a:bodyPr wrap="square" rtlCol="0">
            <a:spAutoFit/>
          </a:bodyPr>
          <a:lstStyle/>
          <a:p>
            <a:r>
              <a:rPr lang="en-US" sz="2400" dirty="0"/>
              <a:t>Power</a:t>
            </a:r>
          </a:p>
        </p:txBody>
      </p:sp>
      <p:sp>
        <p:nvSpPr>
          <p:cNvPr id="65" name="TextBox 64"/>
          <p:cNvSpPr txBox="1"/>
          <p:nvPr/>
        </p:nvSpPr>
        <p:spPr>
          <a:xfrm>
            <a:off x="6496334" y="1639372"/>
            <a:ext cx="872959" cy="369332"/>
          </a:xfrm>
          <a:prstGeom prst="rect">
            <a:avLst/>
          </a:prstGeom>
          <a:noFill/>
        </p:spPr>
        <p:txBody>
          <a:bodyPr wrap="square" rtlCol="0">
            <a:spAutoFit/>
          </a:bodyPr>
          <a:lstStyle/>
          <a:p>
            <a:r>
              <a:rPr lang="en-US" dirty="0"/>
              <a:t>Cable 4</a:t>
            </a:r>
          </a:p>
        </p:txBody>
      </p:sp>
      <p:sp>
        <p:nvSpPr>
          <p:cNvPr id="66" name="TextBox 65"/>
          <p:cNvSpPr txBox="1"/>
          <p:nvPr/>
        </p:nvSpPr>
        <p:spPr>
          <a:xfrm>
            <a:off x="5909482" y="2116293"/>
            <a:ext cx="888554" cy="369332"/>
          </a:xfrm>
          <a:prstGeom prst="rect">
            <a:avLst/>
          </a:prstGeom>
          <a:noFill/>
        </p:spPr>
        <p:txBody>
          <a:bodyPr wrap="square" rtlCol="0">
            <a:spAutoFit/>
          </a:bodyPr>
          <a:lstStyle/>
          <a:p>
            <a:r>
              <a:rPr lang="en-US" dirty="0"/>
              <a:t>Cable 3</a:t>
            </a:r>
          </a:p>
        </p:txBody>
      </p:sp>
      <p:sp>
        <p:nvSpPr>
          <p:cNvPr id="3" name="TextBox 2"/>
          <p:cNvSpPr txBox="1"/>
          <p:nvPr/>
        </p:nvSpPr>
        <p:spPr>
          <a:xfrm>
            <a:off x="5413909" y="4100968"/>
            <a:ext cx="423080" cy="369332"/>
          </a:xfrm>
          <a:prstGeom prst="rect">
            <a:avLst/>
          </a:prstGeom>
          <a:noFill/>
        </p:spPr>
        <p:txBody>
          <a:bodyPr wrap="square" rtlCol="0">
            <a:spAutoFit/>
          </a:bodyPr>
          <a:lstStyle/>
          <a:p>
            <a:r>
              <a:rPr lang="en-US" dirty="0"/>
              <a:t>N</a:t>
            </a:r>
          </a:p>
        </p:txBody>
      </p:sp>
      <p:sp>
        <p:nvSpPr>
          <p:cNvPr id="7" name="TextBox 6"/>
          <p:cNvSpPr txBox="1"/>
          <p:nvPr/>
        </p:nvSpPr>
        <p:spPr>
          <a:xfrm>
            <a:off x="4461286" y="3320942"/>
            <a:ext cx="491319" cy="369332"/>
          </a:xfrm>
          <a:prstGeom prst="rect">
            <a:avLst/>
          </a:prstGeom>
          <a:noFill/>
        </p:spPr>
        <p:txBody>
          <a:bodyPr wrap="square" rtlCol="0">
            <a:spAutoFit/>
          </a:bodyPr>
          <a:lstStyle/>
          <a:p>
            <a:r>
              <a:rPr lang="en-US" dirty="0"/>
              <a:t>S</a:t>
            </a:r>
          </a:p>
        </p:txBody>
      </p:sp>
    </p:spTree>
    <p:extLst>
      <p:ext uri="{BB962C8B-B14F-4D97-AF65-F5344CB8AC3E}">
        <p14:creationId xmlns:p14="http://schemas.microsoft.com/office/powerpoint/2010/main" val="16950941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rotor of the stepper motor as a special type of </a:t>
            </a:r>
            <a:r>
              <a:rPr lang="en-US" dirty="0" err="1"/>
              <a:t>permament</a:t>
            </a:r>
            <a:r>
              <a:rPr lang="en-US" dirty="0"/>
              <a:t> magnet</a:t>
            </a:r>
          </a:p>
        </p:txBody>
      </p:sp>
      <p:pic>
        <p:nvPicPr>
          <p:cNvPr id="4" name="Content Placeholder 3"/>
          <p:cNvPicPr>
            <a:picLocks noGrp="1" noChangeAspect="1"/>
          </p:cNvPicPr>
          <p:nvPr>
            <p:ph idx="1"/>
          </p:nvPr>
        </p:nvPicPr>
        <p:blipFill>
          <a:blip r:embed="rId2"/>
          <a:stretch>
            <a:fillRect/>
          </a:stretch>
        </p:blipFill>
        <p:spPr>
          <a:xfrm>
            <a:off x="2293482" y="1825625"/>
            <a:ext cx="4557036" cy="4351338"/>
          </a:xfrm>
          <a:prstGeom prst="rect">
            <a:avLst/>
          </a:prstGeom>
        </p:spPr>
      </p:pic>
    </p:spTree>
    <p:extLst>
      <p:ext uri="{BB962C8B-B14F-4D97-AF65-F5344CB8AC3E}">
        <p14:creationId xmlns:p14="http://schemas.microsoft.com/office/powerpoint/2010/main" val="6365202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Stator and rotor poles</a:t>
            </a:r>
          </a:p>
        </p:txBody>
      </p:sp>
      <p:pic>
        <p:nvPicPr>
          <p:cNvPr id="4" name="Content Placeholder 3"/>
          <p:cNvPicPr>
            <a:picLocks noGrp="1" noChangeAspect="1"/>
          </p:cNvPicPr>
          <p:nvPr>
            <p:ph idx="1"/>
          </p:nvPr>
        </p:nvPicPr>
        <p:blipFill>
          <a:blip r:embed="rId2"/>
          <a:stretch>
            <a:fillRect/>
          </a:stretch>
        </p:blipFill>
        <p:spPr>
          <a:xfrm>
            <a:off x="2375308" y="2172237"/>
            <a:ext cx="4043422" cy="4004724"/>
          </a:xfrm>
          <a:prstGeom prst="rect">
            <a:avLst/>
          </a:prstGeom>
        </p:spPr>
      </p:pic>
      <p:grpSp>
        <p:nvGrpSpPr>
          <p:cNvPr id="25" name="Group 24"/>
          <p:cNvGrpSpPr/>
          <p:nvPr/>
        </p:nvGrpSpPr>
        <p:grpSpPr>
          <a:xfrm>
            <a:off x="2050312" y="1910086"/>
            <a:ext cx="4559289" cy="4529026"/>
            <a:chOff x="2050312" y="1910086"/>
            <a:chExt cx="4559289" cy="4529026"/>
          </a:xfrm>
        </p:grpSpPr>
        <p:pic>
          <p:nvPicPr>
            <p:cNvPr id="15" name="Picture 14"/>
            <p:cNvPicPr>
              <a:picLocks noChangeAspect="1"/>
            </p:cNvPicPr>
            <p:nvPr/>
          </p:nvPicPr>
          <p:blipFill>
            <a:blip r:embed="rId3"/>
            <a:stretch>
              <a:fillRect/>
            </a:stretch>
          </p:blipFill>
          <p:spPr>
            <a:xfrm>
              <a:off x="3939779" y="6176961"/>
              <a:ext cx="914479" cy="262151"/>
            </a:xfrm>
            <a:prstGeom prst="rect">
              <a:avLst/>
            </a:prstGeom>
          </p:spPr>
        </p:pic>
        <p:pic>
          <p:nvPicPr>
            <p:cNvPr id="16" name="Picture 15"/>
            <p:cNvPicPr>
              <a:picLocks noChangeAspect="1"/>
            </p:cNvPicPr>
            <p:nvPr/>
          </p:nvPicPr>
          <p:blipFill>
            <a:blip r:embed="rId3"/>
            <a:stretch>
              <a:fillRect/>
            </a:stretch>
          </p:blipFill>
          <p:spPr>
            <a:xfrm>
              <a:off x="3939779" y="1910086"/>
              <a:ext cx="914479" cy="262151"/>
            </a:xfrm>
            <a:prstGeom prst="rect">
              <a:avLst/>
            </a:prstGeom>
          </p:spPr>
        </p:pic>
        <p:pic>
          <p:nvPicPr>
            <p:cNvPr id="18" name="Picture 17"/>
            <p:cNvPicPr>
              <a:picLocks noChangeAspect="1"/>
            </p:cNvPicPr>
            <p:nvPr/>
          </p:nvPicPr>
          <p:blipFill>
            <a:blip r:embed="rId4"/>
            <a:stretch>
              <a:fillRect/>
            </a:stretch>
          </p:blipFill>
          <p:spPr>
            <a:xfrm rot="16200000">
              <a:off x="1727196" y="4040475"/>
              <a:ext cx="914479" cy="268247"/>
            </a:xfrm>
            <a:prstGeom prst="rect">
              <a:avLst/>
            </a:prstGeom>
          </p:spPr>
        </p:pic>
        <p:pic>
          <p:nvPicPr>
            <p:cNvPr id="19" name="Picture 18"/>
            <p:cNvPicPr>
              <a:picLocks noChangeAspect="1"/>
            </p:cNvPicPr>
            <p:nvPr/>
          </p:nvPicPr>
          <p:blipFill>
            <a:blip r:embed="rId4"/>
            <a:stretch>
              <a:fillRect/>
            </a:stretch>
          </p:blipFill>
          <p:spPr>
            <a:xfrm rot="16200000">
              <a:off x="6018238" y="4040475"/>
              <a:ext cx="914479" cy="268247"/>
            </a:xfrm>
            <a:prstGeom prst="rect">
              <a:avLst/>
            </a:prstGeom>
          </p:spPr>
        </p:pic>
        <p:pic>
          <p:nvPicPr>
            <p:cNvPr id="21" name="Picture 20"/>
            <p:cNvPicPr>
              <a:picLocks noChangeAspect="1"/>
            </p:cNvPicPr>
            <p:nvPr/>
          </p:nvPicPr>
          <p:blipFill>
            <a:blip r:embed="rId5"/>
            <a:stretch>
              <a:fillRect/>
            </a:stretch>
          </p:blipFill>
          <p:spPr>
            <a:xfrm rot="2700000">
              <a:off x="5543333" y="2456269"/>
              <a:ext cx="914479" cy="268247"/>
            </a:xfrm>
            <a:prstGeom prst="rect">
              <a:avLst/>
            </a:prstGeom>
          </p:spPr>
        </p:pic>
        <p:pic>
          <p:nvPicPr>
            <p:cNvPr id="22" name="Picture 21"/>
            <p:cNvPicPr>
              <a:picLocks noChangeAspect="1"/>
            </p:cNvPicPr>
            <p:nvPr/>
          </p:nvPicPr>
          <p:blipFill>
            <a:blip r:embed="rId5"/>
            <a:stretch>
              <a:fillRect/>
            </a:stretch>
          </p:blipFill>
          <p:spPr>
            <a:xfrm rot="13500000">
              <a:off x="2336225" y="5624681"/>
              <a:ext cx="914479" cy="268247"/>
            </a:xfrm>
            <a:prstGeom prst="rect">
              <a:avLst/>
            </a:prstGeom>
          </p:spPr>
        </p:pic>
        <p:pic>
          <p:nvPicPr>
            <p:cNvPr id="23" name="Picture 22"/>
            <p:cNvPicPr>
              <a:picLocks noChangeAspect="1"/>
            </p:cNvPicPr>
            <p:nvPr/>
          </p:nvPicPr>
          <p:blipFill>
            <a:blip r:embed="rId6"/>
            <a:stretch>
              <a:fillRect/>
            </a:stretch>
          </p:blipFill>
          <p:spPr>
            <a:xfrm rot="18900000">
              <a:off x="2285508" y="2456270"/>
              <a:ext cx="914479" cy="268247"/>
            </a:xfrm>
            <a:prstGeom prst="rect">
              <a:avLst/>
            </a:prstGeom>
          </p:spPr>
        </p:pic>
        <p:pic>
          <p:nvPicPr>
            <p:cNvPr id="24" name="Picture 23"/>
            <p:cNvPicPr>
              <a:picLocks noChangeAspect="1"/>
            </p:cNvPicPr>
            <p:nvPr/>
          </p:nvPicPr>
          <p:blipFill>
            <a:blip r:embed="rId6"/>
            <a:stretch>
              <a:fillRect/>
            </a:stretch>
          </p:blipFill>
          <p:spPr>
            <a:xfrm rot="8100000">
              <a:off x="5543334" y="5624680"/>
              <a:ext cx="914479" cy="268247"/>
            </a:xfrm>
            <a:prstGeom prst="rect">
              <a:avLst/>
            </a:prstGeom>
          </p:spPr>
        </p:pic>
      </p:grpSp>
      <p:sp>
        <p:nvSpPr>
          <p:cNvPr id="26" name="TextBox 25"/>
          <p:cNvSpPr txBox="1"/>
          <p:nvPr/>
        </p:nvSpPr>
        <p:spPr>
          <a:xfrm>
            <a:off x="3370729" y="3032322"/>
            <a:ext cx="2020816" cy="2585323"/>
          </a:xfrm>
          <a:prstGeom prst="rect">
            <a:avLst/>
          </a:prstGeom>
          <a:noFill/>
        </p:spPr>
        <p:txBody>
          <a:bodyPr wrap="square" rtlCol="0">
            <a:spAutoFit/>
          </a:bodyPr>
          <a:lstStyle/>
          <a:p>
            <a:r>
              <a:rPr lang="en-US" dirty="0"/>
              <a:t>Rotor has 50 N poles (White) + 50 S poles (Black).</a:t>
            </a:r>
          </a:p>
          <a:p>
            <a:r>
              <a:rPr lang="en-US" dirty="0"/>
              <a:t>For 8 pole stator,</a:t>
            </a:r>
          </a:p>
          <a:p>
            <a:r>
              <a:rPr lang="en-US" dirty="0"/>
              <a:t>Same </a:t>
            </a:r>
            <a:r>
              <a:rPr lang="en-US" dirty="0" err="1"/>
              <a:t>colour</a:t>
            </a:r>
            <a:r>
              <a:rPr lang="en-US" dirty="0"/>
              <a:t> means same polarity.</a:t>
            </a:r>
          </a:p>
          <a:p>
            <a:r>
              <a:rPr lang="en-US" dirty="0"/>
              <a:t>Black &amp; yellow</a:t>
            </a:r>
          </a:p>
          <a:p>
            <a:r>
              <a:rPr lang="en-US" dirty="0"/>
              <a:t>Green &amp; orange controlled together</a:t>
            </a:r>
          </a:p>
        </p:txBody>
      </p:sp>
    </p:spTree>
    <p:extLst>
      <p:ext uri="{BB962C8B-B14F-4D97-AF65-F5344CB8AC3E}">
        <p14:creationId xmlns:p14="http://schemas.microsoft.com/office/powerpoint/2010/main" val="41948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43200000">
                                      <p:cBhvr>
                                        <p:cTn id="6" dur="2000" fill="hold"/>
                                        <p:tgtEl>
                                          <p:spTgt spid="25"/>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5400000">
                                      <p:cBhvr>
                                        <p:cTn id="10"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Stator and rotor poles</a:t>
            </a:r>
          </a:p>
        </p:txBody>
      </p:sp>
      <p:pic>
        <p:nvPicPr>
          <p:cNvPr id="4" name="Content Placeholder 3"/>
          <p:cNvPicPr>
            <a:picLocks noGrp="1" noChangeAspect="1"/>
          </p:cNvPicPr>
          <p:nvPr>
            <p:ph idx="1"/>
          </p:nvPr>
        </p:nvPicPr>
        <p:blipFill>
          <a:blip r:embed="rId2"/>
          <a:stretch>
            <a:fillRect/>
          </a:stretch>
        </p:blipFill>
        <p:spPr>
          <a:xfrm rot="18052703">
            <a:off x="2375308" y="2172237"/>
            <a:ext cx="4043422" cy="4004724"/>
          </a:xfrm>
          <a:prstGeom prst="rect">
            <a:avLst/>
          </a:prstGeom>
        </p:spPr>
      </p:pic>
      <p:grpSp>
        <p:nvGrpSpPr>
          <p:cNvPr id="25" name="Group 24"/>
          <p:cNvGrpSpPr/>
          <p:nvPr/>
        </p:nvGrpSpPr>
        <p:grpSpPr>
          <a:xfrm>
            <a:off x="2050312" y="1910086"/>
            <a:ext cx="4559289" cy="4529026"/>
            <a:chOff x="2050312" y="1910086"/>
            <a:chExt cx="4559289" cy="4529026"/>
          </a:xfrm>
        </p:grpSpPr>
        <p:pic>
          <p:nvPicPr>
            <p:cNvPr id="15" name="Picture 14"/>
            <p:cNvPicPr>
              <a:picLocks noChangeAspect="1"/>
            </p:cNvPicPr>
            <p:nvPr/>
          </p:nvPicPr>
          <p:blipFill>
            <a:blip r:embed="rId3"/>
            <a:stretch>
              <a:fillRect/>
            </a:stretch>
          </p:blipFill>
          <p:spPr>
            <a:xfrm>
              <a:off x="3939779" y="6176961"/>
              <a:ext cx="914479" cy="262151"/>
            </a:xfrm>
            <a:prstGeom prst="rect">
              <a:avLst/>
            </a:prstGeom>
          </p:spPr>
        </p:pic>
        <p:pic>
          <p:nvPicPr>
            <p:cNvPr id="16" name="Picture 15"/>
            <p:cNvPicPr>
              <a:picLocks noChangeAspect="1"/>
            </p:cNvPicPr>
            <p:nvPr/>
          </p:nvPicPr>
          <p:blipFill>
            <a:blip r:embed="rId3"/>
            <a:stretch>
              <a:fillRect/>
            </a:stretch>
          </p:blipFill>
          <p:spPr>
            <a:xfrm>
              <a:off x="3939779" y="1910086"/>
              <a:ext cx="914479" cy="262151"/>
            </a:xfrm>
            <a:prstGeom prst="rect">
              <a:avLst/>
            </a:prstGeom>
          </p:spPr>
        </p:pic>
        <p:pic>
          <p:nvPicPr>
            <p:cNvPr id="18" name="Picture 17"/>
            <p:cNvPicPr>
              <a:picLocks noChangeAspect="1"/>
            </p:cNvPicPr>
            <p:nvPr/>
          </p:nvPicPr>
          <p:blipFill>
            <a:blip r:embed="rId4"/>
            <a:stretch>
              <a:fillRect/>
            </a:stretch>
          </p:blipFill>
          <p:spPr>
            <a:xfrm rot="16200000">
              <a:off x="1727196" y="4040475"/>
              <a:ext cx="914479" cy="268247"/>
            </a:xfrm>
            <a:prstGeom prst="rect">
              <a:avLst/>
            </a:prstGeom>
          </p:spPr>
        </p:pic>
        <p:pic>
          <p:nvPicPr>
            <p:cNvPr id="19" name="Picture 18"/>
            <p:cNvPicPr>
              <a:picLocks noChangeAspect="1"/>
            </p:cNvPicPr>
            <p:nvPr/>
          </p:nvPicPr>
          <p:blipFill>
            <a:blip r:embed="rId4"/>
            <a:stretch>
              <a:fillRect/>
            </a:stretch>
          </p:blipFill>
          <p:spPr>
            <a:xfrm rot="16200000">
              <a:off x="6018238" y="4040475"/>
              <a:ext cx="914479" cy="268247"/>
            </a:xfrm>
            <a:prstGeom prst="rect">
              <a:avLst/>
            </a:prstGeom>
          </p:spPr>
        </p:pic>
        <p:pic>
          <p:nvPicPr>
            <p:cNvPr id="21" name="Picture 20"/>
            <p:cNvPicPr>
              <a:picLocks noChangeAspect="1"/>
            </p:cNvPicPr>
            <p:nvPr/>
          </p:nvPicPr>
          <p:blipFill>
            <a:blip r:embed="rId5"/>
            <a:stretch>
              <a:fillRect/>
            </a:stretch>
          </p:blipFill>
          <p:spPr>
            <a:xfrm rot="2700000">
              <a:off x="5543333" y="2456269"/>
              <a:ext cx="914479" cy="268247"/>
            </a:xfrm>
            <a:prstGeom prst="rect">
              <a:avLst/>
            </a:prstGeom>
          </p:spPr>
        </p:pic>
        <p:pic>
          <p:nvPicPr>
            <p:cNvPr id="22" name="Picture 21"/>
            <p:cNvPicPr>
              <a:picLocks noChangeAspect="1"/>
            </p:cNvPicPr>
            <p:nvPr/>
          </p:nvPicPr>
          <p:blipFill>
            <a:blip r:embed="rId5"/>
            <a:stretch>
              <a:fillRect/>
            </a:stretch>
          </p:blipFill>
          <p:spPr>
            <a:xfrm rot="13500000">
              <a:off x="2336225" y="5624681"/>
              <a:ext cx="914479" cy="268247"/>
            </a:xfrm>
            <a:prstGeom prst="rect">
              <a:avLst/>
            </a:prstGeom>
          </p:spPr>
        </p:pic>
        <p:pic>
          <p:nvPicPr>
            <p:cNvPr id="23" name="Picture 22"/>
            <p:cNvPicPr>
              <a:picLocks noChangeAspect="1"/>
            </p:cNvPicPr>
            <p:nvPr/>
          </p:nvPicPr>
          <p:blipFill>
            <a:blip r:embed="rId6"/>
            <a:stretch>
              <a:fillRect/>
            </a:stretch>
          </p:blipFill>
          <p:spPr>
            <a:xfrm rot="18900000">
              <a:off x="2285508" y="2456270"/>
              <a:ext cx="914479" cy="268247"/>
            </a:xfrm>
            <a:prstGeom prst="rect">
              <a:avLst/>
            </a:prstGeom>
          </p:spPr>
        </p:pic>
        <p:pic>
          <p:nvPicPr>
            <p:cNvPr id="24" name="Picture 23"/>
            <p:cNvPicPr>
              <a:picLocks noChangeAspect="1"/>
            </p:cNvPicPr>
            <p:nvPr/>
          </p:nvPicPr>
          <p:blipFill>
            <a:blip r:embed="rId6"/>
            <a:stretch>
              <a:fillRect/>
            </a:stretch>
          </p:blipFill>
          <p:spPr>
            <a:xfrm rot="8100000">
              <a:off x="5543334" y="5624680"/>
              <a:ext cx="914479" cy="268247"/>
            </a:xfrm>
            <a:prstGeom prst="rect">
              <a:avLst/>
            </a:prstGeom>
          </p:spPr>
        </p:pic>
      </p:grpSp>
      <p:cxnSp>
        <p:nvCxnSpPr>
          <p:cNvPr id="5" name="Straight Arrow Connector 4"/>
          <p:cNvCxnSpPr/>
          <p:nvPr/>
        </p:nvCxnSpPr>
        <p:spPr>
          <a:xfrm>
            <a:off x="3160905" y="1460310"/>
            <a:ext cx="1192731" cy="2674962"/>
          </a:xfrm>
          <a:prstGeom prst="straightConnector1">
            <a:avLst/>
          </a:prstGeom>
          <a:ln w="41275">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60310" y="4135272"/>
            <a:ext cx="5527344"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353636" y="1460310"/>
            <a:ext cx="0" cy="539769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050312" y="1910086"/>
            <a:ext cx="2303324" cy="2225186"/>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41353" y="3974489"/>
            <a:ext cx="378053" cy="369332"/>
          </a:xfrm>
          <a:prstGeom prst="rect">
            <a:avLst/>
          </a:prstGeom>
          <a:noFill/>
        </p:spPr>
        <p:txBody>
          <a:bodyPr wrap="square" rtlCol="0">
            <a:spAutoFit/>
          </a:bodyPr>
          <a:lstStyle/>
          <a:p>
            <a:r>
              <a:rPr lang="en-US" dirty="0"/>
              <a:t>S</a:t>
            </a:r>
          </a:p>
        </p:txBody>
      </p:sp>
      <p:pic>
        <p:nvPicPr>
          <p:cNvPr id="17" name="Picture 16"/>
          <p:cNvPicPr>
            <a:picLocks noChangeAspect="1"/>
          </p:cNvPicPr>
          <p:nvPr/>
        </p:nvPicPr>
        <p:blipFill>
          <a:blip r:embed="rId7"/>
          <a:stretch>
            <a:fillRect/>
          </a:stretch>
        </p:blipFill>
        <p:spPr>
          <a:xfrm>
            <a:off x="2580085" y="5542078"/>
            <a:ext cx="426757" cy="499915"/>
          </a:xfrm>
          <a:prstGeom prst="rect">
            <a:avLst/>
          </a:prstGeom>
        </p:spPr>
      </p:pic>
      <p:pic>
        <p:nvPicPr>
          <p:cNvPr id="20" name="Picture 19"/>
          <p:cNvPicPr>
            <a:picLocks noChangeAspect="1"/>
          </p:cNvPicPr>
          <p:nvPr/>
        </p:nvPicPr>
        <p:blipFill>
          <a:blip r:embed="rId7"/>
          <a:stretch>
            <a:fillRect/>
          </a:stretch>
        </p:blipFill>
        <p:spPr>
          <a:xfrm>
            <a:off x="5794357" y="2362952"/>
            <a:ext cx="426757" cy="499915"/>
          </a:xfrm>
          <a:prstGeom prst="rect">
            <a:avLst/>
          </a:prstGeom>
        </p:spPr>
      </p:pic>
      <p:pic>
        <p:nvPicPr>
          <p:cNvPr id="27" name="Picture 26"/>
          <p:cNvPicPr>
            <a:picLocks noChangeAspect="1"/>
          </p:cNvPicPr>
          <p:nvPr/>
        </p:nvPicPr>
        <p:blipFill>
          <a:blip r:embed="rId7"/>
          <a:stretch>
            <a:fillRect/>
          </a:stretch>
        </p:blipFill>
        <p:spPr>
          <a:xfrm>
            <a:off x="1971057" y="3932010"/>
            <a:ext cx="426757" cy="499915"/>
          </a:xfrm>
          <a:prstGeom prst="rect">
            <a:avLst/>
          </a:prstGeom>
        </p:spPr>
      </p:pic>
      <p:sp>
        <p:nvSpPr>
          <p:cNvPr id="28" name="TextBox 27"/>
          <p:cNvSpPr txBox="1"/>
          <p:nvPr/>
        </p:nvSpPr>
        <p:spPr>
          <a:xfrm>
            <a:off x="4202892" y="1856495"/>
            <a:ext cx="343215" cy="369332"/>
          </a:xfrm>
          <a:prstGeom prst="rect">
            <a:avLst/>
          </a:prstGeom>
          <a:noFill/>
        </p:spPr>
        <p:txBody>
          <a:bodyPr wrap="square" rtlCol="0">
            <a:spAutoFit/>
          </a:bodyPr>
          <a:lstStyle/>
          <a:p>
            <a:r>
              <a:rPr lang="en-US" dirty="0">
                <a:solidFill>
                  <a:schemeClr val="bg1"/>
                </a:solidFill>
              </a:rPr>
              <a:t>N</a:t>
            </a:r>
          </a:p>
        </p:txBody>
      </p:sp>
      <p:pic>
        <p:nvPicPr>
          <p:cNvPr id="29" name="Picture 28"/>
          <p:cNvPicPr>
            <a:picLocks noChangeAspect="1"/>
          </p:cNvPicPr>
          <p:nvPr/>
        </p:nvPicPr>
        <p:blipFill>
          <a:blip r:embed="rId8"/>
          <a:stretch>
            <a:fillRect/>
          </a:stretch>
        </p:blipFill>
        <p:spPr>
          <a:xfrm>
            <a:off x="4137389" y="6117979"/>
            <a:ext cx="438950" cy="499915"/>
          </a:xfrm>
          <a:prstGeom prst="rect">
            <a:avLst/>
          </a:prstGeom>
        </p:spPr>
      </p:pic>
      <p:sp>
        <p:nvSpPr>
          <p:cNvPr id="31" name="TextBox 30"/>
          <p:cNvSpPr txBox="1"/>
          <p:nvPr/>
        </p:nvSpPr>
        <p:spPr>
          <a:xfrm>
            <a:off x="2561799" y="2428243"/>
            <a:ext cx="435122" cy="369332"/>
          </a:xfrm>
          <a:prstGeom prst="rect">
            <a:avLst/>
          </a:prstGeom>
          <a:noFill/>
        </p:spPr>
        <p:txBody>
          <a:bodyPr wrap="square" rtlCol="0">
            <a:spAutoFit/>
          </a:bodyPr>
          <a:lstStyle/>
          <a:p>
            <a:r>
              <a:rPr lang="en-US" dirty="0"/>
              <a:t>N</a:t>
            </a:r>
          </a:p>
        </p:txBody>
      </p:sp>
      <p:pic>
        <p:nvPicPr>
          <p:cNvPr id="32" name="Picture 31"/>
          <p:cNvPicPr>
            <a:picLocks noChangeAspect="1"/>
          </p:cNvPicPr>
          <p:nvPr/>
        </p:nvPicPr>
        <p:blipFill>
          <a:blip r:embed="rId9"/>
          <a:stretch>
            <a:fillRect/>
          </a:stretch>
        </p:blipFill>
        <p:spPr>
          <a:xfrm>
            <a:off x="5795167" y="5529072"/>
            <a:ext cx="487722" cy="493819"/>
          </a:xfrm>
          <a:prstGeom prst="rect">
            <a:avLst/>
          </a:prstGeom>
        </p:spPr>
      </p:pic>
    </p:spTree>
    <p:extLst>
      <p:ext uri="{BB962C8B-B14F-4D97-AF65-F5344CB8AC3E}">
        <p14:creationId xmlns:p14="http://schemas.microsoft.com/office/powerpoint/2010/main" val="2645366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Stator and rotor poles</a:t>
            </a:r>
          </a:p>
        </p:txBody>
      </p:sp>
      <p:pic>
        <p:nvPicPr>
          <p:cNvPr id="4" name="Content Placeholder 3"/>
          <p:cNvPicPr>
            <a:picLocks noGrp="1" noChangeAspect="1"/>
          </p:cNvPicPr>
          <p:nvPr>
            <p:ph idx="1"/>
          </p:nvPr>
        </p:nvPicPr>
        <p:blipFill>
          <a:blip r:embed="rId2"/>
          <a:stretch>
            <a:fillRect/>
          </a:stretch>
        </p:blipFill>
        <p:spPr>
          <a:xfrm rot="18052703">
            <a:off x="2375308" y="2172237"/>
            <a:ext cx="4043422" cy="4004724"/>
          </a:xfrm>
          <a:prstGeom prst="rect">
            <a:avLst/>
          </a:prstGeom>
        </p:spPr>
      </p:pic>
      <p:grpSp>
        <p:nvGrpSpPr>
          <p:cNvPr id="25" name="Group 24"/>
          <p:cNvGrpSpPr/>
          <p:nvPr/>
        </p:nvGrpSpPr>
        <p:grpSpPr>
          <a:xfrm>
            <a:off x="2050312" y="1910086"/>
            <a:ext cx="4559289" cy="4529026"/>
            <a:chOff x="2050312" y="1910086"/>
            <a:chExt cx="4559289" cy="4529026"/>
          </a:xfrm>
        </p:grpSpPr>
        <p:pic>
          <p:nvPicPr>
            <p:cNvPr id="15" name="Picture 14"/>
            <p:cNvPicPr>
              <a:picLocks noChangeAspect="1"/>
            </p:cNvPicPr>
            <p:nvPr/>
          </p:nvPicPr>
          <p:blipFill>
            <a:blip r:embed="rId3"/>
            <a:stretch>
              <a:fillRect/>
            </a:stretch>
          </p:blipFill>
          <p:spPr>
            <a:xfrm>
              <a:off x="3939779" y="6176961"/>
              <a:ext cx="914479" cy="262151"/>
            </a:xfrm>
            <a:prstGeom prst="rect">
              <a:avLst/>
            </a:prstGeom>
          </p:spPr>
        </p:pic>
        <p:pic>
          <p:nvPicPr>
            <p:cNvPr id="16" name="Picture 15"/>
            <p:cNvPicPr>
              <a:picLocks noChangeAspect="1"/>
            </p:cNvPicPr>
            <p:nvPr/>
          </p:nvPicPr>
          <p:blipFill>
            <a:blip r:embed="rId3"/>
            <a:stretch>
              <a:fillRect/>
            </a:stretch>
          </p:blipFill>
          <p:spPr>
            <a:xfrm>
              <a:off x="3939779" y="1910086"/>
              <a:ext cx="914479" cy="262151"/>
            </a:xfrm>
            <a:prstGeom prst="rect">
              <a:avLst/>
            </a:prstGeom>
          </p:spPr>
        </p:pic>
        <p:pic>
          <p:nvPicPr>
            <p:cNvPr id="18" name="Picture 17"/>
            <p:cNvPicPr>
              <a:picLocks noChangeAspect="1"/>
            </p:cNvPicPr>
            <p:nvPr/>
          </p:nvPicPr>
          <p:blipFill>
            <a:blip r:embed="rId4"/>
            <a:stretch>
              <a:fillRect/>
            </a:stretch>
          </p:blipFill>
          <p:spPr>
            <a:xfrm rot="16200000">
              <a:off x="1727196" y="4040475"/>
              <a:ext cx="914479" cy="268247"/>
            </a:xfrm>
            <a:prstGeom prst="rect">
              <a:avLst/>
            </a:prstGeom>
          </p:spPr>
        </p:pic>
        <p:pic>
          <p:nvPicPr>
            <p:cNvPr id="19" name="Picture 18"/>
            <p:cNvPicPr>
              <a:picLocks noChangeAspect="1"/>
            </p:cNvPicPr>
            <p:nvPr/>
          </p:nvPicPr>
          <p:blipFill>
            <a:blip r:embed="rId4"/>
            <a:stretch>
              <a:fillRect/>
            </a:stretch>
          </p:blipFill>
          <p:spPr>
            <a:xfrm rot="16200000">
              <a:off x="6018238" y="4040475"/>
              <a:ext cx="914479" cy="268247"/>
            </a:xfrm>
            <a:prstGeom prst="rect">
              <a:avLst/>
            </a:prstGeom>
          </p:spPr>
        </p:pic>
        <p:pic>
          <p:nvPicPr>
            <p:cNvPr id="21" name="Picture 20"/>
            <p:cNvPicPr>
              <a:picLocks noChangeAspect="1"/>
            </p:cNvPicPr>
            <p:nvPr/>
          </p:nvPicPr>
          <p:blipFill>
            <a:blip r:embed="rId5"/>
            <a:stretch>
              <a:fillRect/>
            </a:stretch>
          </p:blipFill>
          <p:spPr>
            <a:xfrm rot="2700000">
              <a:off x="5543333" y="2456269"/>
              <a:ext cx="914479" cy="268247"/>
            </a:xfrm>
            <a:prstGeom prst="rect">
              <a:avLst/>
            </a:prstGeom>
          </p:spPr>
        </p:pic>
        <p:pic>
          <p:nvPicPr>
            <p:cNvPr id="22" name="Picture 21"/>
            <p:cNvPicPr>
              <a:picLocks noChangeAspect="1"/>
            </p:cNvPicPr>
            <p:nvPr/>
          </p:nvPicPr>
          <p:blipFill>
            <a:blip r:embed="rId5"/>
            <a:stretch>
              <a:fillRect/>
            </a:stretch>
          </p:blipFill>
          <p:spPr>
            <a:xfrm rot="13500000">
              <a:off x="2336225" y="5624681"/>
              <a:ext cx="914479" cy="268247"/>
            </a:xfrm>
            <a:prstGeom prst="rect">
              <a:avLst/>
            </a:prstGeom>
          </p:spPr>
        </p:pic>
        <p:pic>
          <p:nvPicPr>
            <p:cNvPr id="23" name="Picture 22"/>
            <p:cNvPicPr>
              <a:picLocks noChangeAspect="1"/>
            </p:cNvPicPr>
            <p:nvPr/>
          </p:nvPicPr>
          <p:blipFill>
            <a:blip r:embed="rId6"/>
            <a:stretch>
              <a:fillRect/>
            </a:stretch>
          </p:blipFill>
          <p:spPr>
            <a:xfrm rot="18900000">
              <a:off x="2285508" y="2456270"/>
              <a:ext cx="914479" cy="268247"/>
            </a:xfrm>
            <a:prstGeom prst="rect">
              <a:avLst/>
            </a:prstGeom>
          </p:spPr>
        </p:pic>
        <p:pic>
          <p:nvPicPr>
            <p:cNvPr id="24" name="Picture 23"/>
            <p:cNvPicPr>
              <a:picLocks noChangeAspect="1"/>
            </p:cNvPicPr>
            <p:nvPr/>
          </p:nvPicPr>
          <p:blipFill>
            <a:blip r:embed="rId6"/>
            <a:stretch>
              <a:fillRect/>
            </a:stretch>
          </p:blipFill>
          <p:spPr>
            <a:xfrm rot="8100000">
              <a:off x="5543334" y="5624680"/>
              <a:ext cx="914479" cy="268247"/>
            </a:xfrm>
            <a:prstGeom prst="rect">
              <a:avLst/>
            </a:prstGeom>
          </p:spPr>
        </p:pic>
      </p:grpSp>
      <p:cxnSp>
        <p:nvCxnSpPr>
          <p:cNvPr id="5" name="Straight Arrow Connector 4"/>
          <p:cNvCxnSpPr/>
          <p:nvPr/>
        </p:nvCxnSpPr>
        <p:spPr>
          <a:xfrm flipH="1">
            <a:off x="4353636" y="1460310"/>
            <a:ext cx="1228779" cy="2674962"/>
          </a:xfrm>
          <a:prstGeom prst="straightConnector1">
            <a:avLst/>
          </a:prstGeom>
          <a:ln w="41275">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60310" y="4135272"/>
            <a:ext cx="5527344"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353636" y="1460310"/>
            <a:ext cx="0" cy="539769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050312" y="1910086"/>
            <a:ext cx="2303324" cy="2225186"/>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41353" y="3974489"/>
            <a:ext cx="378053" cy="369332"/>
          </a:xfrm>
          <a:prstGeom prst="rect">
            <a:avLst/>
          </a:prstGeom>
          <a:noFill/>
        </p:spPr>
        <p:txBody>
          <a:bodyPr wrap="square" rtlCol="0">
            <a:spAutoFit/>
          </a:bodyPr>
          <a:lstStyle/>
          <a:p>
            <a:r>
              <a:rPr lang="en-US" dirty="0">
                <a:solidFill>
                  <a:prstClr val="black"/>
                </a:solidFill>
              </a:rPr>
              <a:t>S</a:t>
            </a:r>
          </a:p>
        </p:txBody>
      </p:sp>
      <p:pic>
        <p:nvPicPr>
          <p:cNvPr id="17" name="Picture 16"/>
          <p:cNvPicPr>
            <a:picLocks noChangeAspect="1"/>
          </p:cNvPicPr>
          <p:nvPr/>
        </p:nvPicPr>
        <p:blipFill>
          <a:blip r:embed="rId7"/>
          <a:stretch>
            <a:fillRect/>
          </a:stretch>
        </p:blipFill>
        <p:spPr>
          <a:xfrm>
            <a:off x="5788316" y="5569565"/>
            <a:ext cx="426757" cy="499915"/>
          </a:xfrm>
          <a:prstGeom prst="rect">
            <a:avLst/>
          </a:prstGeom>
        </p:spPr>
      </p:pic>
      <p:pic>
        <p:nvPicPr>
          <p:cNvPr id="20" name="Picture 19"/>
          <p:cNvPicPr>
            <a:picLocks noChangeAspect="1"/>
          </p:cNvPicPr>
          <p:nvPr/>
        </p:nvPicPr>
        <p:blipFill>
          <a:blip r:embed="rId7"/>
          <a:stretch>
            <a:fillRect/>
          </a:stretch>
        </p:blipFill>
        <p:spPr>
          <a:xfrm>
            <a:off x="2569531" y="2390002"/>
            <a:ext cx="426757" cy="499915"/>
          </a:xfrm>
          <a:prstGeom prst="rect">
            <a:avLst/>
          </a:prstGeom>
        </p:spPr>
      </p:pic>
      <p:pic>
        <p:nvPicPr>
          <p:cNvPr id="27" name="Picture 26"/>
          <p:cNvPicPr>
            <a:picLocks noChangeAspect="1"/>
          </p:cNvPicPr>
          <p:nvPr/>
        </p:nvPicPr>
        <p:blipFill>
          <a:blip r:embed="rId7"/>
          <a:stretch>
            <a:fillRect/>
          </a:stretch>
        </p:blipFill>
        <p:spPr>
          <a:xfrm>
            <a:off x="1971057" y="3932010"/>
            <a:ext cx="426757" cy="499915"/>
          </a:xfrm>
          <a:prstGeom prst="rect">
            <a:avLst/>
          </a:prstGeom>
        </p:spPr>
      </p:pic>
      <p:sp>
        <p:nvSpPr>
          <p:cNvPr id="28" name="TextBox 27"/>
          <p:cNvSpPr txBox="1"/>
          <p:nvPr/>
        </p:nvSpPr>
        <p:spPr>
          <a:xfrm>
            <a:off x="4202892" y="1856495"/>
            <a:ext cx="343215" cy="369332"/>
          </a:xfrm>
          <a:prstGeom prst="rect">
            <a:avLst/>
          </a:prstGeom>
          <a:noFill/>
        </p:spPr>
        <p:txBody>
          <a:bodyPr wrap="square" rtlCol="0">
            <a:spAutoFit/>
          </a:bodyPr>
          <a:lstStyle/>
          <a:p>
            <a:r>
              <a:rPr lang="en-US" dirty="0">
                <a:solidFill>
                  <a:prstClr val="white"/>
                </a:solidFill>
              </a:rPr>
              <a:t>N</a:t>
            </a:r>
          </a:p>
        </p:txBody>
      </p:sp>
      <p:pic>
        <p:nvPicPr>
          <p:cNvPr id="29" name="Picture 28"/>
          <p:cNvPicPr>
            <a:picLocks noChangeAspect="1"/>
          </p:cNvPicPr>
          <p:nvPr/>
        </p:nvPicPr>
        <p:blipFill>
          <a:blip r:embed="rId8"/>
          <a:stretch>
            <a:fillRect/>
          </a:stretch>
        </p:blipFill>
        <p:spPr>
          <a:xfrm>
            <a:off x="4137389" y="6117979"/>
            <a:ext cx="438950" cy="499915"/>
          </a:xfrm>
          <a:prstGeom prst="rect">
            <a:avLst/>
          </a:prstGeom>
        </p:spPr>
      </p:pic>
      <p:sp>
        <p:nvSpPr>
          <p:cNvPr id="31" name="TextBox 30"/>
          <p:cNvSpPr txBox="1"/>
          <p:nvPr/>
        </p:nvSpPr>
        <p:spPr>
          <a:xfrm>
            <a:off x="5806698" y="2377158"/>
            <a:ext cx="435122" cy="369332"/>
          </a:xfrm>
          <a:prstGeom prst="rect">
            <a:avLst/>
          </a:prstGeom>
          <a:noFill/>
        </p:spPr>
        <p:txBody>
          <a:bodyPr wrap="square" rtlCol="0">
            <a:spAutoFit/>
          </a:bodyPr>
          <a:lstStyle/>
          <a:p>
            <a:r>
              <a:rPr lang="en-US" dirty="0">
                <a:solidFill>
                  <a:prstClr val="black"/>
                </a:solidFill>
              </a:rPr>
              <a:t>N</a:t>
            </a:r>
          </a:p>
        </p:txBody>
      </p:sp>
      <p:pic>
        <p:nvPicPr>
          <p:cNvPr id="32" name="Picture 31"/>
          <p:cNvPicPr>
            <a:picLocks noChangeAspect="1"/>
          </p:cNvPicPr>
          <p:nvPr/>
        </p:nvPicPr>
        <p:blipFill>
          <a:blip r:embed="rId9"/>
          <a:stretch>
            <a:fillRect/>
          </a:stretch>
        </p:blipFill>
        <p:spPr>
          <a:xfrm>
            <a:off x="2604515" y="5569565"/>
            <a:ext cx="487722" cy="493819"/>
          </a:xfrm>
          <a:prstGeom prst="rect">
            <a:avLst/>
          </a:prstGeom>
        </p:spPr>
      </p:pic>
    </p:spTree>
    <p:extLst>
      <p:ext uri="{BB962C8B-B14F-4D97-AF65-F5344CB8AC3E}">
        <p14:creationId xmlns:p14="http://schemas.microsoft.com/office/powerpoint/2010/main" val="32191651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Stator and rotor poles</a:t>
            </a:r>
          </a:p>
        </p:txBody>
      </p:sp>
      <p:pic>
        <p:nvPicPr>
          <p:cNvPr id="4" name="Content Placeholder 3"/>
          <p:cNvPicPr>
            <a:picLocks noGrp="1" noChangeAspect="1"/>
          </p:cNvPicPr>
          <p:nvPr>
            <p:ph idx="1"/>
          </p:nvPr>
        </p:nvPicPr>
        <p:blipFill>
          <a:blip r:embed="rId2"/>
          <a:stretch>
            <a:fillRect/>
          </a:stretch>
        </p:blipFill>
        <p:spPr>
          <a:xfrm rot="18233985">
            <a:off x="2375308" y="2172237"/>
            <a:ext cx="4043422" cy="4004724"/>
          </a:xfrm>
          <a:prstGeom prst="rect">
            <a:avLst/>
          </a:prstGeom>
        </p:spPr>
      </p:pic>
      <p:grpSp>
        <p:nvGrpSpPr>
          <p:cNvPr id="25" name="Group 24"/>
          <p:cNvGrpSpPr/>
          <p:nvPr/>
        </p:nvGrpSpPr>
        <p:grpSpPr>
          <a:xfrm>
            <a:off x="2050312" y="1910086"/>
            <a:ext cx="4559289" cy="4529026"/>
            <a:chOff x="2050312" y="1910086"/>
            <a:chExt cx="4559289" cy="4529026"/>
          </a:xfrm>
        </p:grpSpPr>
        <p:pic>
          <p:nvPicPr>
            <p:cNvPr id="15" name="Picture 14"/>
            <p:cNvPicPr>
              <a:picLocks noChangeAspect="1"/>
            </p:cNvPicPr>
            <p:nvPr/>
          </p:nvPicPr>
          <p:blipFill>
            <a:blip r:embed="rId3"/>
            <a:stretch>
              <a:fillRect/>
            </a:stretch>
          </p:blipFill>
          <p:spPr>
            <a:xfrm>
              <a:off x="3939779" y="6176961"/>
              <a:ext cx="914479" cy="262151"/>
            </a:xfrm>
            <a:prstGeom prst="rect">
              <a:avLst/>
            </a:prstGeom>
          </p:spPr>
        </p:pic>
        <p:pic>
          <p:nvPicPr>
            <p:cNvPr id="16" name="Picture 15"/>
            <p:cNvPicPr>
              <a:picLocks noChangeAspect="1"/>
            </p:cNvPicPr>
            <p:nvPr/>
          </p:nvPicPr>
          <p:blipFill>
            <a:blip r:embed="rId3"/>
            <a:stretch>
              <a:fillRect/>
            </a:stretch>
          </p:blipFill>
          <p:spPr>
            <a:xfrm>
              <a:off x="3939779" y="1910086"/>
              <a:ext cx="914479" cy="262151"/>
            </a:xfrm>
            <a:prstGeom prst="rect">
              <a:avLst/>
            </a:prstGeom>
          </p:spPr>
        </p:pic>
        <p:pic>
          <p:nvPicPr>
            <p:cNvPr id="18" name="Picture 17"/>
            <p:cNvPicPr>
              <a:picLocks noChangeAspect="1"/>
            </p:cNvPicPr>
            <p:nvPr/>
          </p:nvPicPr>
          <p:blipFill>
            <a:blip r:embed="rId4"/>
            <a:stretch>
              <a:fillRect/>
            </a:stretch>
          </p:blipFill>
          <p:spPr>
            <a:xfrm rot="16200000">
              <a:off x="1727196" y="4040475"/>
              <a:ext cx="914479" cy="268247"/>
            </a:xfrm>
            <a:prstGeom prst="rect">
              <a:avLst/>
            </a:prstGeom>
          </p:spPr>
        </p:pic>
        <p:pic>
          <p:nvPicPr>
            <p:cNvPr id="19" name="Picture 18"/>
            <p:cNvPicPr>
              <a:picLocks noChangeAspect="1"/>
            </p:cNvPicPr>
            <p:nvPr/>
          </p:nvPicPr>
          <p:blipFill>
            <a:blip r:embed="rId4"/>
            <a:stretch>
              <a:fillRect/>
            </a:stretch>
          </p:blipFill>
          <p:spPr>
            <a:xfrm rot="16200000">
              <a:off x="6018238" y="4040475"/>
              <a:ext cx="914479" cy="268247"/>
            </a:xfrm>
            <a:prstGeom prst="rect">
              <a:avLst/>
            </a:prstGeom>
          </p:spPr>
        </p:pic>
        <p:pic>
          <p:nvPicPr>
            <p:cNvPr id="21" name="Picture 20"/>
            <p:cNvPicPr>
              <a:picLocks noChangeAspect="1"/>
            </p:cNvPicPr>
            <p:nvPr/>
          </p:nvPicPr>
          <p:blipFill>
            <a:blip r:embed="rId5"/>
            <a:stretch>
              <a:fillRect/>
            </a:stretch>
          </p:blipFill>
          <p:spPr>
            <a:xfrm rot="2700000">
              <a:off x="5543333" y="2456269"/>
              <a:ext cx="914479" cy="268247"/>
            </a:xfrm>
            <a:prstGeom prst="rect">
              <a:avLst/>
            </a:prstGeom>
          </p:spPr>
        </p:pic>
        <p:pic>
          <p:nvPicPr>
            <p:cNvPr id="22" name="Picture 21"/>
            <p:cNvPicPr>
              <a:picLocks noChangeAspect="1"/>
            </p:cNvPicPr>
            <p:nvPr/>
          </p:nvPicPr>
          <p:blipFill>
            <a:blip r:embed="rId5"/>
            <a:stretch>
              <a:fillRect/>
            </a:stretch>
          </p:blipFill>
          <p:spPr>
            <a:xfrm rot="13500000">
              <a:off x="2336225" y="5624681"/>
              <a:ext cx="914479" cy="268247"/>
            </a:xfrm>
            <a:prstGeom prst="rect">
              <a:avLst/>
            </a:prstGeom>
          </p:spPr>
        </p:pic>
        <p:pic>
          <p:nvPicPr>
            <p:cNvPr id="23" name="Picture 22"/>
            <p:cNvPicPr>
              <a:picLocks noChangeAspect="1"/>
            </p:cNvPicPr>
            <p:nvPr/>
          </p:nvPicPr>
          <p:blipFill>
            <a:blip r:embed="rId6"/>
            <a:stretch>
              <a:fillRect/>
            </a:stretch>
          </p:blipFill>
          <p:spPr>
            <a:xfrm rot="18900000">
              <a:off x="2285508" y="2456270"/>
              <a:ext cx="914479" cy="268247"/>
            </a:xfrm>
            <a:prstGeom prst="rect">
              <a:avLst/>
            </a:prstGeom>
          </p:spPr>
        </p:pic>
        <p:pic>
          <p:nvPicPr>
            <p:cNvPr id="24" name="Picture 23"/>
            <p:cNvPicPr>
              <a:picLocks noChangeAspect="1"/>
            </p:cNvPicPr>
            <p:nvPr/>
          </p:nvPicPr>
          <p:blipFill>
            <a:blip r:embed="rId6"/>
            <a:stretch>
              <a:fillRect/>
            </a:stretch>
          </p:blipFill>
          <p:spPr>
            <a:xfrm rot="8100000">
              <a:off x="5543334" y="5624680"/>
              <a:ext cx="914479" cy="268247"/>
            </a:xfrm>
            <a:prstGeom prst="rect">
              <a:avLst/>
            </a:prstGeom>
          </p:spPr>
        </p:pic>
      </p:grpSp>
      <p:cxnSp>
        <p:nvCxnSpPr>
          <p:cNvPr id="5" name="Straight Arrow Connector 4"/>
          <p:cNvCxnSpPr/>
          <p:nvPr/>
        </p:nvCxnSpPr>
        <p:spPr>
          <a:xfrm flipH="1">
            <a:off x="4353636" y="1460310"/>
            <a:ext cx="1228779" cy="2674962"/>
          </a:xfrm>
          <a:prstGeom prst="straightConnector1">
            <a:avLst/>
          </a:prstGeom>
          <a:ln w="41275">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460310" y="4135272"/>
            <a:ext cx="5527344" cy="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353636" y="1460310"/>
            <a:ext cx="0" cy="539769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050312" y="1910086"/>
            <a:ext cx="2303324" cy="2225186"/>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41353" y="3974489"/>
            <a:ext cx="378053" cy="369332"/>
          </a:xfrm>
          <a:prstGeom prst="rect">
            <a:avLst/>
          </a:prstGeom>
          <a:noFill/>
        </p:spPr>
        <p:txBody>
          <a:bodyPr wrap="square" rtlCol="0">
            <a:spAutoFit/>
          </a:bodyPr>
          <a:lstStyle/>
          <a:p>
            <a:r>
              <a:rPr lang="en-US" dirty="0">
                <a:solidFill>
                  <a:prstClr val="black"/>
                </a:solidFill>
              </a:rPr>
              <a:t>S</a:t>
            </a:r>
          </a:p>
        </p:txBody>
      </p:sp>
      <p:pic>
        <p:nvPicPr>
          <p:cNvPr id="17" name="Picture 16"/>
          <p:cNvPicPr>
            <a:picLocks noChangeAspect="1"/>
          </p:cNvPicPr>
          <p:nvPr/>
        </p:nvPicPr>
        <p:blipFill>
          <a:blip r:embed="rId7"/>
          <a:stretch>
            <a:fillRect/>
          </a:stretch>
        </p:blipFill>
        <p:spPr>
          <a:xfrm>
            <a:off x="5788316" y="5569565"/>
            <a:ext cx="426757" cy="499915"/>
          </a:xfrm>
          <a:prstGeom prst="rect">
            <a:avLst/>
          </a:prstGeom>
        </p:spPr>
      </p:pic>
      <p:pic>
        <p:nvPicPr>
          <p:cNvPr id="20" name="Picture 19"/>
          <p:cNvPicPr>
            <a:picLocks noChangeAspect="1"/>
          </p:cNvPicPr>
          <p:nvPr/>
        </p:nvPicPr>
        <p:blipFill>
          <a:blip r:embed="rId7"/>
          <a:stretch>
            <a:fillRect/>
          </a:stretch>
        </p:blipFill>
        <p:spPr>
          <a:xfrm>
            <a:off x="2569531" y="2390002"/>
            <a:ext cx="426757" cy="499915"/>
          </a:xfrm>
          <a:prstGeom prst="rect">
            <a:avLst/>
          </a:prstGeom>
        </p:spPr>
      </p:pic>
      <p:pic>
        <p:nvPicPr>
          <p:cNvPr id="27" name="Picture 26"/>
          <p:cNvPicPr>
            <a:picLocks noChangeAspect="1"/>
          </p:cNvPicPr>
          <p:nvPr/>
        </p:nvPicPr>
        <p:blipFill>
          <a:blip r:embed="rId7"/>
          <a:stretch>
            <a:fillRect/>
          </a:stretch>
        </p:blipFill>
        <p:spPr>
          <a:xfrm>
            <a:off x="1971057" y="3932010"/>
            <a:ext cx="426757" cy="499915"/>
          </a:xfrm>
          <a:prstGeom prst="rect">
            <a:avLst/>
          </a:prstGeom>
        </p:spPr>
      </p:pic>
      <p:sp>
        <p:nvSpPr>
          <p:cNvPr id="28" name="TextBox 27"/>
          <p:cNvSpPr txBox="1"/>
          <p:nvPr/>
        </p:nvSpPr>
        <p:spPr>
          <a:xfrm>
            <a:off x="4202892" y="1856495"/>
            <a:ext cx="343215" cy="369332"/>
          </a:xfrm>
          <a:prstGeom prst="rect">
            <a:avLst/>
          </a:prstGeom>
          <a:noFill/>
        </p:spPr>
        <p:txBody>
          <a:bodyPr wrap="square" rtlCol="0">
            <a:spAutoFit/>
          </a:bodyPr>
          <a:lstStyle/>
          <a:p>
            <a:r>
              <a:rPr lang="en-US" dirty="0">
                <a:solidFill>
                  <a:prstClr val="white"/>
                </a:solidFill>
              </a:rPr>
              <a:t>N</a:t>
            </a:r>
          </a:p>
        </p:txBody>
      </p:sp>
      <p:pic>
        <p:nvPicPr>
          <p:cNvPr id="29" name="Picture 28"/>
          <p:cNvPicPr>
            <a:picLocks noChangeAspect="1"/>
          </p:cNvPicPr>
          <p:nvPr/>
        </p:nvPicPr>
        <p:blipFill>
          <a:blip r:embed="rId8"/>
          <a:stretch>
            <a:fillRect/>
          </a:stretch>
        </p:blipFill>
        <p:spPr>
          <a:xfrm>
            <a:off x="4137389" y="6117979"/>
            <a:ext cx="438950" cy="499915"/>
          </a:xfrm>
          <a:prstGeom prst="rect">
            <a:avLst/>
          </a:prstGeom>
        </p:spPr>
      </p:pic>
      <p:sp>
        <p:nvSpPr>
          <p:cNvPr id="31" name="TextBox 30"/>
          <p:cNvSpPr txBox="1"/>
          <p:nvPr/>
        </p:nvSpPr>
        <p:spPr>
          <a:xfrm>
            <a:off x="5806698" y="2377158"/>
            <a:ext cx="435122" cy="369332"/>
          </a:xfrm>
          <a:prstGeom prst="rect">
            <a:avLst/>
          </a:prstGeom>
          <a:noFill/>
        </p:spPr>
        <p:txBody>
          <a:bodyPr wrap="square" rtlCol="0">
            <a:spAutoFit/>
          </a:bodyPr>
          <a:lstStyle/>
          <a:p>
            <a:r>
              <a:rPr lang="en-US" dirty="0">
                <a:solidFill>
                  <a:prstClr val="black"/>
                </a:solidFill>
              </a:rPr>
              <a:t>N</a:t>
            </a:r>
          </a:p>
        </p:txBody>
      </p:sp>
      <p:pic>
        <p:nvPicPr>
          <p:cNvPr id="32" name="Picture 31"/>
          <p:cNvPicPr>
            <a:picLocks noChangeAspect="1"/>
          </p:cNvPicPr>
          <p:nvPr/>
        </p:nvPicPr>
        <p:blipFill>
          <a:blip r:embed="rId9"/>
          <a:stretch>
            <a:fillRect/>
          </a:stretch>
        </p:blipFill>
        <p:spPr>
          <a:xfrm>
            <a:off x="2604515" y="5569565"/>
            <a:ext cx="487722" cy="493819"/>
          </a:xfrm>
          <a:prstGeom prst="rect">
            <a:avLst/>
          </a:prstGeom>
        </p:spPr>
      </p:pic>
    </p:spTree>
    <p:extLst>
      <p:ext uri="{BB962C8B-B14F-4D97-AF65-F5344CB8AC3E}">
        <p14:creationId xmlns:p14="http://schemas.microsoft.com/office/powerpoint/2010/main" val="26419174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a  degree span, 6.25 S-poles</a:t>
            </a:r>
          </a:p>
        </p:txBody>
      </p:sp>
      <p:grpSp>
        <p:nvGrpSpPr>
          <p:cNvPr id="33" name="Group 32"/>
          <p:cNvGrpSpPr/>
          <p:nvPr/>
        </p:nvGrpSpPr>
        <p:grpSpPr>
          <a:xfrm>
            <a:off x="1147483" y="2752632"/>
            <a:ext cx="6344784" cy="2122738"/>
            <a:chOff x="1147483" y="2752632"/>
            <a:chExt cx="6344784" cy="2122738"/>
          </a:xfrm>
        </p:grpSpPr>
        <p:grpSp>
          <p:nvGrpSpPr>
            <p:cNvPr id="32" name="Group 31"/>
            <p:cNvGrpSpPr/>
            <p:nvPr/>
          </p:nvGrpSpPr>
          <p:grpSpPr>
            <a:xfrm>
              <a:off x="1344770" y="2752632"/>
              <a:ext cx="5963716" cy="1060796"/>
              <a:chOff x="1344770" y="2752632"/>
              <a:chExt cx="5963716" cy="1060796"/>
            </a:xfrm>
          </p:grpSpPr>
          <p:pic>
            <p:nvPicPr>
              <p:cNvPr id="22" name="Picture 21"/>
              <p:cNvPicPr>
                <a:picLocks noChangeAspect="1"/>
              </p:cNvPicPr>
              <p:nvPr/>
            </p:nvPicPr>
            <p:blipFill>
              <a:blip r:embed="rId2"/>
              <a:stretch>
                <a:fillRect/>
              </a:stretch>
            </p:blipFill>
            <p:spPr>
              <a:xfrm>
                <a:off x="1344770" y="2752632"/>
                <a:ext cx="3231160" cy="1060796"/>
              </a:xfrm>
              <a:prstGeom prst="rect">
                <a:avLst/>
              </a:prstGeom>
            </p:spPr>
          </p:pic>
          <p:pic>
            <p:nvPicPr>
              <p:cNvPr id="23" name="Picture 22"/>
              <p:cNvPicPr>
                <a:picLocks noChangeAspect="1"/>
              </p:cNvPicPr>
              <p:nvPr/>
            </p:nvPicPr>
            <p:blipFill>
              <a:blip r:embed="rId3"/>
              <a:stretch>
                <a:fillRect/>
              </a:stretch>
            </p:blipFill>
            <p:spPr>
              <a:xfrm flipH="1">
                <a:off x="4077326" y="2752632"/>
                <a:ext cx="3231160" cy="1060796"/>
              </a:xfrm>
              <a:prstGeom prst="rect">
                <a:avLst/>
              </a:prstGeom>
            </p:spPr>
          </p:pic>
        </p:grpSp>
        <p:sp>
          <p:nvSpPr>
            <p:cNvPr id="5" name="Arc 4"/>
            <p:cNvSpPr/>
            <p:nvPr/>
          </p:nvSpPr>
          <p:spPr>
            <a:xfrm>
              <a:off x="1147483" y="3457786"/>
              <a:ext cx="6344784" cy="1417584"/>
            </a:xfrm>
            <a:prstGeom prst="arc">
              <a:avLst>
                <a:gd name="adj1" fmla="val 11237523"/>
                <a:gd name="adj2" fmla="val 2109877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1" name="Group 20"/>
            <p:cNvGrpSpPr/>
            <p:nvPr/>
          </p:nvGrpSpPr>
          <p:grpSpPr>
            <a:xfrm>
              <a:off x="1420526" y="2757872"/>
              <a:ext cx="3151474" cy="1007187"/>
              <a:chOff x="1420526" y="2757872"/>
              <a:chExt cx="3151474" cy="1007187"/>
            </a:xfrm>
          </p:grpSpPr>
          <p:pic>
            <p:nvPicPr>
              <p:cNvPr id="16" name="Picture 15"/>
              <p:cNvPicPr>
                <a:picLocks noChangeAspect="1"/>
              </p:cNvPicPr>
              <p:nvPr/>
            </p:nvPicPr>
            <p:blipFill>
              <a:blip r:embed="rId4"/>
              <a:stretch>
                <a:fillRect/>
              </a:stretch>
            </p:blipFill>
            <p:spPr>
              <a:xfrm flipV="1">
                <a:off x="4081256" y="2757872"/>
                <a:ext cx="490744" cy="699914"/>
              </a:xfrm>
              <a:prstGeom prst="rect">
                <a:avLst/>
              </a:prstGeom>
            </p:spPr>
          </p:pic>
          <p:pic>
            <p:nvPicPr>
              <p:cNvPr id="18" name="Picture 17"/>
              <p:cNvPicPr>
                <a:picLocks noChangeAspect="1"/>
              </p:cNvPicPr>
              <p:nvPr/>
            </p:nvPicPr>
            <p:blipFill>
              <a:blip r:embed="rId5"/>
              <a:stretch>
                <a:fillRect/>
              </a:stretch>
            </p:blipFill>
            <p:spPr>
              <a:xfrm rot="20780965">
                <a:off x="1420526" y="3063958"/>
                <a:ext cx="493819" cy="701101"/>
              </a:xfrm>
              <a:prstGeom prst="rect">
                <a:avLst/>
              </a:prstGeom>
            </p:spPr>
          </p:pic>
          <p:pic>
            <p:nvPicPr>
              <p:cNvPr id="19" name="Picture 18"/>
              <p:cNvPicPr>
                <a:picLocks noChangeAspect="1"/>
              </p:cNvPicPr>
              <p:nvPr/>
            </p:nvPicPr>
            <p:blipFill>
              <a:blip r:embed="rId4"/>
              <a:stretch>
                <a:fillRect/>
              </a:stretch>
            </p:blipFill>
            <p:spPr>
              <a:xfrm rot="21121609" flipV="1">
                <a:off x="2355327" y="2886730"/>
                <a:ext cx="490744" cy="699914"/>
              </a:xfrm>
              <a:prstGeom prst="rect">
                <a:avLst/>
              </a:prstGeom>
            </p:spPr>
          </p:pic>
          <p:pic>
            <p:nvPicPr>
              <p:cNvPr id="20" name="Picture 19"/>
              <p:cNvPicPr>
                <a:picLocks noChangeAspect="1"/>
              </p:cNvPicPr>
              <p:nvPr/>
            </p:nvPicPr>
            <p:blipFill>
              <a:blip r:embed="rId5"/>
              <a:stretch>
                <a:fillRect/>
              </a:stretch>
            </p:blipFill>
            <p:spPr>
              <a:xfrm rot="21425594">
                <a:off x="3276156" y="2806381"/>
                <a:ext cx="493819" cy="701101"/>
              </a:xfrm>
              <a:prstGeom prst="rect">
                <a:avLst/>
              </a:prstGeom>
            </p:spPr>
          </p:pic>
        </p:grpSp>
      </p:grpSp>
      <p:cxnSp>
        <p:nvCxnSpPr>
          <p:cNvPr id="25" name="Straight Connector 24"/>
          <p:cNvCxnSpPr/>
          <p:nvPr/>
        </p:nvCxnSpPr>
        <p:spPr>
          <a:xfrm>
            <a:off x="1344770" y="2187388"/>
            <a:ext cx="1165348" cy="4464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6452361" y="2187388"/>
            <a:ext cx="1039905" cy="4464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306698" y="2402542"/>
            <a:ext cx="906525" cy="408790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ight Arrow 33"/>
          <p:cNvSpPr/>
          <p:nvPr/>
        </p:nvSpPr>
        <p:spPr>
          <a:xfrm rot="789231">
            <a:off x="6700337" y="2399192"/>
            <a:ext cx="453263" cy="3500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6"/>
          <a:stretch>
            <a:fillRect/>
          </a:stretch>
        </p:blipFill>
        <p:spPr>
          <a:xfrm rot="1787717" flipH="1">
            <a:off x="7385913" y="2589599"/>
            <a:ext cx="481626" cy="377985"/>
          </a:xfrm>
          <a:prstGeom prst="rect">
            <a:avLst/>
          </a:prstGeom>
        </p:spPr>
      </p:pic>
    </p:spTree>
    <p:extLst>
      <p:ext uri="{BB962C8B-B14F-4D97-AF65-F5344CB8AC3E}">
        <p14:creationId xmlns:p14="http://schemas.microsoft.com/office/powerpoint/2010/main" val="28009538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a  degree span, 6.25 S-poles</a:t>
            </a:r>
          </a:p>
        </p:txBody>
      </p:sp>
      <p:grpSp>
        <p:nvGrpSpPr>
          <p:cNvPr id="33" name="Group 32"/>
          <p:cNvGrpSpPr/>
          <p:nvPr/>
        </p:nvGrpSpPr>
        <p:grpSpPr>
          <a:xfrm>
            <a:off x="1399608" y="2805125"/>
            <a:ext cx="6344784" cy="2122738"/>
            <a:chOff x="1147483" y="2752632"/>
            <a:chExt cx="6344784" cy="2122738"/>
          </a:xfrm>
        </p:grpSpPr>
        <p:grpSp>
          <p:nvGrpSpPr>
            <p:cNvPr id="32" name="Group 31"/>
            <p:cNvGrpSpPr/>
            <p:nvPr/>
          </p:nvGrpSpPr>
          <p:grpSpPr>
            <a:xfrm>
              <a:off x="1344770" y="2752632"/>
              <a:ext cx="5963716" cy="1060796"/>
              <a:chOff x="1344770" y="2752632"/>
              <a:chExt cx="5963716" cy="1060796"/>
            </a:xfrm>
          </p:grpSpPr>
          <p:pic>
            <p:nvPicPr>
              <p:cNvPr id="22" name="Picture 21"/>
              <p:cNvPicPr>
                <a:picLocks noChangeAspect="1"/>
              </p:cNvPicPr>
              <p:nvPr/>
            </p:nvPicPr>
            <p:blipFill>
              <a:blip r:embed="rId2"/>
              <a:stretch>
                <a:fillRect/>
              </a:stretch>
            </p:blipFill>
            <p:spPr>
              <a:xfrm>
                <a:off x="1344770" y="2752632"/>
                <a:ext cx="3231160" cy="1060796"/>
              </a:xfrm>
              <a:prstGeom prst="rect">
                <a:avLst/>
              </a:prstGeom>
            </p:spPr>
          </p:pic>
          <p:pic>
            <p:nvPicPr>
              <p:cNvPr id="23" name="Picture 22"/>
              <p:cNvPicPr>
                <a:picLocks noChangeAspect="1"/>
              </p:cNvPicPr>
              <p:nvPr/>
            </p:nvPicPr>
            <p:blipFill>
              <a:blip r:embed="rId3"/>
              <a:stretch>
                <a:fillRect/>
              </a:stretch>
            </p:blipFill>
            <p:spPr>
              <a:xfrm flipH="1">
                <a:off x="4077326" y="2752632"/>
                <a:ext cx="3231160" cy="1060796"/>
              </a:xfrm>
              <a:prstGeom prst="rect">
                <a:avLst/>
              </a:prstGeom>
            </p:spPr>
          </p:pic>
        </p:grpSp>
        <p:sp>
          <p:nvSpPr>
            <p:cNvPr id="5" name="Arc 4"/>
            <p:cNvSpPr/>
            <p:nvPr/>
          </p:nvSpPr>
          <p:spPr>
            <a:xfrm>
              <a:off x="1147483" y="3457786"/>
              <a:ext cx="6344784" cy="1417584"/>
            </a:xfrm>
            <a:prstGeom prst="arc">
              <a:avLst>
                <a:gd name="adj1" fmla="val 11237523"/>
                <a:gd name="adj2" fmla="val 2109877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grpSp>
          <p:nvGrpSpPr>
            <p:cNvPr id="21" name="Group 20"/>
            <p:cNvGrpSpPr/>
            <p:nvPr/>
          </p:nvGrpSpPr>
          <p:grpSpPr>
            <a:xfrm>
              <a:off x="1420526" y="2757872"/>
              <a:ext cx="3151474" cy="1007187"/>
              <a:chOff x="1420526" y="2757872"/>
              <a:chExt cx="3151474" cy="1007187"/>
            </a:xfrm>
          </p:grpSpPr>
          <p:pic>
            <p:nvPicPr>
              <p:cNvPr id="16" name="Picture 15"/>
              <p:cNvPicPr>
                <a:picLocks noChangeAspect="1"/>
              </p:cNvPicPr>
              <p:nvPr/>
            </p:nvPicPr>
            <p:blipFill>
              <a:blip r:embed="rId4"/>
              <a:stretch>
                <a:fillRect/>
              </a:stretch>
            </p:blipFill>
            <p:spPr>
              <a:xfrm flipV="1">
                <a:off x="4081256" y="2757872"/>
                <a:ext cx="490744" cy="699914"/>
              </a:xfrm>
              <a:prstGeom prst="rect">
                <a:avLst/>
              </a:prstGeom>
            </p:spPr>
          </p:pic>
          <p:pic>
            <p:nvPicPr>
              <p:cNvPr id="18" name="Picture 17"/>
              <p:cNvPicPr>
                <a:picLocks noChangeAspect="1"/>
              </p:cNvPicPr>
              <p:nvPr/>
            </p:nvPicPr>
            <p:blipFill>
              <a:blip r:embed="rId5"/>
              <a:stretch>
                <a:fillRect/>
              </a:stretch>
            </p:blipFill>
            <p:spPr>
              <a:xfrm rot="20780965">
                <a:off x="1420526" y="3063958"/>
                <a:ext cx="493819" cy="701101"/>
              </a:xfrm>
              <a:prstGeom prst="rect">
                <a:avLst/>
              </a:prstGeom>
            </p:spPr>
          </p:pic>
          <p:pic>
            <p:nvPicPr>
              <p:cNvPr id="19" name="Picture 18"/>
              <p:cNvPicPr>
                <a:picLocks noChangeAspect="1"/>
              </p:cNvPicPr>
              <p:nvPr/>
            </p:nvPicPr>
            <p:blipFill>
              <a:blip r:embed="rId4"/>
              <a:stretch>
                <a:fillRect/>
              </a:stretch>
            </p:blipFill>
            <p:spPr>
              <a:xfrm rot="21121609" flipV="1">
                <a:off x="2355327" y="2886730"/>
                <a:ext cx="490744" cy="699914"/>
              </a:xfrm>
              <a:prstGeom prst="rect">
                <a:avLst/>
              </a:prstGeom>
            </p:spPr>
          </p:pic>
          <p:pic>
            <p:nvPicPr>
              <p:cNvPr id="20" name="Picture 19"/>
              <p:cNvPicPr>
                <a:picLocks noChangeAspect="1"/>
              </p:cNvPicPr>
              <p:nvPr/>
            </p:nvPicPr>
            <p:blipFill>
              <a:blip r:embed="rId5"/>
              <a:stretch>
                <a:fillRect/>
              </a:stretch>
            </p:blipFill>
            <p:spPr>
              <a:xfrm rot="21425594">
                <a:off x="3276156" y="2806381"/>
                <a:ext cx="493819" cy="701101"/>
              </a:xfrm>
              <a:prstGeom prst="rect">
                <a:avLst/>
              </a:prstGeom>
            </p:spPr>
          </p:pic>
        </p:grpSp>
      </p:grpSp>
      <p:cxnSp>
        <p:nvCxnSpPr>
          <p:cNvPr id="25" name="Straight Connector 24"/>
          <p:cNvCxnSpPr/>
          <p:nvPr/>
        </p:nvCxnSpPr>
        <p:spPr>
          <a:xfrm>
            <a:off x="1344770" y="2187388"/>
            <a:ext cx="1165348" cy="4464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6452361" y="2187388"/>
            <a:ext cx="1039905" cy="44644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306698" y="2402542"/>
            <a:ext cx="906525" cy="408790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ight Arrow 33"/>
          <p:cNvSpPr/>
          <p:nvPr/>
        </p:nvSpPr>
        <p:spPr>
          <a:xfrm rot="789231">
            <a:off x="6700337" y="2399192"/>
            <a:ext cx="453263" cy="3500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5" name="Picture 34"/>
          <p:cNvPicPr>
            <a:picLocks noChangeAspect="1"/>
          </p:cNvPicPr>
          <p:nvPr/>
        </p:nvPicPr>
        <p:blipFill>
          <a:blip r:embed="rId6"/>
          <a:stretch>
            <a:fillRect/>
          </a:stretch>
        </p:blipFill>
        <p:spPr>
          <a:xfrm rot="1787717" flipH="1">
            <a:off x="7385913" y="2589599"/>
            <a:ext cx="481626" cy="377985"/>
          </a:xfrm>
          <a:prstGeom prst="rect">
            <a:avLst/>
          </a:prstGeom>
        </p:spPr>
      </p:pic>
    </p:spTree>
    <p:extLst>
      <p:ext uri="{BB962C8B-B14F-4D97-AF65-F5344CB8AC3E}">
        <p14:creationId xmlns:p14="http://schemas.microsoft.com/office/powerpoint/2010/main" val="36379554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the rotor look like</a:t>
            </a:r>
          </a:p>
        </p:txBody>
      </p:sp>
      <p:pic>
        <p:nvPicPr>
          <p:cNvPr id="14" name="Picture 13"/>
          <p:cNvPicPr>
            <a:picLocks noChangeAspect="1"/>
          </p:cNvPicPr>
          <p:nvPr/>
        </p:nvPicPr>
        <p:blipFill>
          <a:blip r:embed="rId2"/>
          <a:stretch>
            <a:fillRect/>
          </a:stretch>
        </p:blipFill>
        <p:spPr>
          <a:xfrm>
            <a:off x="3148593" y="2320328"/>
            <a:ext cx="2250113" cy="2171700"/>
          </a:xfrm>
          <a:prstGeom prst="rect">
            <a:avLst/>
          </a:prstGeom>
        </p:spPr>
      </p:pic>
      <p:sp>
        <p:nvSpPr>
          <p:cNvPr id="15" name="Can 14"/>
          <p:cNvSpPr/>
          <p:nvPr/>
        </p:nvSpPr>
        <p:spPr>
          <a:xfrm rot="14060143">
            <a:off x="2775932" y="2524259"/>
            <a:ext cx="1080780" cy="2898455"/>
          </a:xfrm>
          <a:prstGeom prst="can">
            <a:avLst>
              <a:gd name="adj" fmla="val 748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p:cNvPicPr>
            <a:picLocks noGrp="1" noChangeAspect="1"/>
          </p:cNvPicPr>
          <p:nvPr>
            <p:ph idx="1"/>
          </p:nvPr>
        </p:nvPicPr>
        <p:blipFill>
          <a:blip r:embed="rId3"/>
          <a:stretch>
            <a:fillRect/>
          </a:stretch>
        </p:blipFill>
        <p:spPr>
          <a:xfrm rot="7963109">
            <a:off x="1378157" y="3909239"/>
            <a:ext cx="1761897" cy="1761897"/>
          </a:xfrm>
          <a:prstGeom prst="rect">
            <a:avLst/>
          </a:prstGeom>
        </p:spPr>
      </p:pic>
      <p:sp>
        <p:nvSpPr>
          <p:cNvPr id="18" name="TextBox 17"/>
          <p:cNvSpPr txBox="1"/>
          <p:nvPr/>
        </p:nvSpPr>
        <p:spPr>
          <a:xfrm>
            <a:off x="1965277" y="4605521"/>
            <a:ext cx="859809" cy="369332"/>
          </a:xfrm>
          <a:prstGeom prst="rect">
            <a:avLst/>
          </a:prstGeom>
          <a:noFill/>
        </p:spPr>
        <p:txBody>
          <a:bodyPr wrap="square" rtlCol="0">
            <a:spAutoFit/>
          </a:bodyPr>
          <a:lstStyle/>
          <a:p>
            <a:r>
              <a:rPr lang="en-US" dirty="0"/>
              <a:t>N</a:t>
            </a:r>
          </a:p>
        </p:txBody>
      </p:sp>
      <p:sp>
        <p:nvSpPr>
          <p:cNvPr id="19" name="TextBox 18"/>
          <p:cNvSpPr txBox="1"/>
          <p:nvPr/>
        </p:nvSpPr>
        <p:spPr>
          <a:xfrm>
            <a:off x="4448160" y="2860314"/>
            <a:ext cx="859809" cy="369332"/>
          </a:xfrm>
          <a:prstGeom prst="rect">
            <a:avLst/>
          </a:prstGeom>
          <a:noFill/>
        </p:spPr>
        <p:txBody>
          <a:bodyPr wrap="square" rtlCol="0">
            <a:spAutoFit/>
          </a:bodyPr>
          <a:lstStyle/>
          <a:p>
            <a:r>
              <a:rPr lang="en-US" dirty="0"/>
              <a:t>S</a:t>
            </a:r>
          </a:p>
        </p:txBody>
      </p:sp>
      <p:cxnSp>
        <p:nvCxnSpPr>
          <p:cNvPr id="4" name="Straight Arrow Connector 3"/>
          <p:cNvCxnSpPr/>
          <p:nvPr/>
        </p:nvCxnSpPr>
        <p:spPr>
          <a:xfrm flipV="1">
            <a:off x="1014243" y="2860314"/>
            <a:ext cx="3988063" cy="26440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841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modifications of the conventional machine tool</a:t>
            </a:r>
          </a:p>
        </p:txBody>
      </p:sp>
      <p:sp>
        <p:nvSpPr>
          <p:cNvPr id="3" name="Content Placeholder 2"/>
          <p:cNvSpPr>
            <a:spLocks noGrp="1"/>
          </p:cNvSpPr>
          <p:nvPr>
            <p:ph idx="1"/>
          </p:nvPr>
        </p:nvSpPr>
        <p:spPr/>
        <p:txBody>
          <a:bodyPr>
            <a:normAutofit fontScale="85000" lnSpcReduction="20000"/>
          </a:bodyPr>
          <a:lstStyle/>
          <a:p>
            <a:r>
              <a:rPr lang="en-US" dirty="0"/>
              <a:t>More robust and rigid for the same power level</a:t>
            </a:r>
          </a:p>
          <a:p>
            <a:r>
              <a:rPr lang="en-US" dirty="0"/>
              <a:t>Backlash elimination, incorporation of recirculating ball screw-nut mechanism</a:t>
            </a:r>
          </a:p>
          <a:p>
            <a:r>
              <a:rPr lang="en-US" dirty="0"/>
              <a:t>Gear box elimination – gear boxes limit the ratio of axes speeds</a:t>
            </a:r>
          </a:p>
          <a:p>
            <a:r>
              <a:rPr lang="en-US" dirty="0"/>
              <a:t>Feedback where necessary</a:t>
            </a:r>
          </a:p>
          <a:p>
            <a:r>
              <a:rPr lang="en-US" dirty="0"/>
              <a:t>Simple kinematic chains / structures instead of complex or compound chains / structures</a:t>
            </a:r>
          </a:p>
          <a:p>
            <a:r>
              <a:rPr lang="en-US" dirty="0"/>
              <a:t>Motors with lower time constant (faster response)</a:t>
            </a:r>
          </a:p>
          <a:p>
            <a:r>
              <a:rPr lang="en-US" dirty="0"/>
              <a:t>Interpolator where necessary</a:t>
            </a:r>
          </a:p>
          <a:p>
            <a:r>
              <a:rPr lang="en-US" dirty="0"/>
              <a:t>Control over displacement, velocity, acceleration of the axes in order to avoid overshoots, sluggish response and resulting inaccuracies in part geometry </a:t>
            </a:r>
          </a:p>
          <a:p>
            <a:endParaRPr lang="en-US" dirty="0"/>
          </a:p>
        </p:txBody>
      </p:sp>
    </p:spTree>
    <p:extLst>
      <p:ext uri="{BB962C8B-B14F-4D97-AF65-F5344CB8AC3E}">
        <p14:creationId xmlns:p14="http://schemas.microsoft.com/office/powerpoint/2010/main" val="20685453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36145"/>
          </a:xfrm>
        </p:spPr>
        <p:txBody>
          <a:bodyPr>
            <a:normAutofit/>
          </a:bodyPr>
          <a:lstStyle/>
          <a:p>
            <a:r>
              <a:rPr lang="en-US" sz="2000" dirty="0"/>
              <a:t>Stepper motors – </a:t>
            </a:r>
            <a:r>
              <a:rPr lang="en-US" sz="2000" dirty="0" err="1"/>
              <a:t>contd</a:t>
            </a:r>
            <a:r>
              <a:rPr lang="en-US" sz="2000" dirty="0"/>
              <a:t>…</a:t>
            </a:r>
          </a:p>
        </p:txBody>
      </p:sp>
      <p:sp>
        <p:nvSpPr>
          <p:cNvPr id="3" name="Content Placeholder 2"/>
          <p:cNvSpPr>
            <a:spLocks noGrp="1"/>
          </p:cNvSpPr>
          <p:nvPr>
            <p:ph idx="1"/>
          </p:nvPr>
        </p:nvSpPr>
        <p:spPr>
          <a:xfrm>
            <a:off x="628650" y="1201271"/>
            <a:ext cx="7886700" cy="1867834"/>
          </a:xfrm>
        </p:spPr>
        <p:txBody>
          <a:bodyPr>
            <a:normAutofit lnSpcReduction="10000"/>
          </a:bodyPr>
          <a:lstStyle/>
          <a:p>
            <a:r>
              <a:rPr lang="en-US" dirty="0"/>
              <a:t>How can we make a stepper motor rotate by 0.9 degrees ?</a:t>
            </a:r>
          </a:p>
          <a:p>
            <a:endParaRPr lang="en-US" dirty="0"/>
          </a:p>
          <a:p>
            <a:r>
              <a:rPr lang="en-US" dirty="0"/>
              <a:t>By sequentially putting one signal pair off</a:t>
            </a:r>
          </a:p>
          <a:p>
            <a:pPr marL="0" indent="0">
              <a:buNone/>
            </a:pPr>
            <a:endParaRPr lang="en-US" dirty="0"/>
          </a:p>
          <a:p>
            <a:pPr marL="0" indent="0">
              <a:buNone/>
            </a:pPr>
            <a:endParaRPr lang="en-US" dirty="0"/>
          </a:p>
        </p:txBody>
      </p:sp>
      <p:graphicFrame>
        <p:nvGraphicFramePr>
          <p:cNvPr id="5" name="Table 4"/>
          <p:cNvGraphicFramePr>
            <a:graphicFrameLocks noGrp="1"/>
          </p:cNvGraphicFramePr>
          <p:nvPr/>
        </p:nvGraphicFramePr>
        <p:xfrm>
          <a:off x="968189" y="3069103"/>
          <a:ext cx="6096000" cy="3788901"/>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420989">
                <a:tc>
                  <a:txBody>
                    <a:bodyPr/>
                    <a:lstStyle/>
                    <a:p>
                      <a:endParaRPr lang="en-US" dirty="0"/>
                    </a:p>
                  </a:txBody>
                  <a:tcPr/>
                </a:tc>
                <a:tc>
                  <a:txBody>
                    <a:bodyPr/>
                    <a:lstStyle/>
                    <a:p>
                      <a:r>
                        <a:rPr lang="en-US" dirty="0"/>
                        <a:t>Cable 1</a:t>
                      </a:r>
                    </a:p>
                  </a:txBody>
                  <a:tcPr/>
                </a:tc>
                <a:tc>
                  <a:txBody>
                    <a:bodyPr/>
                    <a:lstStyle/>
                    <a:p>
                      <a:r>
                        <a:rPr lang="en-US" dirty="0"/>
                        <a:t>Cable 2</a:t>
                      </a:r>
                    </a:p>
                  </a:txBody>
                  <a:tcPr/>
                </a:tc>
                <a:tc>
                  <a:txBody>
                    <a:bodyPr/>
                    <a:lstStyle/>
                    <a:p>
                      <a:r>
                        <a:rPr lang="en-US" dirty="0"/>
                        <a:t>Cable 3</a:t>
                      </a:r>
                    </a:p>
                  </a:txBody>
                  <a:tcPr/>
                </a:tc>
                <a:tc>
                  <a:txBody>
                    <a:bodyPr/>
                    <a:lstStyle/>
                    <a:p>
                      <a:r>
                        <a:rPr lang="en-US" dirty="0"/>
                        <a:t>Cable 4</a:t>
                      </a:r>
                    </a:p>
                  </a:txBody>
                  <a:tcPr/>
                </a:tc>
                <a:extLst>
                  <a:ext uri="{0D108BD9-81ED-4DB2-BD59-A6C34878D82A}">
                    <a16:rowId xmlns:a16="http://schemas.microsoft.com/office/drawing/2014/main" val="10000"/>
                  </a:ext>
                </a:extLst>
              </a:tr>
              <a:tr h="420989">
                <a:tc>
                  <a:txBody>
                    <a:bodyPr/>
                    <a:lstStyle/>
                    <a:p>
                      <a:endParaRPr lang="en-US"/>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1"/>
                  </a:ext>
                </a:extLst>
              </a:tr>
              <a:tr h="420989">
                <a:tc>
                  <a:txBody>
                    <a:bodyPr/>
                    <a:lstStyle/>
                    <a:p>
                      <a:endParaRPr lang="en-US"/>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2"/>
                  </a:ext>
                </a:extLst>
              </a:tr>
              <a:tr h="420989">
                <a:tc>
                  <a:txBody>
                    <a:bodyPr/>
                    <a:lstStyle/>
                    <a:p>
                      <a:endParaRPr lang="en-US"/>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3"/>
                  </a:ext>
                </a:extLst>
              </a:tr>
              <a:tr h="420989">
                <a:tc>
                  <a:txBody>
                    <a:bodyPr/>
                    <a:lstStyle/>
                    <a:p>
                      <a:endParaRPr lang="en-US"/>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4"/>
                  </a:ext>
                </a:extLst>
              </a:tr>
              <a:tr h="420989">
                <a:tc>
                  <a:txBody>
                    <a:bodyPr/>
                    <a:lstStyle/>
                    <a:p>
                      <a:endParaRPr lang="en-US"/>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5"/>
                  </a:ext>
                </a:extLst>
              </a:tr>
              <a:tr h="420989">
                <a:tc>
                  <a:txBody>
                    <a:bodyPr/>
                    <a:lstStyle/>
                    <a:p>
                      <a:endParaRPr lang="en-US"/>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6"/>
                  </a:ext>
                </a:extLst>
              </a:tr>
              <a:tr h="420989">
                <a:tc>
                  <a:txBody>
                    <a:bodyPr/>
                    <a:lstStyle/>
                    <a:p>
                      <a:endParaRPr lang="en-US"/>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7"/>
                  </a:ext>
                </a:extLst>
              </a:tr>
              <a:tr h="420989">
                <a:tc>
                  <a:txBody>
                    <a:bodyPr/>
                    <a:lstStyle/>
                    <a:p>
                      <a:endParaRPr lang="en-US"/>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7821784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definitions for DC motors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4248150" cy="4351338"/>
              </a:xfrm>
            </p:spPr>
            <p:txBody>
              <a:bodyPr>
                <a:normAutofit fontScale="92500" lnSpcReduction="10000"/>
              </a:bodyPr>
              <a:lstStyle/>
              <a:p>
                <a:pPr marL="0" marR="0">
                  <a:spcBef>
                    <a:spcPts val="0"/>
                  </a:spcBef>
                  <a:spcAft>
                    <a:spcPts val="0"/>
                  </a:spcAft>
                  <a:tabLst>
                    <a:tab pos="1495425" algn="l"/>
                  </a:tabLst>
                </a:pPr>
                <a:endParaRPr lang="en-US" sz="2400" dirty="0">
                  <a:latin typeface="Calibri" panose="020F0502020204030204" pitchFamily="34" charset="0"/>
                  <a:ea typeface="Times New Roman" panose="02020603050405020304" pitchFamily="18" charset="0"/>
                  <a:cs typeface="Calibri" panose="020F0502020204030204" pitchFamily="34" charset="0"/>
                </a:endParaRPr>
              </a:p>
              <a:p>
                <a:pPr marL="0" marR="0">
                  <a:spcBef>
                    <a:spcPts val="0"/>
                  </a:spcBef>
                  <a:spcAft>
                    <a:spcPts val="0"/>
                  </a:spcAft>
                  <a:tabLst>
                    <a:tab pos="1495425" algn="l"/>
                  </a:tabLst>
                </a:pPr>
                <a:endParaRPr lang="en-US" sz="2400" dirty="0">
                  <a:latin typeface="Calibri" panose="020F0502020204030204" pitchFamily="34" charset="0"/>
                  <a:ea typeface="Times New Roman" panose="02020603050405020304" pitchFamily="18" charset="0"/>
                  <a:cs typeface="Calibri" panose="020F0502020204030204" pitchFamily="34" charset="0"/>
                </a:endParaRPr>
              </a:p>
              <a:p>
                <a:pPr marL="0" marR="0" indent="0">
                  <a:spcBef>
                    <a:spcPts val="0"/>
                  </a:spcBef>
                  <a:spcAft>
                    <a:spcPts val="0"/>
                  </a:spcAft>
                  <a:buNone/>
                  <a:tabLst>
                    <a:tab pos="1495425" algn="l"/>
                  </a:tabLst>
                </a:pPr>
                <a:r>
                  <a:rPr lang="en-US" sz="2400" i="1" dirty="0">
                    <a:latin typeface="Calibri" panose="020F0502020204030204" pitchFamily="34" charset="0"/>
                    <a:ea typeface="Times New Roman" panose="02020603050405020304" pitchFamily="18" charset="0"/>
                    <a:cs typeface="Calibri" panose="020F0502020204030204" pitchFamily="34" charset="0"/>
                  </a:rPr>
                  <a:t>τ</a:t>
                </a: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mechanical time constant = </a:t>
                </a:r>
                <a14:m>
                  <m:oMath xmlns:m="http://schemas.openxmlformats.org/officeDocument/2006/math">
                    <m:f>
                      <m:fPr>
                        <m:ctrlPr>
                          <a:rPr lang="en-US" sz="36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3600" i="1">
                            <a:effectLst/>
                            <a:latin typeface="Cambria Math" panose="02040503050406030204" pitchFamily="18" charset="0"/>
                            <a:ea typeface="Times New Roman" panose="02020603050405020304" pitchFamily="18" charset="0"/>
                            <a:cs typeface="Times New Roman" panose="02020603050405020304" pitchFamily="18" charset="0"/>
                          </a:rPr>
                          <m:t>𝑅𝐽</m:t>
                        </m:r>
                      </m:num>
                      <m:den>
                        <m:sSubSup>
                          <m:sSubSupPr>
                            <m:ctrlPr>
                              <a:rPr lang="en-US" sz="36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3600" i="1">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n-US" sz="36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3600" i="1">
                                <a:effectLst/>
                                <a:latin typeface="Cambria Math" panose="02040503050406030204" pitchFamily="18" charset="0"/>
                                <a:ea typeface="Times New Roman" panose="02020603050405020304" pitchFamily="18" charset="0"/>
                                <a:cs typeface="Times New Roman" panose="02020603050405020304" pitchFamily="18" charset="0"/>
                              </a:rPr>
                              <m:t>2</m:t>
                            </m:r>
                          </m:sup>
                        </m:sSubSup>
                      </m:den>
                    </m:f>
                  </m:oMath>
                </a14:m>
                <a:r>
                  <a:rPr lang="en-US" sz="36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indent="0">
                  <a:spcBef>
                    <a:spcPts val="0"/>
                  </a:spcBef>
                  <a:spcAft>
                    <a:spcPts val="0"/>
                  </a:spcAft>
                  <a:buNone/>
                  <a:tabLst>
                    <a:tab pos="1495425" algn="l"/>
                  </a:tabLs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tabLst>
                    <a:tab pos="1495425" algn="l"/>
                  </a:tabLst>
                </a:pPr>
                <a:r>
                  <a:rPr lang="en-US" i="1" dirty="0">
                    <a:effectLst/>
                    <a:latin typeface="Calibri" panose="020F0502020204030204" pitchFamily="34" charset="0"/>
                    <a:ea typeface="Times New Roman" panose="02020603050405020304" pitchFamily="18" charset="0"/>
                    <a:cs typeface="Times New Roman" panose="02020603050405020304" pitchFamily="18" charset="0"/>
                  </a:rPr>
                  <a:t>T</a:t>
                </a:r>
                <a:r>
                  <a:rPr lang="en-US" dirty="0">
                    <a:effectLst/>
                    <a:latin typeface="Calibri" panose="020F0502020204030204" pitchFamily="34" charset="0"/>
                    <a:ea typeface="Times New Roman" panose="02020603050405020304" pitchFamily="18" charset="0"/>
                    <a:cs typeface="Times New Roman" panose="02020603050405020304" pitchFamily="18" charset="0"/>
                  </a:rPr>
                  <a:t> = torque at the output shaft</a:t>
                </a:r>
              </a:p>
              <a:p>
                <a:pPr marL="0" marR="0">
                  <a:spcBef>
                    <a:spcPts val="0"/>
                  </a:spcBef>
                  <a:spcAft>
                    <a:spcPts val="0"/>
                  </a:spcAft>
                  <a:tabLst>
                    <a:tab pos="1495425" algn="l"/>
                  </a:tabLs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tabLst>
                    <a:tab pos="1495425" algn="l"/>
                  </a:tabLst>
                </a:pPr>
                <a:r>
                  <a:rPr lang="en-US" i="1" dirty="0">
                    <a:effectLst/>
                    <a:latin typeface="Calibri" panose="020F0502020204030204" pitchFamily="34" charset="0"/>
                    <a:ea typeface="Times New Roman" panose="02020603050405020304" pitchFamily="18" charset="0"/>
                    <a:cs typeface="Times New Roman" panose="02020603050405020304" pitchFamily="18" charset="0"/>
                  </a:rPr>
                  <a:t>I</a:t>
                </a:r>
                <a:r>
                  <a:rPr lang="en-US" dirty="0">
                    <a:effectLst/>
                    <a:latin typeface="Calibri" panose="020F0502020204030204" pitchFamily="34" charset="0"/>
                    <a:ea typeface="Times New Roman" panose="02020603050405020304" pitchFamily="18" charset="0"/>
                    <a:cs typeface="Times New Roman" panose="02020603050405020304" pitchFamily="18" charset="0"/>
                  </a:rPr>
                  <a:t> = armature current </a:t>
                </a:r>
              </a:p>
              <a:p>
                <a:pPr marL="0" marR="0">
                  <a:spcBef>
                    <a:spcPts val="0"/>
                  </a:spcBef>
                  <a:spcAft>
                    <a:spcPts val="0"/>
                  </a:spcAft>
                  <a:tabLst>
                    <a:tab pos="1495425" algn="l"/>
                  </a:tabLs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tabLst>
                    <a:tab pos="1495425" algn="l"/>
                  </a:tabLst>
                </a:pPr>
                <a:r>
                  <a:rPr lang="en-US" i="1" dirty="0">
                    <a:effectLst/>
                    <a:latin typeface="Calibri" panose="020F0502020204030204" pitchFamily="34" charset="0"/>
                    <a:ea typeface="Times New Roman" panose="02020603050405020304" pitchFamily="18" charset="0"/>
                    <a:cs typeface="Times New Roman" panose="02020603050405020304" pitchFamily="18" charset="0"/>
                  </a:rPr>
                  <a:t>R</a:t>
                </a:r>
                <a:r>
                  <a:rPr lang="en-US" dirty="0">
                    <a:effectLst/>
                    <a:latin typeface="Calibri" panose="020F0502020204030204" pitchFamily="34" charset="0"/>
                    <a:ea typeface="Times New Roman" panose="02020603050405020304" pitchFamily="18" charset="0"/>
                    <a:cs typeface="Times New Roman" panose="02020603050405020304" pitchFamily="18" charset="0"/>
                  </a:rPr>
                  <a:t> = armature resistance </a:t>
                </a:r>
              </a:p>
              <a:p>
                <a:pPr marL="0" marR="0">
                  <a:spcBef>
                    <a:spcPts val="0"/>
                  </a:spcBef>
                  <a:spcAft>
                    <a:spcPts val="0"/>
                  </a:spcAft>
                  <a:tabLst>
                    <a:tab pos="1495425" algn="l"/>
                  </a:tabLs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tabLst>
                    <a:tab pos="1495425" algn="l"/>
                  </a:tabLst>
                </a:pPr>
                <a:r>
                  <a:rPr lang="en-US" i="1" dirty="0">
                    <a:effectLst/>
                    <a:latin typeface="Calibri" panose="020F0502020204030204" pitchFamily="34" charset="0"/>
                    <a:ea typeface="Times New Roman" panose="02020603050405020304" pitchFamily="18" charset="0"/>
                    <a:cs typeface="Times New Roman" panose="02020603050405020304" pitchFamily="18" charset="0"/>
                  </a:rPr>
                  <a:t>V</a:t>
                </a:r>
                <a:r>
                  <a:rPr lang="en-US" dirty="0">
                    <a:effectLst/>
                    <a:latin typeface="Calibri" panose="020F0502020204030204" pitchFamily="34" charset="0"/>
                    <a:ea typeface="Times New Roman" panose="02020603050405020304" pitchFamily="18" charset="0"/>
                    <a:cs typeface="Times New Roman" panose="02020603050405020304" pitchFamily="18" charset="0"/>
                  </a:rPr>
                  <a:t> = Input voltage </a:t>
                </a:r>
              </a:p>
              <a:p>
                <a:pPr marL="0" marR="0">
                  <a:spcBef>
                    <a:spcPts val="0"/>
                  </a:spcBef>
                  <a:spcAft>
                    <a:spcPts val="0"/>
                  </a:spcAft>
                  <a:tabLst>
                    <a:tab pos="1495425" algn="l"/>
                  </a:tabLs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tabLst>
                    <a:tab pos="1495425" algn="l"/>
                  </a:tabLst>
                </a:pPr>
                <a:r>
                  <a:rPr lang="en-US" i="1" dirty="0" err="1">
                    <a:effectLst/>
                    <a:latin typeface="Calibri" panose="020F0502020204030204" pitchFamily="34" charset="0"/>
                    <a:ea typeface="Times New Roman" panose="02020603050405020304" pitchFamily="18" charset="0"/>
                    <a:cs typeface="Times New Roman" panose="02020603050405020304" pitchFamily="18" charset="0"/>
                  </a:rPr>
                  <a:t>E</a:t>
                </a:r>
                <a:r>
                  <a:rPr lang="en-US" i="1" baseline="-25000" dirty="0" err="1">
                    <a:effectLst/>
                    <a:latin typeface="Calibri" panose="020F0502020204030204" pitchFamily="34" charset="0"/>
                    <a:ea typeface="Times New Roman" panose="02020603050405020304" pitchFamily="18" charset="0"/>
                    <a:cs typeface="Times New Roman" panose="02020603050405020304" pitchFamily="18" charset="0"/>
                  </a:rPr>
                  <a:t>b</a:t>
                </a:r>
                <a:r>
                  <a:rPr lang="en-US" dirty="0">
                    <a:effectLst/>
                    <a:latin typeface="Calibri" panose="020F0502020204030204" pitchFamily="34" charset="0"/>
                    <a:ea typeface="Times New Roman" panose="02020603050405020304" pitchFamily="18" charset="0"/>
                    <a:cs typeface="Times New Roman" panose="02020603050405020304" pitchFamily="18" charset="0"/>
                  </a:rPr>
                  <a:t> = Back </a:t>
                </a:r>
                <a:r>
                  <a:rPr lang="en-US" dirty="0" err="1">
                    <a:effectLst/>
                    <a:latin typeface="Calibri" panose="020F0502020204030204" pitchFamily="34" charset="0"/>
                    <a:ea typeface="Times New Roman" panose="02020603050405020304" pitchFamily="18" charset="0"/>
                    <a:cs typeface="Times New Roman" panose="02020603050405020304" pitchFamily="18" charset="0"/>
                  </a:rPr>
                  <a:t>emf</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tabLst>
                    <a:tab pos="1495425" algn="l"/>
                  </a:tabLs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tabLst>
                    <a:tab pos="1495425" algn="l"/>
                  </a:tabLs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4248150" cy="4351338"/>
              </a:xfrm>
              <a:blipFill rotWithShape="0">
                <a:blip r:embed="rId2"/>
                <a:stretch>
                  <a:fillRect l="-2582" r="-287" b="-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4876800" y="1825625"/>
                <a:ext cx="363854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spcBef>
                    <a:spcPts val="0"/>
                  </a:spcBef>
                  <a:tabLst>
                    <a:tab pos="1495425" algn="l"/>
                  </a:tabLst>
                </a:pPr>
                <a:endParaRPr lang="en-US" sz="2400" dirty="0">
                  <a:latin typeface="Calibri" panose="020F0502020204030204" pitchFamily="34" charset="0"/>
                  <a:ea typeface="Times New Roman" panose="02020603050405020304" pitchFamily="18" charset="0"/>
                  <a:cs typeface="Calibri" panose="020F0502020204030204" pitchFamily="34" charset="0"/>
                </a:endParaRPr>
              </a:p>
              <a:p>
                <a:pPr marL="0">
                  <a:spcBef>
                    <a:spcPts val="0"/>
                  </a:spcBef>
                  <a:tabLst>
                    <a:tab pos="1495425" algn="l"/>
                  </a:tabLst>
                </a:pPr>
                <a:endParaRPr lang="en-US" sz="2400" dirty="0">
                  <a:latin typeface="Calibri" panose="020F0502020204030204" pitchFamily="34" charset="0"/>
                  <a:ea typeface="Times New Roman" panose="02020603050405020304" pitchFamily="18" charset="0"/>
                  <a:cs typeface="Calibri" panose="020F0502020204030204" pitchFamily="34" charset="0"/>
                </a:endParaRPr>
              </a:p>
              <a:p>
                <a:pPr marL="0" marR="0" indent="0">
                  <a:spcBef>
                    <a:spcPts val="0"/>
                  </a:spcBef>
                  <a:spcAft>
                    <a:spcPts val="0"/>
                  </a:spcAft>
                  <a:buNone/>
                  <a:tabLst>
                    <a:tab pos="1495425" algn="l"/>
                  </a:tabLst>
                </a:pPr>
                <a14:m>
                  <m:oMath xmlns:m="http://schemas.openxmlformats.org/officeDocument/2006/math">
                    <m:sSub>
                      <m:sSubPr>
                        <m:ctrlPr>
                          <a:rPr lang="en-US" sz="2400" i="1" smtClean="0">
                            <a:latin typeface="Cambria Math" panose="02040503050406030204" pitchFamily="18" charset="0"/>
                            <a:cs typeface="Calibri" panose="020F0502020204030204" pitchFamily="34" charset="0"/>
                          </a:rPr>
                        </m:ctrlPr>
                      </m:sSubPr>
                      <m:e>
                        <m:r>
                          <a:rPr lang="en-US" sz="2400" b="0" i="1" smtClean="0">
                            <a:latin typeface="Cambria Math" panose="02040503050406030204" pitchFamily="18" charset="0"/>
                            <a:cs typeface="Calibri" panose="020F0502020204030204" pitchFamily="34" charset="0"/>
                          </a:rPr>
                          <m:t>𝑘</m:t>
                        </m:r>
                      </m:e>
                      <m:sub>
                        <m:r>
                          <a:rPr lang="en-US" sz="2400" b="0" i="1" smtClean="0">
                            <a:latin typeface="Cambria Math" panose="02040503050406030204" pitchFamily="18" charset="0"/>
                            <a:cs typeface="Calibri" panose="020F0502020204030204" pitchFamily="34" charset="0"/>
                          </a:rPr>
                          <m:t>1</m:t>
                        </m:r>
                      </m:sub>
                    </m:sSub>
                  </m:oMath>
                </a14:m>
                <a:r>
                  <a:rPr lang="en-US" sz="2400" dirty="0">
                    <a:latin typeface="Calibri" panose="020F0502020204030204" pitchFamily="34" charset="0"/>
                    <a:ea typeface="Times New Roman" panose="02020603050405020304" pitchFamily="18" charset="0"/>
                    <a:cs typeface="Calibri" panose="020F0502020204030204" pitchFamily="34" charset="0"/>
                  </a:rPr>
                  <a:t> = motor constant</a:t>
                </a:r>
              </a:p>
              <a:p>
                <a:pPr marL="0" marR="0" indent="0">
                  <a:spcBef>
                    <a:spcPts val="0"/>
                  </a:spcBef>
                  <a:spcAft>
                    <a:spcPts val="0"/>
                  </a:spcAft>
                  <a:buNone/>
                  <a:tabLst>
                    <a:tab pos="1495425" algn="l"/>
                  </a:tabLst>
                </a:pPr>
                <a:endParaRPr lang="en-US" sz="2400" dirty="0">
                  <a:latin typeface="Calibri" panose="020F0502020204030204" pitchFamily="34" charset="0"/>
                  <a:ea typeface="Times New Roman" panose="02020603050405020304" pitchFamily="18" charset="0"/>
                  <a:cs typeface="Calibri" panose="020F0502020204030204" pitchFamily="34" charset="0"/>
                </a:endParaRPr>
              </a:p>
              <a:p>
                <a:pPr marL="0" marR="0" indent="0">
                  <a:spcBef>
                    <a:spcPts val="0"/>
                  </a:spcBef>
                  <a:spcAft>
                    <a:spcPts val="0"/>
                  </a:spcAft>
                  <a:buNone/>
                  <a:tabLst>
                    <a:tab pos="1495425" algn="l"/>
                  </a:tabLst>
                </a:pPr>
                <a:r>
                  <a:rPr lang="en-US" sz="2400" dirty="0">
                    <a:latin typeface="Calibri" panose="020F0502020204030204" pitchFamily="34" charset="0"/>
                    <a:ea typeface="Times New Roman" panose="02020603050405020304" pitchFamily="18" charset="0"/>
                    <a:cs typeface="Calibri" panose="020F0502020204030204" pitchFamily="34" charset="0"/>
                  </a:rPr>
                  <a:t>ω</a:t>
                </a: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angular speed of the motor shaft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tabLst>
                    <a:tab pos="1495425" algn="l"/>
                  </a:tabLs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tabLst>
                    <a:tab pos="1495425" algn="l"/>
                  </a:tabLst>
                </a:pPr>
                <a14:m>
                  <m:oMath xmlns:m="http://schemas.openxmlformats.org/officeDocument/2006/math">
                    <m:acc>
                      <m:accPr>
                        <m:chr m:val="̇"/>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400" i="1">
                            <a:latin typeface="Cambria Math" panose="02040503050406030204" pitchFamily="18" charset="0"/>
                            <a:ea typeface="Times New Roman" panose="02020603050405020304" pitchFamily="18" charset="0"/>
                            <a:cs typeface="Times New Roman" panose="02020603050405020304" pitchFamily="18" charset="0"/>
                          </a:rPr>
                          <m:t>𝜔</m:t>
                        </m:r>
                      </m:e>
                    </m:acc>
                  </m:oMath>
                </a14:m>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 angular acceleration of the motor shaft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tabLst>
                    <a:tab pos="1495425" algn="l"/>
                  </a:tabLs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tabLst>
                    <a:tab pos="1495425" algn="l"/>
                  </a:tabLst>
                </a:pPr>
                <a:r>
                  <a:rPr lang="en-US" sz="2400" i="1" dirty="0">
                    <a:effectLst/>
                    <a:latin typeface="Calibri" panose="020F0502020204030204" pitchFamily="34" charset="0"/>
                    <a:ea typeface="Times New Roman" panose="02020603050405020304" pitchFamily="18" charset="0"/>
                    <a:cs typeface="Times New Roman" panose="02020603050405020304" pitchFamily="18" charset="0"/>
                  </a:rPr>
                  <a:t>J</a:t>
                </a: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 = polar moment of inertia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a:spcBef>
                    <a:spcPts val="0"/>
                  </a:spcBef>
                  <a:tabLst>
                    <a:tab pos="1495425" algn="l"/>
                  </a:tabLst>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a:spcBef>
                    <a:spcPts val="0"/>
                  </a:spcBef>
                  <a:tabLst>
                    <a:tab pos="1495425" algn="l"/>
                  </a:tabLst>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4876800" y="1825625"/>
                <a:ext cx="3638549" cy="4351338"/>
              </a:xfrm>
              <a:prstGeom prst="rect">
                <a:avLst/>
              </a:prstGeom>
              <a:blipFill rotWithShape="0">
                <a:blip r:embed="rId3"/>
                <a:stretch>
                  <a:fillRect l="-2513" r="-1508"/>
                </a:stretch>
              </a:blipFill>
            </p:spPr>
            <p:txBody>
              <a:bodyPr/>
              <a:lstStyle/>
              <a:p>
                <a:r>
                  <a:rPr lang="en-US">
                    <a:noFill/>
                  </a:rPr>
                  <a:t> </a:t>
                </a:r>
              </a:p>
            </p:txBody>
          </p:sp>
        </mc:Fallback>
      </mc:AlternateContent>
    </p:spTree>
    <p:extLst>
      <p:ext uri="{BB962C8B-B14F-4D97-AF65-F5344CB8AC3E}">
        <p14:creationId xmlns:p14="http://schemas.microsoft.com/office/powerpoint/2010/main" val="2834889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PMDC – Response to step voltage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marR="0" indent="0">
                  <a:spcBef>
                    <a:spcPts val="0"/>
                  </a:spcBef>
                  <a:spcAft>
                    <a:spcPts val="0"/>
                  </a:spcAft>
                  <a:buNone/>
                </a:pPr>
                <a14:m>
                  <m:oMath xmlns:m="http://schemas.openxmlformats.org/officeDocument/2006/math">
                    <m:r>
                      <a:rPr lang="en-US" i="1" smtClean="0">
                        <a:latin typeface="Cambria Math" panose="02040503050406030204" pitchFamily="18" charset="0"/>
                        <a:ea typeface="Calibri" panose="020F0502020204030204" pitchFamily="34" charset="0"/>
                        <a:cs typeface="Times New Roman" panose="02020603050405020304" pitchFamily="18" charset="0"/>
                      </a:rPr>
                      <m:t>𝑉</m:t>
                    </m:r>
                    <m:r>
                      <a:rPr lang="en-US" i="1" smtClean="0">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𝐸</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𝐼𝑅</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………(1)</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14:m>
                  <m:oMath xmlns:m="http://schemas.openxmlformats.org/officeDocument/2006/math">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𝐸</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𝜔</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…….(2)</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dirty="0">
                    <a:effectLst/>
                    <a:latin typeface="Calibri" panose="020F0502020204030204" pitchFamily="34" charset="0"/>
                    <a:ea typeface="Times New Roman" panose="02020603050405020304" pitchFamily="18" charset="0"/>
                    <a:cs typeface="Times New Roman" panose="02020603050405020304" pitchFamily="18" charset="0"/>
                  </a:rPr>
                  <a:t>Now, output power delivered at the motor shaft is input power less joules heating</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Calibri" panose="020F0502020204030204" pitchFamily="34" charset="0"/>
                          <a:cs typeface="Times New Roman" panose="02020603050405020304" pitchFamily="18" charset="0"/>
                        </a:rPr>
                        <m:t>𝑇</m:t>
                      </m:r>
                      <m:r>
                        <a:rPr lang="en-US" i="1">
                          <a:solidFill>
                            <a:prstClr val="black"/>
                          </a:solidFill>
                          <a:latin typeface="Cambria Math" panose="02040503050406030204" pitchFamily="18" charset="0"/>
                          <a:ea typeface="Calibri" panose="020F0502020204030204" pitchFamily="34" charset="0"/>
                          <a:cs typeface="Times New Roman" panose="02020603050405020304" pitchFamily="18" charset="0"/>
                        </a:rPr>
                        <m:t>𝜔</m:t>
                      </m:r>
                      <m:r>
                        <a:rPr lang="en-US" b="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𝑉𝐼</m:t>
                      </m:r>
                      <m:r>
                        <a:rPr lang="en-US"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i="1">
                              <a:effectLst/>
                              <a:latin typeface="Cambria Math" panose="02040503050406030204" pitchFamily="18" charset="0"/>
                              <a:ea typeface="Calibri" panose="020F0502020204030204" pitchFamily="34" charset="0"/>
                              <a:cs typeface="Times New Roman" panose="02020603050405020304" pitchFamily="18" charset="0"/>
                            </a:rPr>
                            <m:t>𝐼</m:t>
                          </m:r>
                        </m:e>
                        <m:sup>
                          <m:r>
                            <a:rPr lang="en-US"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i="1">
                          <a:effectLst/>
                          <a:latin typeface="Cambria Math" panose="02040503050406030204" pitchFamily="18" charset="0"/>
                          <a:ea typeface="Calibri" panose="020F0502020204030204" pitchFamily="34" charset="0"/>
                          <a:cs typeface="Times New Roman" panose="02020603050405020304" pitchFamily="18" charset="0"/>
                        </a:rPr>
                        <m:t>𝑅</m:t>
                      </m:r>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𝐼</m:t>
                      </m:r>
                      <m:d>
                        <m:dPr>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r>
                            <a:rPr lang="en-US" i="1">
                              <a:effectLst/>
                              <a:latin typeface="Cambria Math" panose="02040503050406030204" pitchFamily="18" charset="0"/>
                              <a:ea typeface="Calibri" panose="020F0502020204030204" pitchFamily="34" charset="0"/>
                              <a:cs typeface="Times New Roman" panose="02020603050405020304" pitchFamily="18" charset="0"/>
                            </a:rPr>
                            <m:t>𝑉</m:t>
                          </m:r>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𝐼𝑅</m:t>
                          </m:r>
                        </m:e>
                      </m:d>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𝐼</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𝐸</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𝐼</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𝜔</m:t>
                      </m:r>
                    </m:oMath>
                  </m:oMathPara>
                </a14:m>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indent="0">
                  <a:spcBef>
                    <a:spcPts val="0"/>
                  </a:spcBef>
                  <a:spcAft>
                    <a:spcPts val="0"/>
                  </a:spcAft>
                  <a:buNone/>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dirty="0">
                    <a:effectLst/>
                    <a:latin typeface="Calibri" panose="020F0502020204030204" pitchFamily="34" charset="0"/>
                    <a:ea typeface="Times New Roman" panose="02020603050405020304" pitchFamily="18" charset="0"/>
                    <a:cs typeface="Times New Roman" panose="02020603050405020304" pitchFamily="18" charset="0"/>
                  </a:rPr>
                  <a:t>Which means   </a:t>
                </a:r>
                <a:r>
                  <a:rPr lang="en-US" dirty="0">
                    <a:effectLst/>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a:t>
                </a:r>
                <a14:m>
                  <m:oMath xmlns:m="http://schemas.openxmlformats.org/officeDocument/2006/math">
                    <m:r>
                      <a:rPr lang="en-US" i="1">
                        <a:effectLst/>
                        <a:latin typeface="Cambria Math" panose="02040503050406030204" pitchFamily="18" charset="0"/>
                        <a:ea typeface="Calibri" panose="020F0502020204030204" pitchFamily="34" charset="0"/>
                        <a:cs typeface="Times New Roman" panose="02020603050405020304" pitchFamily="18" charset="0"/>
                      </a:rPr>
                      <m:t>𝑇</m:t>
                    </m:r>
                    <m:r>
                      <a:rPr lang="en-US"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𝐼</m:t>
                    </m:r>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……..(3)</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tabLst>
                    <a:tab pos="2571750" algn="l"/>
                  </a:tabLst>
                </a:pPr>
                <a:r>
                  <a:rPr lang="en-US" dirty="0">
                    <a:effectLst/>
                    <a:latin typeface="Calibri" panose="020F0502020204030204" pitchFamily="34" charset="0"/>
                    <a:ea typeface="Times New Roman" panose="02020603050405020304" pitchFamily="18" charset="0"/>
                    <a:cs typeface="Times New Roman" panose="02020603050405020304" pitchFamily="18" charset="0"/>
                  </a:rPr>
                  <a:t>Last of all,       </a:t>
                </a:r>
                <a14:m>
                  <m:oMath xmlns:m="http://schemas.openxmlformats.org/officeDocument/2006/math">
                    <m:r>
                      <a:rPr lang="en-US" i="1">
                        <a:effectLst/>
                        <a:latin typeface="Cambria Math" panose="02040503050406030204" pitchFamily="18" charset="0"/>
                        <a:ea typeface="Times New Roman" panose="02020603050405020304" pitchFamily="18" charset="0"/>
                        <a:cs typeface="Times New Roman" panose="02020603050405020304" pitchFamily="18" charset="0"/>
                      </a:rPr>
                      <m:t>𝑇</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effectLst/>
                        <a:latin typeface="Cambria Math" panose="02040503050406030204" pitchFamily="18" charset="0"/>
                        <a:ea typeface="Times New Roman" panose="02020603050405020304" pitchFamily="18" charset="0"/>
                        <a:cs typeface="Times New Roman" panose="02020603050405020304" pitchFamily="18" charset="0"/>
                      </a:rPr>
                      <m:t>𝐽</m:t>
                    </m:r>
                    <m:r>
                      <a:rPr lang="en-US" i="1">
                        <a:effectLst/>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en-US"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i="1">
                            <a:effectLst/>
                            <a:latin typeface="Cambria Math" panose="02040503050406030204" pitchFamily="18" charset="0"/>
                            <a:ea typeface="Times New Roman" panose="02020603050405020304" pitchFamily="18" charset="0"/>
                            <a:cs typeface="Times New Roman" panose="02020603050405020304" pitchFamily="18" charset="0"/>
                          </a:rPr>
                          <m:t>𝜔</m:t>
                        </m:r>
                      </m:e>
                    </m:acc>
                  </m:oMath>
                </a14:m>
                <a:r>
                  <a:rPr lang="en-US" dirty="0">
                    <a:effectLst/>
                    <a:latin typeface="Calibri" panose="020F0502020204030204" pitchFamily="34" charset="0"/>
                    <a:ea typeface="Times New Roman" panose="02020603050405020304" pitchFamily="18" charset="0"/>
                    <a:cs typeface="Times New Roman" panose="02020603050405020304" pitchFamily="18" charset="0"/>
                  </a:rPr>
                  <a:t>                  ……..(4)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3081" b="-1401"/>
                </a:stretch>
              </a:blipFill>
            </p:spPr>
            <p:txBody>
              <a:bodyPr/>
              <a:lstStyle/>
              <a:p>
                <a:r>
                  <a:rPr lang="en-US">
                    <a:noFill/>
                  </a:rPr>
                  <a:t> </a:t>
                </a:r>
              </a:p>
            </p:txBody>
          </p:sp>
        </mc:Fallback>
      </mc:AlternateContent>
    </p:spTree>
    <p:extLst>
      <p:ext uri="{BB962C8B-B14F-4D97-AF65-F5344CB8AC3E}">
        <p14:creationId xmlns:p14="http://schemas.microsoft.com/office/powerpoint/2010/main" val="6117556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PMDC motor – </a:t>
            </a:r>
            <a:r>
              <a:rPr lang="en-US" dirty="0" err="1"/>
              <a:t>cotd</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marR="0">
                  <a:spcBef>
                    <a:spcPts val="0"/>
                  </a:spcBef>
                  <a:spcAft>
                    <a:spcPts val="0"/>
                  </a:spcAft>
                </a:pPr>
                <a:r>
                  <a:rPr lang="en-US" dirty="0">
                    <a:latin typeface="Calibri" panose="020F0502020204030204" pitchFamily="34" charset="0"/>
                    <a:ea typeface="Times New Roman" panose="02020603050405020304" pitchFamily="18" charset="0"/>
                    <a:cs typeface="Times New Roman" panose="02020603050405020304" pitchFamily="18" charset="0"/>
                  </a:rPr>
                  <a:t>Hence, by substitution, we get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14:m>
                  <m:oMath xmlns:m="http://schemas.openxmlformats.org/officeDocument/2006/math">
                    <m:r>
                      <a:rPr lang="en-US" i="1">
                        <a:effectLst/>
                        <a:latin typeface="Cambria Math" panose="02040503050406030204" pitchFamily="18" charset="0"/>
                        <a:ea typeface="Calibri" panose="020F0502020204030204" pitchFamily="34" charset="0"/>
                        <a:cs typeface="Times New Roman" panose="02020603050405020304" pitchFamily="18" charset="0"/>
                      </a:rPr>
                      <m:t>𝑇</m:t>
                    </m:r>
                    <m:r>
                      <a:rPr lang="en-US"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i="1">
                            <a:effectLst/>
                            <a:latin typeface="Cambria Math" panose="02040503050406030204" pitchFamily="18" charset="0"/>
                            <a:ea typeface="Calibri" panose="020F0502020204030204" pitchFamily="34" charset="0"/>
                            <a:cs typeface="Times New Roman" panose="02020603050405020304" pitchFamily="18" charset="0"/>
                          </a:rPr>
                          <m:t>1</m:t>
                        </m:r>
                      </m:sub>
                    </m:sSub>
                    <m:d>
                      <m:dPr>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US"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i="1">
                                <a:effectLst/>
                                <a:latin typeface="Cambria Math" panose="02040503050406030204" pitchFamily="18" charset="0"/>
                                <a:ea typeface="Calibri" panose="020F0502020204030204" pitchFamily="34" charset="0"/>
                                <a:cs typeface="Times New Roman" panose="02020603050405020304" pitchFamily="18" charset="0"/>
                              </a:rPr>
                              <m:t>𝑉</m:t>
                            </m:r>
                            <m:r>
                              <a:rPr lang="en-US"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𝐸</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𝑏</m:t>
                                </m:r>
                              </m:sub>
                            </m:sSub>
                          </m:num>
                          <m:den>
                            <m:r>
                              <a:rPr lang="en-US" i="1">
                                <a:effectLst/>
                                <a:latin typeface="Cambria Math" panose="02040503050406030204" pitchFamily="18" charset="0"/>
                                <a:ea typeface="Calibri" panose="020F0502020204030204" pitchFamily="34" charset="0"/>
                                <a:cs typeface="Times New Roman" panose="02020603050405020304" pitchFamily="18" charset="0"/>
                              </a:rPr>
                              <m:t>𝑅</m:t>
                            </m:r>
                          </m:den>
                        </m:f>
                      </m:e>
                    </m:d>
                    <m:r>
                      <a:rPr lang="en-US"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i="1">
                            <a:effectLst/>
                            <a:latin typeface="Cambria Math" panose="02040503050406030204" pitchFamily="18" charset="0"/>
                            <a:ea typeface="Calibri" panose="020F0502020204030204" pitchFamily="34" charset="0"/>
                            <a:cs typeface="Times New Roman" panose="02020603050405020304" pitchFamily="18" charset="0"/>
                          </a:rPr>
                          <m:t>1</m:t>
                        </m:r>
                      </m:sub>
                    </m:sSub>
                    <m:d>
                      <m:dPr>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US"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i="1">
                                <a:effectLst/>
                                <a:latin typeface="Cambria Math" panose="02040503050406030204" pitchFamily="18" charset="0"/>
                                <a:ea typeface="Calibri" panose="020F0502020204030204" pitchFamily="34" charset="0"/>
                                <a:cs typeface="Times New Roman" panose="02020603050405020304" pitchFamily="18" charset="0"/>
                              </a:rPr>
                              <m:t>𝑉</m:t>
                            </m:r>
                            <m:r>
                              <a:rPr lang="en-US"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𝜔</m:t>
                            </m:r>
                          </m:num>
                          <m:den>
                            <m:r>
                              <a:rPr lang="en-US" i="1">
                                <a:effectLst/>
                                <a:latin typeface="Cambria Math" panose="02040503050406030204" pitchFamily="18" charset="0"/>
                                <a:ea typeface="Calibri" panose="020F0502020204030204" pitchFamily="34" charset="0"/>
                                <a:cs typeface="Times New Roman" panose="02020603050405020304" pitchFamily="18" charset="0"/>
                              </a:rPr>
                              <m:t>𝑅</m:t>
                            </m:r>
                          </m:den>
                        </m:f>
                      </m:e>
                    </m:d>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𝐽</m:t>
                    </m:r>
                    <m:acc>
                      <m:accPr>
                        <m:chr m:val="̇"/>
                        <m:ctrlPr>
                          <a:rPr lang="en-US"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i="1">
                            <a:effectLst/>
                            <a:latin typeface="Cambria Math" panose="02040503050406030204" pitchFamily="18" charset="0"/>
                            <a:ea typeface="Calibri" panose="020F0502020204030204" pitchFamily="34" charset="0"/>
                            <a:cs typeface="Times New Roman" panose="02020603050405020304" pitchFamily="18" charset="0"/>
                          </a:rPr>
                          <m:t>𝜔</m:t>
                        </m:r>
                      </m:e>
                    </m:acc>
                  </m:oMath>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14:m>
                  <m:oMath xmlns:m="http://schemas.openxmlformats.org/officeDocument/2006/math">
                    <m:f>
                      <m:fPr>
                        <m:ctrlPr>
                          <a:rPr lang="en-US"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i="1">
                            <a:effectLst/>
                            <a:latin typeface="Cambria Math" panose="02040503050406030204" pitchFamily="18" charset="0"/>
                            <a:ea typeface="Calibri" panose="020F0502020204030204" pitchFamily="34" charset="0"/>
                            <a:cs typeface="Times New Roman" panose="02020603050405020304" pitchFamily="18" charset="0"/>
                          </a:rPr>
                          <m:t>𝑅𝐽</m:t>
                        </m:r>
                      </m:num>
                      <m:den>
                        <m:sSubSup>
                          <m:sSubSup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i="1">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i="1">
                                <a:effectLst/>
                                <a:latin typeface="Cambria Math" panose="02040503050406030204" pitchFamily="18" charset="0"/>
                                <a:ea typeface="Calibri" panose="020F0502020204030204" pitchFamily="34" charset="0"/>
                                <a:cs typeface="Times New Roman" panose="02020603050405020304" pitchFamily="18" charset="0"/>
                              </a:rPr>
                              <m:t>2</m:t>
                            </m:r>
                          </m:sup>
                        </m:sSubSup>
                      </m:den>
                    </m:f>
                    <m:acc>
                      <m:accPr>
                        <m:chr m:val="̇"/>
                        <m:ctrlPr>
                          <a:rPr lang="en-US"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i="1">
                            <a:effectLst/>
                            <a:latin typeface="Cambria Math" panose="02040503050406030204" pitchFamily="18" charset="0"/>
                            <a:ea typeface="Calibri" panose="020F0502020204030204" pitchFamily="34" charset="0"/>
                            <a:cs typeface="Times New Roman" panose="02020603050405020304" pitchFamily="18" charset="0"/>
                          </a:rPr>
                          <m:t>𝜔</m:t>
                        </m:r>
                      </m:e>
                    </m:acc>
                    <m:r>
                      <a:rPr lang="en-US"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i="1">
                            <a:effectLst/>
                            <a:latin typeface="Cambria Math" panose="02040503050406030204" pitchFamily="18" charset="0"/>
                            <a:ea typeface="Calibri" panose="020F0502020204030204" pitchFamily="34" charset="0"/>
                            <a:cs typeface="Times New Roman" panose="02020603050405020304" pitchFamily="18" charset="0"/>
                          </a:rPr>
                          <m:t>𝑉</m:t>
                        </m:r>
                      </m:num>
                      <m:den>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i="1">
                                <a:effectLst/>
                                <a:latin typeface="Cambria Math" panose="02040503050406030204" pitchFamily="18" charset="0"/>
                                <a:ea typeface="Calibri" panose="020F0502020204030204" pitchFamily="34" charset="0"/>
                                <a:cs typeface="Times New Roman" panose="02020603050405020304" pitchFamily="18" charset="0"/>
                              </a:rPr>
                              <m:t>1</m:t>
                            </m:r>
                          </m:sub>
                        </m:sSub>
                      </m:den>
                    </m:f>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𝜔</m:t>
                    </m:r>
                  </m:oMath>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Re-arranging </a:t>
                </a:r>
              </a:p>
              <a:p>
                <a:pPr marL="0" marR="0" indent="0">
                  <a:spcBef>
                    <a:spcPts val="0"/>
                  </a:spcBef>
                  <a:spcAft>
                    <a:spcPts val="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tabLst>
                    <a:tab pos="1495425" algn="l"/>
                  </a:tabLst>
                </a:pPr>
                <a14:m>
                  <m:oMath xmlns:m="http://schemas.openxmlformats.org/officeDocument/2006/math">
                    <m:f>
                      <m:fPr>
                        <m:ctrlPr>
                          <a:rPr lang="en-US"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i="1">
                            <a:effectLst/>
                            <a:latin typeface="Cambria Math" panose="02040503050406030204" pitchFamily="18" charset="0"/>
                            <a:ea typeface="Calibri" panose="020F0502020204030204" pitchFamily="34" charset="0"/>
                            <a:cs typeface="Times New Roman" panose="02020603050405020304" pitchFamily="18" charset="0"/>
                          </a:rPr>
                          <m:t>𝑅𝐽</m:t>
                        </m:r>
                      </m:num>
                      <m:den>
                        <m:sSubSup>
                          <m:sSubSup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i="1">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i="1">
                                <a:effectLst/>
                                <a:latin typeface="Cambria Math" panose="02040503050406030204" pitchFamily="18" charset="0"/>
                                <a:ea typeface="Calibri" panose="020F0502020204030204" pitchFamily="34" charset="0"/>
                                <a:cs typeface="Times New Roman" panose="02020603050405020304" pitchFamily="18" charset="0"/>
                              </a:rPr>
                              <m:t>2</m:t>
                            </m:r>
                          </m:sup>
                        </m:sSubSup>
                      </m:den>
                    </m:f>
                    <m:acc>
                      <m:accPr>
                        <m:chr m:val="̇"/>
                        <m:ctrlPr>
                          <a:rPr lang="en-US"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i="1">
                            <a:effectLst/>
                            <a:latin typeface="Cambria Math" panose="02040503050406030204" pitchFamily="18" charset="0"/>
                            <a:ea typeface="Calibri" panose="020F0502020204030204" pitchFamily="34" charset="0"/>
                            <a:cs typeface="Times New Roman" panose="02020603050405020304" pitchFamily="18" charset="0"/>
                          </a:rPr>
                          <m:t>𝜔</m:t>
                        </m:r>
                      </m:e>
                    </m:acc>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𝜔</m:t>
                    </m:r>
                    <m:r>
                      <a:rPr lang="en-US"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i="1">
                            <a:effectLst/>
                            <a:latin typeface="Cambria Math" panose="02040503050406030204" pitchFamily="18" charset="0"/>
                            <a:ea typeface="Calibri" panose="020F0502020204030204" pitchFamily="34" charset="0"/>
                            <a:cs typeface="Times New Roman" panose="02020603050405020304" pitchFamily="18" charset="0"/>
                          </a:rPr>
                          <m:t>𝑉</m:t>
                        </m:r>
                      </m:num>
                      <m:den>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i="1">
                                <a:effectLst/>
                                <a:latin typeface="Cambria Math" panose="02040503050406030204" pitchFamily="18" charset="0"/>
                                <a:ea typeface="Calibri" panose="020F0502020204030204" pitchFamily="34" charset="0"/>
                                <a:cs typeface="Times New Roman" panose="02020603050405020304" pitchFamily="18" charset="0"/>
                              </a:rPr>
                              <m:t>1</m:t>
                            </m:r>
                          </m:sub>
                        </m:sSub>
                      </m:den>
                    </m:f>
                    <m:r>
                      <a:rPr lang="en-US" i="1">
                        <a:effectLst/>
                        <a:latin typeface="Cambria Math" panose="02040503050406030204" pitchFamily="18" charset="0"/>
                        <a:ea typeface="Calibri" panose="020F0502020204030204" pitchFamily="34" charset="0"/>
                        <a:cs typeface="Times New Roman" panose="02020603050405020304" pitchFamily="18" charset="0"/>
                      </a:rPr>
                      <m:t>=0</m:t>
                    </m:r>
                  </m:oMath>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2241"/>
                </a:stretch>
              </a:blipFill>
            </p:spPr>
            <p:txBody>
              <a:bodyPr/>
              <a:lstStyle/>
              <a:p>
                <a:r>
                  <a:rPr lang="en-US">
                    <a:noFill/>
                  </a:rPr>
                  <a:t> </a:t>
                </a:r>
              </a:p>
            </p:txBody>
          </p:sp>
        </mc:Fallback>
      </mc:AlternateContent>
    </p:spTree>
    <p:extLst>
      <p:ext uri="{BB962C8B-B14F-4D97-AF65-F5344CB8AC3E}">
        <p14:creationId xmlns:p14="http://schemas.microsoft.com/office/powerpoint/2010/main" val="17283278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492310"/>
          </a:xfrm>
        </p:spPr>
        <p:txBody>
          <a:bodyPr>
            <a:normAutofit/>
          </a:bodyPr>
          <a:lstStyle/>
          <a:p>
            <a:r>
              <a:rPr lang="en-US" sz="2800" b="1" dirty="0"/>
              <a:t>Build-up of angular speed with time for step voltage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057835"/>
                <a:ext cx="7886700" cy="5119128"/>
              </a:xfrm>
            </p:spPr>
            <p:txBody>
              <a:bodyPr/>
              <a:lstStyle/>
              <a:p>
                <a:pPr marL="0" lvl="0">
                  <a:spcBef>
                    <a:spcPts val="0"/>
                  </a:spcBef>
                  <a:tabLst>
                    <a:tab pos="1495425" algn="l"/>
                  </a:tabLst>
                </a:pPr>
                <a:r>
                  <a:rPr lang="en-US" sz="2000"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If this is integrated with the initial condition at t= 0, </a:t>
                </a:r>
                <a:r>
                  <a:rPr lang="en-US" sz="2000" dirty="0">
                    <a:solidFill>
                      <a:prstClr val="black"/>
                    </a:solidFill>
                    <a:latin typeface="Calibri" panose="020F0502020204030204" pitchFamily="34" charset="0"/>
                    <a:ea typeface="Times New Roman" panose="02020603050405020304" pitchFamily="18" charset="0"/>
                    <a:cs typeface="Calibri" panose="020F0502020204030204" pitchFamily="34" charset="0"/>
                  </a:rPr>
                  <a:t>ω</a:t>
                </a:r>
                <a:r>
                  <a:rPr lang="en-US" sz="2000" dirty="0">
                    <a:solidFill>
                      <a:prstClr val="black"/>
                    </a:solidFill>
                    <a:latin typeface="Calibri" panose="020F0502020204030204" pitchFamily="34" charset="0"/>
                    <a:ea typeface="Times New Roman" panose="02020603050405020304" pitchFamily="18" charset="0"/>
                    <a:cs typeface="Times New Roman" panose="02020603050405020304" pitchFamily="18" charset="0"/>
                  </a:rPr>
                  <a:t> = 0 and V = V, we get</a:t>
                </a:r>
              </a:p>
              <a:p>
                <a:pPr marL="0" lvl="0" indent="0">
                  <a:spcBef>
                    <a:spcPts val="0"/>
                  </a:spcBef>
                  <a:buNone/>
                  <a:tabLst>
                    <a:tab pos="1495425" algn="l"/>
                  </a:tabLst>
                </a:pPr>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𝜔</m:t>
                      </m:r>
                      <m:r>
                        <a:rPr lang="en-US"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𝑉</m:t>
                          </m:r>
                        </m:num>
                        <m:den>
                          <m:sSub>
                            <m:sSubPr>
                              <m:ctrlPr>
                                <a:rPr lang="en-US"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𝑘</m:t>
                              </m:r>
                            </m:e>
                            <m:sub>
                              <m:r>
                                <a:rPr lang="en-US"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1</m:t>
                              </m:r>
                            </m:sub>
                          </m:sSub>
                        </m:den>
                      </m:f>
                      <m:d>
                        <m:dPr>
                          <m:begChr m:val="{"/>
                          <m:endChr m:val="}"/>
                          <m:ctrlPr>
                            <a:rPr lang="en-US"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en-US"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𝑒</m:t>
                              </m:r>
                            </m:e>
                            <m:sup>
                              <m:r>
                                <a:rPr lang="en-US"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ctrlPr>
                                </m:dPr>
                                <m:e>
                                  <m:f>
                                    <m:fPr>
                                      <m:type m:val="skw"/>
                                      <m:ctrlPr>
                                        <a:rPr lang="en-US"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𝑡</m:t>
                                      </m:r>
                                    </m:num>
                                    <m:den>
                                      <m:r>
                                        <a:rPr lang="en-US"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𝜏</m:t>
                                      </m:r>
                                    </m:den>
                                  </m:f>
                                </m:e>
                              </m:d>
                            </m:sup>
                          </m:sSup>
                        </m:e>
                      </m:d>
                    </m:oMath>
                  </m:oMathPara>
                </a14:m>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buNone/>
                  <a:tabLst>
                    <a:tab pos="1495425" algn="l"/>
                  </a:tabLst>
                </a:pPr>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lvl="0" indent="0">
                  <a:buNone/>
                </a:pPr>
                <a:endParaRPr lang="en-US" sz="2000" dirty="0">
                  <a:solidFill>
                    <a:prstClr val="black"/>
                  </a:solidFill>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057835"/>
                <a:ext cx="7886700" cy="5119128"/>
              </a:xfrm>
              <a:blipFill rotWithShape="0">
                <a:blip r:embed="rId2"/>
                <a:stretch>
                  <a:fillRect l="-773" t="-1311"/>
                </a:stretch>
              </a:blipFill>
            </p:spPr>
            <p:txBody>
              <a:bodyPr/>
              <a:lstStyle/>
              <a:p>
                <a:r>
                  <a:rPr lang="en-US">
                    <a:noFill/>
                  </a:rPr>
                  <a:t> </a:t>
                </a:r>
              </a:p>
            </p:txBody>
          </p:sp>
        </mc:Fallback>
      </mc:AlternateContent>
      <p:grpSp>
        <p:nvGrpSpPr>
          <p:cNvPr id="27" name="Group 26"/>
          <p:cNvGrpSpPr/>
          <p:nvPr/>
        </p:nvGrpSpPr>
        <p:grpSpPr>
          <a:xfrm>
            <a:off x="1900517" y="2886635"/>
            <a:ext cx="6110719" cy="3752959"/>
            <a:chOff x="1900517" y="2886635"/>
            <a:chExt cx="6110719" cy="3752959"/>
          </a:xfrm>
        </p:grpSpPr>
        <p:grpSp>
          <p:nvGrpSpPr>
            <p:cNvPr id="12" name="Group 11"/>
            <p:cNvGrpSpPr/>
            <p:nvPr/>
          </p:nvGrpSpPr>
          <p:grpSpPr>
            <a:xfrm>
              <a:off x="1900517" y="2886635"/>
              <a:ext cx="4965327" cy="3752959"/>
              <a:chOff x="208575" y="542925"/>
              <a:chExt cx="4287225" cy="2323155"/>
            </a:xfrm>
          </p:grpSpPr>
          <p:sp>
            <p:nvSpPr>
              <p:cNvPr id="13" name="Rectangle 12"/>
              <p:cNvSpPr/>
              <p:nvPr/>
            </p:nvSpPr>
            <p:spPr>
              <a:xfrm>
                <a:off x="600075" y="542925"/>
                <a:ext cx="3886200" cy="1866900"/>
              </a:xfrm>
              <a:prstGeom prst="rect">
                <a:avLst/>
              </a:prstGeom>
              <a:solidFill>
                <a:sysClr val="window" lastClr="FFFFFF"/>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3"/>
              <p:cNvSpPr/>
              <p:nvPr/>
            </p:nvSpPr>
            <p:spPr>
              <a:xfrm>
                <a:off x="600075" y="561975"/>
                <a:ext cx="3895725" cy="1857375"/>
              </a:xfrm>
              <a:custGeom>
                <a:avLst/>
                <a:gdLst>
                  <a:gd name="connsiteX0" fmla="*/ 0 w 3895725"/>
                  <a:gd name="connsiteY0" fmla="*/ 1857375 h 1857375"/>
                  <a:gd name="connsiteX1" fmla="*/ 76200 w 3895725"/>
                  <a:gd name="connsiteY1" fmla="*/ 1466850 h 1857375"/>
                  <a:gd name="connsiteX2" fmla="*/ 352425 w 3895725"/>
                  <a:gd name="connsiteY2" fmla="*/ 809625 h 1857375"/>
                  <a:gd name="connsiteX3" fmla="*/ 695325 w 3895725"/>
                  <a:gd name="connsiteY3" fmla="*/ 438150 h 1857375"/>
                  <a:gd name="connsiteX4" fmla="*/ 1028700 w 3895725"/>
                  <a:gd name="connsiteY4" fmla="*/ 257175 h 1857375"/>
                  <a:gd name="connsiteX5" fmla="*/ 1476375 w 3895725"/>
                  <a:gd name="connsiteY5" fmla="*/ 152400 h 1857375"/>
                  <a:gd name="connsiteX6" fmla="*/ 2152650 w 3895725"/>
                  <a:gd name="connsiteY6" fmla="*/ 66675 h 1857375"/>
                  <a:gd name="connsiteX7" fmla="*/ 2971800 w 3895725"/>
                  <a:gd name="connsiteY7" fmla="*/ 19050 h 1857375"/>
                  <a:gd name="connsiteX8" fmla="*/ 3895725 w 3895725"/>
                  <a:gd name="connsiteY8" fmla="*/ 0 h 1857375"/>
                  <a:gd name="connsiteX9" fmla="*/ 3895725 w 3895725"/>
                  <a:gd name="connsiteY9" fmla="*/ 0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5725" h="1857375">
                    <a:moveTo>
                      <a:pt x="0" y="1857375"/>
                    </a:moveTo>
                    <a:cubicBezTo>
                      <a:pt x="8731" y="1749425"/>
                      <a:pt x="17463" y="1641475"/>
                      <a:pt x="76200" y="1466850"/>
                    </a:cubicBezTo>
                    <a:cubicBezTo>
                      <a:pt x="134937" y="1292225"/>
                      <a:pt x="249238" y="981075"/>
                      <a:pt x="352425" y="809625"/>
                    </a:cubicBezTo>
                    <a:cubicBezTo>
                      <a:pt x="455612" y="638175"/>
                      <a:pt x="582613" y="530225"/>
                      <a:pt x="695325" y="438150"/>
                    </a:cubicBezTo>
                    <a:cubicBezTo>
                      <a:pt x="808038" y="346075"/>
                      <a:pt x="898525" y="304800"/>
                      <a:pt x="1028700" y="257175"/>
                    </a:cubicBezTo>
                    <a:cubicBezTo>
                      <a:pt x="1158875" y="209550"/>
                      <a:pt x="1289050" y="184150"/>
                      <a:pt x="1476375" y="152400"/>
                    </a:cubicBezTo>
                    <a:cubicBezTo>
                      <a:pt x="1663700" y="120650"/>
                      <a:pt x="1903413" y="88900"/>
                      <a:pt x="2152650" y="66675"/>
                    </a:cubicBezTo>
                    <a:cubicBezTo>
                      <a:pt x="2401887" y="44450"/>
                      <a:pt x="2681288" y="30162"/>
                      <a:pt x="2971800" y="19050"/>
                    </a:cubicBezTo>
                    <a:cubicBezTo>
                      <a:pt x="3262312" y="7938"/>
                      <a:pt x="3895725" y="0"/>
                      <a:pt x="3895725" y="0"/>
                    </a:cubicBezTo>
                    <a:lnTo>
                      <a:pt x="3895725" y="0"/>
                    </a:lnTo>
                  </a:path>
                </a:pathLst>
              </a:custGeom>
              <a:no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5" name="Straight Arrow Connector 14"/>
              <p:cNvCxnSpPr/>
              <p:nvPr/>
            </p:nvCxnSpPr>
            <p:spPr>
              <a:xfrm>
                <a:off x="1800225" y="2705100"/>
                <a:ext cx="1409700" cy="0"/>
              </a:xfrm>
              <a:prstGeom prst="straightConnector1">
                <a:avLst/>
              </a:prstGeom>
              <a:noFill/>
              <a:ln w="6350" cap="flat" cmpd="sng" algn="ctr">
                <a:solidFill>
                  <a:srgbClr val="5B9BD5"/>
                </a:solidFill>
                <a:prstDash val="solid"/>
                <a:miter lim="800000"/>
                <a:tailEnd type="triangle"/>
              </a:ln>
              <a:effectLst/>
            </p:spPr>
          </p:cxnSp>
          <p:sp>
            <p:nvSpPr>
              <p:cNvPr id="16" name="Text Box 2"/>
              <p:cNvSpPr txBox="1">
                <a:spLocks noChangeArrowheads="1"/>
              </p:cNvSpPr>
              <p:nvPr/>
            </p:nvSpPr>
            <p:spPr bwMode="auto">
              <a:xfrm>
                <a:off x="3351824" y="2580300"/>
                <a:ext cx="680517" cy="28578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t</a:t>
                </a:r>
                <a:endParaRPr kumimoji="0" lang="en-US" sz="2400" b="0" i="1" u="none" strike="noStrike" kern="0" cap="none" spc="0" normalizeH="0" baseline="0" noProof="0" dirty="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p:sp>
            <p:nvSpPr>
              <p:cNvPr id="17" name="Text Box 2"/>
              <p:cNvSpPr txBox="1">
                <a:spLocks noChangeArrowheads="1"/>
              </p:cNvSpPr>
              <p:nvPr/>
            </p:nvSpPr>
            <p:spPr bwMode="auto">
              <a:xfrm>
                <a:off x="208575" y="837225"/>
                <a:ext cx="333374" cy="30605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1"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rPr>
                  <a:t>ω</a:t>
                </a:r>
                <a:endParaRPr kumimoji="0" lang="en-US" sz="2800" b="0" i="1" u="none" strike="noStrike" kern="0" cap="none" spc="0" normalizeH="0" baseline="0" noProof="0" dirty="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p:cxnSp>
            <p:nvCxnSpPr>
              <p:cNvPr id="18" name="Straight Arrow Connector 17"/>
              <p:cNvCxnSpPr/>
              <p:nvPr/>
            </p:nvCxnSpPr>
            <p:spPr>
              <a:xfrm flipV="1">
                <a:off x="371475" y="1314450"/>
                <a:ext cx="0" cy="552450"/>
              </a:xfrm>
              <a:prstGeom prst="straightConnector1">
                <a:avLst/>
              </a:prstGeom>
              <a:noFill/>
              <a:ln w="6350" cap="flat" cmpd="sng" algn="ctr">
                <a:solidFill>
                  <a:srgbClr val="5B9BD5"/>
                </a:solidFill>
                <a:prstDash val="solid"/>
                <a:miter lim="800000"/>
                <a:tailEnd type="triangle"/>
              </a:ln>
              <a:effectLst/>
            </p:spPr>
          </p:cxnSp>
        </p:grpSp>
        <p:cxnSp>
          <p:nvCxnSpPr>
            <p:cNvPr id="20" name="Straight Connector 19"/>
            <p:cNvCxnSpPr/>
            <p:nvPr/>
          </p:nvCxnSpPr>
          <p:spPr>
            <a:xfrm>
              <a:off x="6591869" y="2886635"/>
              <a:ext cx="10781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428096" y="5902533"/>
              <a:ext cx="12419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315200" y="2886635"/>
              <a:ext cx="27296" cy="30158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7328848" y="4130730"/>
                  <a:ext cx="682388" cy="5051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𝑉</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den>
                        </m:f>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7328848" y="4130730"/>
                  <a:ext cx="682388" cy="505138"/>
                </a:xfrm>
                <a:prstGeom prst="rect">
                  <a:avLst/>
                </a:prstGeom>
                <a:blipFill rotWithShape="0">
                  <a:blip r:embed="rId3" cstate="print"/>
                  <a:stretch>
                    <a:fillRect l="-41071" t="-104878" r="-84821" b="-163415"/>
                  </a:stretch>
                </a:blipFill>
              </p:spPr>
              <p:txBody>
                <a:bodyPr/>
                <a:lstStyle/>
                <a:p>
                  <a:r>
                    <a:rPr lang="en-US">
                      <a:noFill/>
                    </a:rPr>
                    <a:t> </a:t>
                  </a:r>
                </a:p>
              </p:txBody>
            </p:sp>
          </mc:Fallback>
        </mc:AlternateContent>
      </p:grpSp>
    </p:spTree>
    <p:extLst>
      <p:ext uri="{BB962C8B-B14F-4D97-AF65-F5344CB8AC3E}">
        <p14:creationId xmlns:p14="http://schemas.microsoft.com/office/powerpoint/2010/main" val="19672474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 constant </a:t>
            </a:r>
            <a:r>
              <a:rPr lang="el-GR" dirty="0"/>
              <a:t>τ</a:t>
            </a:r>
            <a:endParaRPr lang="en-US" dirty="0"/>
          </a:p>
        </p:txBody>
      </p:sp>
      <p:sp>
        <p:nvSpPr>
          <p:cNvPr id="3" name="Content Placeholder 2"/>
          <p:cNvSpPr>
            <a:spLocks noGrp="1"/>
          </p:cNvSpPr>
          <p:nvPr>
            <p:ph idx="1"/>
          </p:nvPr>
        </p:nvSpPr>
        <p:spPr/>
        <p:txBody>
          <a:bodyPr>
            <a:normAutofit lnSpcReduction="10000"/>
          </a:bodyPr>
          <a:lstStyle/>
          <a:p>
            <a:r>
              <a:rPr lang="en-US" dirty="0"/>
              <a:t> Value of time constant </a:t>
            </a:r>
            <a:r>
              <a:rPr lang="el-GR" dirty="0"/>
              <a:t>τ</a:t>
            </a:r>
            <a:r>
              <a:rPr lang="en-US" dirty="0"/>
              <a:t> should be low – otherwise system response is sluggish</a:t>
            </a:r>
          </a:p>
          <a:p>
            <a:pPr marL="0" indent="0">
              <a:buNone/>
            </a:pPr>
            <a:endParaRPr lang="en-US" dirty="0"/>
          </a:p>
          <a:p>
            <a:r>
              <a:rPr lang="en-US" dirty="0"/>
              <a:t>Time constant can be evaluated by equating t = </a:t>
            </a:r>
            <a:r>
              <a:rPr lang="el-GR" dirty="0"/>
              <a:t>τ</a:t>
            </a:r>
            <a:endParaRPr lang="en-US" dirty="0"/>
          </a:p>
          <a:p>
            <a:pPr marL="0" indent="0">
              <a:buNone/>
            </a:pPr>
            <a:endParaRPr lang="en-US" dirty="0"/>
          </a:p>
          <a:p>
            <a:r>
              <a:rPr lang="en-US" dirty="0"/>
              <a:t>Time constant can be reduced by controlling the factor T/J – which is basically angular acceleration </a:t>
            </a:r>
          </a:p>
          <a:p>
            <a:pPr marL="0" indent="0">
              <a:buNone/>
            </a:pPr>
            <a:endParaRPr lang="en-US" dirty="0"/>
          </a:p>
          <a:p>
            <a:r>
              <a:rPr lang="en-US" dirty="0"/>
              <a:t>Time constant can also be reduced by incorporation of </a:t>
            </a:r>
            <a:r>
              <a:rPr lang="en-US" dirty="0" err="1"/>
              <a:t>Tachogenerator</a:t>
            </a:r>
            <a:endParaRPr lang="en-US" dirty="0"/>
          </a:p>
        </p:txBody>
      </p:sp>
    </p:spTree>
    <p:extLst>
      <p:ext uri="{BB962C8B-B14F-4D97-AF65-F5344CB8AC3E}">
        <p14:creationId xmlns:p14="http://schemas.microsoft.com/office/powerpoint/2010/main" val="32862214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133" y="365126"/>
            <a:ext cx="8551208" cy="2413438"/>
          </a:xfrm>
        </p:spPr>
        <p:txBody>
          <a:bodyPr>
            <a:noAutofit/>
          </a:bodyPr>
          <a:lstStyle/>
          <a:p>
            <a:pPr marL="0" marR="0">
              <a:lnSpc>
                <a:spcPct val="115000"/>
              </a:lnSpc>
              <a:spcBef>
                <a:spcPts val="0"/>
              </a:spcBef>
              <a:spcAft>
                <a:spcPts val="1000"/>
              </a:spcAft>
              <a:tabLst>
                <a:tab pos="1247775" algn="l"/>
              </a:tabLst>
            </a:pPr>
            <a:r>
              <a:rPr lang="en-IN" sz="1800" dirty="0">
                <a:latin typeface="Calibri" panose="020F0502020204030204" pitchFamily="34" charset="0"/>
                <a:ea typeface="Calibri" panose="020F0502020204030204" pitchFamily="34" charset="0"/>
                <a:cs typeface="Times New Roman" panose="02020603050405020304" pitchFamily="18" charset="0"/>
              </a:rPr>
              <a:t>An innovative student develops a tachometer (instrument which can measure rotational speeds of rotating shafts) by employing simple digital devices. The figure shows a motor shaft connected to the input shaft of the tachometer. When the motor rotates, it makes the input shaft rotate at the same speed. The input shaft has an encoder mounted on it with 64 holes. The 8-bit position down counters are down-counted by the pulses they receive, each pulse making 1 decrement. After connecting the input shaft to the rotating shaft of the motor (whose rpm is to be measured), the two PDCs are filled completely and instrument is started.  If PDC1 = 0 and PDC2 = 204, </a:t>
            </a:r>
            <a:r>
              <a:rPr lang="en-IN" sz="1800" dirty="0" err="1">
                <a:latin typeface="Calibri" panose="020F0502020204030204" pitchFamily="34" charset="0"/>
                <a:ea typeface="Calibri" panose="020F0502020204030204" pitchFamily="34" charset="0"/>
                <a:cs typeface="Times New Roman" panose="02020603050405020304" pitchFamily="18" charset="0"/>
              </a:rPr>
              <a:t>whats</a:t>
            </a:r>
            <a:r>
              <a:rPr lang="en-IN" sz="1800" dirty="0">
                <a:latin typeface="Calibri" panose="020F0502020204030204" pitchFamily="34" charset="0"/>
                <a:ea typeface="Calibri" panose="020F0502020204030204" pitchFamily="34" charset="0"/>
                <a:cs typeface="Times New Roman" panose="02020603050405020304" pitchFamily="18" charset="0"/>
              </a:rPr>
              <a:t> the rpm of the motor?</a:t>
            </a:r>
            <a:endParaRPr lang="en-US" sz="1800" dirty="0"/>
          </a:p>
        </p:txBody>
      </p:sp>
      <p:graphicFrame>
        <p:nvGraphicFramePr>
          <p:cNvPr id="189" name="Table 188"/>
          <p:cNvGraphicFramePr>
            <a:graphicFrameLocks noGrp="1"/>
          </p:cNvGraphicFramePr>
          <p:nvPr/>
        </p:nvGraphicFramePr>
        <p:xfrm>
          <a:off x="559489" y="5897582"/>
          <a:ext cx="2381187" cy="301502"/>
        </p:xfrm>
        <a:graphic>
          <a:graphicData uri="http://schemas.openxmlformats.org/drawingml/2006/table">
            <a:tbl>
              <a:tblPr firstRow="1" firstCol="1" bandRow="1"/>
              <a:tblGrid>
                <a:gridCol w="292471">
                  <a:extLst>
                    <a:ext uri="{9D8B030D-6E8A-4147-A177-3AD203B41FA5}">
                      <a16:colId xmlns:a16="http://schemas.microsoft.com/office/drawing/2014/main" val="20000"/>
                    </a:ext>
                  </a:extLst>
                </a:gridCol>
                <a:gridCol w="298388">
                  <a:extLst>
                    <a:ext uri="{9D8B030D-6E8A-4147-A177-3AD203B41FA5}">
                      <a16:colId xmlns:a16="http://schemas.microsoft.com/office/drawing/2014/main" val="20001"/>
                    </a:ext>
                  </a:extLst>
                </a:gridCol>
                <a:gridCol w="298388">
                  <a:extLst>
                    <a:ext uri="{9D8B030D-6E8A-4147-A177-3AD203B41FA5}">
                      <a16:colId xmlns:a16="http://schemas.microsoft.com/office/drawing/2014/main" val="20002"/>
                    </a:ext>
                  </a:extLst>
                </a:gridCol>
                <a:gridCol w="298388">
                  <a:extLst>
                    <a:ext uri="{9D8B030D-6E8A-4147-A177-3AD203B41FA5}">
                      <a16:colId xmlns:a16="http://schemas.microsoft.com/office/drawing/2014/main" val="20003"/>
                    </a:ext>
                  </a:extLst>
                </a:gridCol>
                <a:gridCol w="298388">
                  <a:extLst>
                    <a:ext uri="{9D8B030D-6E8A-4147-A177-3AD203B41FA5}">
                      <a16:colId xmlns:a16="http://schemas.microsoft.com/office/drawing/2014/main" val="20004"/>
                    </a:ext>
                  </a:extLst>
                </a:gridCol>
                <a:gridCol w="298388">
                  <a:extLst>
                    <a:ext uri="{9D8B030D-6E8A-4147-A177-3AD203B41FA5}">
                      <a16:colId xmlns:a16="http://schemas.microsoft.com/office/drawing/2014/main" val="20005"/>
                    </a:ext>
                  </a:extLst>
                </a:gridCol>
                <a:gridCol w="298388">
                  <a:extLst>
                    <a:ext uri="{9D8B030D-6E8A-4147-A177-3AD203B41FA5}">
                      <a16:colId xmlns:a16="http://schemas.microsoft.com/office/drawing/2014/main" val="20006"/>
                    </a:ext>
                  </a:extLst>
                </a:gridCol>
                <a:gridCol w="298388">
                  <a:extLst>
                    <a:ext uri="{9D8B030D-6E8A-4147-A177-3AD203B41FA5}">
                      <a16:colId xmlns:a16="http://schemas.microsoft.com/office/drawing/2014/main" val="20007"/>
                    </a:ext>
                  </a:extLst>
                </a:gridCol>
              </a:tblGrid>
              <a:tr h="301502">
                <a:tc>
                  <a:txBody>
                    <a:bodyPr/>
                    <a:lstStyle/>
                    <a:p>
                      <a:pPr marL="0" marR="0" algn="l">
                        <a:lnSpc>
                          <a:spcPct val="115000"/>
                        </a:lnSpc>
                        <a:spcBef>
                          <a:spcPts val="0"/>
                        </a:spcBef>
                        <a:spcAft>
                          <a:spcPts val="10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1000"/>
                        </a:spcAft>
                      </a:pPr>
                      <a:r>
                        <a:rPr lang="en-IN" sz="1600">
                          <a:effectLst/>
                          <a:latin typeface="Calibri" panose="020F0502020204030204" pitchFamily="34" charset="0"/>
                          <a:ea typeface="Calibri" panose="020F0502020204030204" pitchFamily="34" charset="0"/>
                          <a:cs typeface="Times New Roman" panose="02020603050405020304" pitchFamily="18" charset="0"/>
                        </a:rPr>
                        <a:t>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1000"/>
                        </a:spcAft>
                      </a:pPr>
                      <a:r>
                        <a:rPr lang="en-IN" sz="1600">
                          <a:effectLst/>
                          <a:latin typeface="Calibri" panose="020F0502020204030204" pitchFamily="34" charset="0"/>
                          <a:ea typeface="Calibri" panose="020F0502020204030204" pitchFamily="34" charset="0"/>
                          <a:cs typeface="Times New Roman" panose="02020603050405020304" pitchFamily="18" charset="0"/>
                        </a:rPr>
                        <a:t>C</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10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10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10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10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10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190" name="Table 189"/>
          <p:cNvGraphicFramePr>
            <a:graphicFrameLocks noGrp="1"/>
          </p:cNvGraphicFramePr>
          <p:nvPr/>
        </p:nvGraphicFramePr>
        <p:xfrm>
          <a:off x="522489" y="3332942"/>
          <a:ext cx="2423418" cy="295887"/>
        </p:xfrm>
        <a:graphic>
          <a:graphicData uri="http://schemas.openxmlformats.org/drawingml/2006/table">
            <a:tbl>
              <a:tblPr firstRow="1" firstCol="1" bandRow="1"/>
              <a:tblGrid>
                <a:gridCol w="297658">
                  <a:extLst>
                    <a:ext uri="{9D8B030D-6E8A-4147-A177-3AD203B41FA5}">
                      <a16:colId xmlns:a16="http://schemas.microsoft.com/office/drawing/2014/main" val="20000"/>
                    </a:ext>
                  </a:extLst>
                </a:gridCol>
                <a:gridCol w="303680">
                  <a:extLst>
                    <a:ext uri="{9D8B030D-6E8A-4147-A177-3AD203B41FA5}">
                      <a16:colId xmlns:a16="http://schemas.microsoft.com/office/drawing/2014/main" val="20001"/>
                    </a:ext>
                  </a:extLst>
                </a:gridCol>
                <a:gridCol w="303680">
                  <a:extLst>
                    <a:ext uri="{9D8B030D-6E8A-4147-A177-3AD203B41FA5}">
                      <a16:colId xmlns:a16="http://schemas.microsoft.com/office/drawing/2014/main" val="20002"/>
                    </a:ext>
                  </a:extLst>
                </a:gridCol>
                <a:gridCol w="303680">
                  <a:extLst>
                    <a:ext uri="{9D8B030D-6E8A-4147-A177-3AD203B41FA5}">
                      <a16:colId xmlns:a16="http://schemas.microsoft.com/office/drawing/2014/main" val="20003"/>
                    </a:ext>
                  </a:extLst>
                </a:gridCol>
                <a:gridCol w="303680">
                  <a:extLst>
                    <a:ext uri="{9D8B030D-6E8A-4147-A177-3AD203B41FA5}">
                      <a16:colId xmlns:a16="http://schemas.microsoft.com/office/drawing/2014/main" val="20004"/>
                    </a:ext>
                  </a:extLst>
                </a:gridCol>
                <a:gridCol w="303680">
                  <a:extLst>
                    <a:ext uri="{9D8B030D-6E8A-4147-A177-3AD203B41FA5}">
                      <a16:colId xmlns:a16="http://schemas.microsoft.com/office/drawing/2014/main" val="20005"/>
                    </a:ext>
                  </a:extLst>
                </a:gridCol>
                <a:gridCol w="303680">
                  <a:extLst>
                    <a:ext uri="{9D8B030D-6E8A-4147-A177-3AD203B41FA5}">
                      <a16:colId xmlns:a16="http://schemas.microsoft.com/office/drawing/2014/main" val="20006"/>
                    </a:ext>
                  </a:extLst>
                </a:gridCol>
                <a:gridCol w="303680">
                  <a:extLst>
                    <a:ext uri="{9D8B030D-6E8A-4147-A177-3AD203B41FA5}">
                      <a16:colId xmlns:a16="http://schemas.microsoft.com/office/drawing/2014/main" val="20007"/>
                    </a:ext>
                  </a:extLst>
                </a:gridCol>
              </a:tblGrid>
              <a:tr h="295887">
                <a:tc>
                  <a:txBody>
                    <a:bodyPr/>
                    <a:lstStyle/>
                    <a:p>
                      <a:pPr marL="0" marR="0" algn="l">
                        <a:lnSpc>
                          <a:spcPct val="115000"/>
                        </a:lnSpc>
                        <a:spcBef>
                          <a:spcPts val="0"/>
                        </a:spcBef>
                        <a:spcAft>
                          <a:spcPts val="10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P</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10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1000"/>
                        </a:spcAft>
                      </a:pPr>
                      <a:r>
                        <a:rPr lang="en-IN" sz="1600">
                          <a:effectLst/>
                          <a:latin typeface="Calibri" panose="020F0502020204030204" pitchFamily="34" charset="0"/>
                          <a:ea typeface="Calibri" panose="020F0502020204030204" pitchFamily="34" charset="0"/>
                          <a:cs typeface="Times New Roman" panose="02020603050405020304" pitchFamily="18" charset="0"/>
                        </a:rPr>
                        <a:t>C</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10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10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10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10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10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pSp>
        <p:nvGrpSpPr>
          <p:cNvPr id="2051" name="Group 2050"/>
          <p:cNvGrpSpPr/>
          <p:nvPr/>
        </p:nvGrpSpPr>
        <p:grpSpPr>
          <a:xfrm>
            <a:off x="252133" y="2997854"/>
            <a:ext cx="7886700" cy="3689816"/>
            <a:chOff x="628650" y="2119313"/>
            <a:chExt cx="7886700" cy="3689816"/>
          </a:xfrm>
        </p:grpSpPr>
        <p:sp>
          <p:nvSpPr>
            <p:cNvPr id="2050" name="Trapezoid 2049"/>
            <p:cNvSpPr/>
            <p:nvPr/>
          </p:nvSpPr>
          <p:spPr>
            <a:xfrm>
              <a:off x="7307977" y="3094098"/>
              <a:ext cx="1110980" cy="760768"/>
            </a:xfrm>
            <a:prstGeom prst="trapezoid">
              <a:avLst>
                <a:gd name="adj" fmla="val 5328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p:cNvGrpSpPr/>
            <p:nvPr/>
          </p:nvGrpSpPr>
          <p:grpSpPr>
            <a:xfrm>
              <a:off x="628650" y="2119313"/>
              <a:ext cx="6258560" cy="3689816"/>
              <a:chOff x="0" y="0"/>
              <a:chExt cx="4630420" cy="2619375"/>
            </a:xfrm>
          </p:grpSpPr>
          <p:grpSp>
            <p:nvGrpSpPr>
              <p:cNvPr id="100" name="Group 99"/>
              <p:cNvGrpSpPr/>
              <p:nvPr/>
            </p:nvGrpSpPr>
            <p:grpSpPr>
              <a:xfrm>
                <a:off x="0" y="0"/>
                <a:ext cx="4630420" cy="2619375"/>
                <a:chOff x="0" y="0"/>
                <a:chExt cx="4630420" cy="2619375"/>
              </a:xfrm>
            </p:grpSpPr>
            <p:grpSp>
              <p:nvGrpSpPr>
                <p:cNvPr id="102" name="Group 101"/>
                <p:cNvGrpSpPr/>
                <p:nvPr/>
              </p:nvGrpSpPr>
              <p:grpSpPr>
                <a:xfrm>
                  <a:off x="0" y="0"/>
                  <a:ext cx="4630420" cy="2619375"/>
                  <a:chOff x="0" y="0"/>
                  <a:chExt cx="4630420" cy="2619375"/>
                </a:xfrm>
              </p:grpSpPr>
              <p:sp>
                <p:nvSpPr>
                  <p:cNvPr id="105" name="Rounded Rectangle 104"/>
                  <p:cNvSpPr/>
                  <p:nvPr/>
                </p:nvSpPr>
                <p:spPr>
                  <a:xfrm>
                    <a:off x="3305175" y="657225"/>
                    <a:ext cx="1325245" cy="106680"/>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rPr>
                      <a:t>             INPUT</a:t>
                    </a:r>
                  </a:p>
                </p:txBody>
              </p:sp>
              <p:grpSp>
                <p:nvGrpSpPr>
                  <p:cNvPr id="106" name="Group 105"/>
                  <p:cNvGrpSpPr>
                    <a:grpSpLocks/>
                  </p:cNvGrpSpPr>
                  <p:nvPr/>
                </p:nvGrpSpPr>
                <p:grpSpPr bwMode="auto">
                  <a:xfrm>
                    <a:off x="3533775" y="228600"/>
                    <a:ext cx="304879" cy="1028700"/>
                    <a:chOff x="8878" y="3318"/>
                    <a:chExt cx="519" cy="1620"/>
                  </a:xfrm>
                </p:grpSpPr>
                <p:sp>
                  <p:nvSpPr>
                    <p:cNvPr id="183" name="Oval 182"/>
                    <p:cNvSpPr>
                      <a:spLocks noChangeArrowheads="1"/>
                    </p:cNvSpPr>
                    <p:nvPr/>
                  </p:nvSpPr>
                  <p:spPr bwMode="auto">
                    <a:xfrm>
                      <a:off x="8878" y="3318"/>
                      <a:ext cx="519" cy="1620"/>
                    </a:xfrm>
                    <a:prstGeom prst="ellipse">
                      <a:avLst/>
                    </a:prstGeom>
                    <a:solidFill>
                      <a:srgbClr val="000000"/>
                    </a:solidFill>
                    <a:ln w="9525">
                      <a:solidFill>
                        <a:sysClr val="windowText" lastClr="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 name="Oval 183"/>
                    <p:cNvSpPr>
                      <a:spLocks noChangeArrowheads="1"/>
                    </p:cNvSpPr>
                    <p:nvPr/>
                  </p:nvSpPr>
                  <p:spPr bwMode="auto">
                    <a:xfrm>
                      <a:off x="9089" y="3408"/>
                      <a:ext cx="90" cy="143"/>
                    </a:xfrm>
                    <a:prstGeom prst="ellipse">
                      <a:avLst/>
                    </a:prstGeom>
                    <a:solidFill>
                      <a:srgbClr val="FFFFFF"/>
                    </a:solidFill>
                    <a:ln w="9525">
                      <a:solidFill>
                        <a:sysClr val="windowText" lastClr="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5" name="Oval 184"/>
                    <p:cNvSpPr>
                      <a:spLocks noChangeArrowheads="1"/>
                    </p:cNvSpPr>
                    <p:nvPr/>
                  </p:nvSpPr>
                  <p:spPr bwMode="auto">
                    <a:xfrm>
                      <a:off x="9154" y="4617"/>
                      <a:ext cx="90" cy="143"/>
                    </a:xfrm>
                    <a:prstGeom prst="ellipse">
                      <a:avLst/>
                    </a:prstGeom>
                    <a:solidFill>
                      <a:srgbClr val="FFFFFF"/>
                    </a:solidFill>
                    <a:ln w="9525">
                      <a:solidFill>
                        <a:sysClr val="windowText" lastClr="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6" name="Oval 185"/>
                    <p:cNvSpPr>
                      <a:spLocks noChangeArrowheads="1"/>
                    </p:cNvSpPr>
                    <p:nvPr/>
                  </p:nvSpPr>
                  <p:spPr bwMode="auto">
                    <a:xfrm>
                      <a:off x="9219" y="4332"/>
                      <a:ext cx="90" cy="143"/>
                    </a:xfrm>
                    <a:prstGeom prst="ellipse">
                      <a:avLst/>
                    </a:prstGeom>
                    <a:solidFill>
                      <a:srgbClr val="FFFFFF"/>
                    </a:solidFill>
                    <a:ln w="9525">
                      <a:solidFill>
                        <a:sysClr val="windowText" lastClr="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7" name="Oval 186"/>
                    <p:cNvSpPr>
                      <a:spLocks noChangeArrowheads="1"/>
                    </p:cNvSpPr>
                    <p:nvPr/>
                  </p:nvSpPr>
                  <p:spPr bwMode="auto">
                    <a:xfrm>
                      <a:off x="9235" y="3987"/>
                      <a:ext cx="90" cy="143"/>
                    </a:xfrm>
                    <a:prstGeom prst="ellipse">
                      <a:avLst/>
                    </a:prstGeom>
                    <a:solidFill>
                      <a:srgbClr val="FFFFFF"/>
                    </a:solidFill>
                    <a:ln w="9525">
                      <a:solidFill>
                        <a:sysClr val="windowText" lastClr="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8" name="Oval 187"/>
                    <p:cNvSpPr>
                      <a:spLocks noChangeArrowheads="1"/>
                    </p:cNvSpPr>
                    <p:nvPr/>
                  </p:nvSpPr>
                  <p:spPr bwMode="auto">
                    <a:xfrm>
                      <a:off x="9186" y="3687"/>
                      <a:ext cx="90" cy="143"/>
                    </a:xfrm>
                    <a:prstGeom prst="ellipse">
                      <a:avLst/>
                    </a:prstGeom>
                    <a:solidFill>
                      <a:srgbClr val="FFFFFF"/>
                    </a:solidFill>
                    <a:ln w="9525">
                      <a:solidFill>
                        <a:sysClr val="windowText" lastClr="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07" name="Rounded Rectangle 106"/>
                  <p:cNvSpPr/>
                  <p:nvPr/>
                </p:nvSpPr>
                <p:spPr>
                  <a:xfrm>
                    <a:off x="2933700" y="657225"/>
                    <a:ext cx="725292" cy="106680"/>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ndParaRPr>
                  </a:p>
                </p:txBody>
              </p:sp>
              <p:grpSp>
                <p:nvGrpSpPr>
                  <p:cNvPr id="108" name="Group 107"/>
                  <p:cNvGrpSpPr/>
                  <p:nvPr/>
                </p:nvGrpSpPr>
                <p:grpSpPr>
                  <a:xfrm>
                    <a:off x="3429000" y="114300"/>
                    <a:ext cx="523877" cy="266700"/>
                    <a:chOff x="0" y="0"/>
                    <a:chExt cx="390525" cy="266700"/>
                  </a:xfrm>
                  <a:solidFill>
                    <a:sysClr val="window" lastClr="FFFFFF">
                      <a:lumMod val="65000"/>
                    </a:sysClr>
                  </a:solidFill>
                </p:grpSpPr>
                <p:sp>
                  <p:nvSpPr>
                    <p:cNvPr id="180" name="Rectangle 179"/>
                    <p:cNvSpPr/>
                    <p:nvPr/>
                  </p:nvSpPr>
                  <p:spPr>
                    <a:xfrm>
                      <a:off x="1" y="57150"/>
                      <a:ext cx="71005" cy="209550"/>
                    </a:xfrm>
                    <a:prstGeom prst="rect">
                      <a:avLst/>
                    </a:prstGeom>
                    <a:grp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ndParaRPr>
                    </a:p>
                  </p:txBody>
                </p:sp>
                <p:sp>
                  <p:nvSpPr>
                    <p:cNvPr id="181" name="Rectangle 180"/>
                    <p:cNvSpPr/>
                    <p:nvPr/>
                  </p:nvSpPr>
                  <p:spPr>
                    <a:xfrm>
                      <a:off x="298219" y="57150"/>
                      <a:ext cx="92306" cy="209550"/>
                    </a:xfrm>
                    <a:prstGeom prst="rect">
                      <a:avLst/>
                    </a:prstGeom>
                    <a:grp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2" name="Rectangle 181"/>
                    <p:cNvSpPr/>
                    <p:nvPr/>
                  </p:nvSpPr>
                  <p:spPr>
                    <a:xfrm>
                      <a:off x="0" y="0"/>
                      <a:ext cx="390525" cy="57150"/>
                    </a:xfrm>
                    <a:prstGeom prst="rect">
                      <a:avLst/>
                    </a:prstGeom>
                    <a:grp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09" name="Group 108"/>
                  <p:cNvGrpSpPr/>
                  <p:nvPr/>
                </p:nvGrpSpPr>
                <p:grpSpPr>
                  <a:xfrm>
                    <a:off x="2762250" y="123825"/>
                    <a:ext cx="385763" cy="64135"/>
                    <a:chOff x="0" y="0"/>
                    <a:chExt cx="819467" cy="121603"/>
                  </a:xfrm>
                </p:grpSpPr>
                <p:grpSp>
                  <p:nvGrpSpPr>
                    <p:cNvPr id="164" name="Group 163"/>
                    <p:cNvGrpSpPr/>
                    <p:nvPr/>
                  </p:nvGrpSpPr>
                  <p:grpSpPr>
                    <a:xfrm>
                      <a:off x="0" y="0"/>
                      <a:ext cx="357505" cy="121603"/>
                      <a:chOff x="0" y="0"/>
                      <a:chExt cx="357505" cy="121603"/>
                    </a:xfrm>
                  </p:grpSpPr>
                  <p:cxnSp>
                    <p:nvCxnSpPr>
                      <p:cNvPr id="175" name="Straight Connector 174"/>
                      <p:cNvCxnSpPr/>
                      <p:nvPr/>
                    </p:nvCxnSpPr>
                    <p:spPr>
                      <a:xfrm>
                        <a:off x="0" y="114300"/>
                        <a:ext cx="119380" cy="0"/>
                      </a:xfrm>
                      <a:prstGeom prst="line">
                        <a:avLst/>
                      </a:prstGeom>
                      <a:noFill/>
                      <a:ln w="6350" cap="flat" cmpd="sng" algn="ctr">
                        <a:solidFill>
                          <a:sysClr val="windowText" lastClr="000000"/>
                        </a:solidFill>
                        <a:prstDash val="solid"/>
                        <a:miter lim="800000"/>
                      </a:ln>
                      <a:effectLst/>
                    </p:spPr>
                  </p:cxnSp>
                  <p:cxnSp>
                    <p:nvCxnSpPr>
                      <p:cNvPr id="176" name="Straight Connector 175"/>
                      <p:cNvCxnSpPr/>
                      <p:nvPr/>
                    </p:nvCxnSpPr>
                    <p:spPr>
                      <a:xfrm>
                        <a:off x="119063" y="0"/>
                        <a:ext cx="119380" cy="0"/>
                      </a:xfrm>
                      <a:prstGeom prst="line">
                        <a:avLst/>
                      </a:prstGeom>
                      <a:noFill/>
                      <a:ln w="6350" cap="flat" cmpd="sng" algn="ctr">
                        <a:solidFill>
                          <a:sysClr val="windowText" lastClr="000000"/>
                        </a:solidFill>
                        <a:prstDash val="solid"/>
                        <a:miter lim="800000"/>
                      </a:ln>
                      <a:effectLst/>
                    </p:spPr>
                  </p:cxnSp>
                  <p:cxnSp>
                    <p:nvCxnSpPr>
                      <p:cNvPr id="177" name="Straight Connector 176"/>
                      <p:cNvCxnSpPr/>
                      <p:nvPr/>
                    </p:nvCxnSpPr>
                    <p:spPr>
                      <a:xfrm>
                        <a:off x="238125" y="119062"/>
                        <a:ext cx="119380" cy="0"/>
                      </a:xfrm>
                      <a:prstGeom prst="line">
                        <a:avLst/>
                      </a:prstGeom>
                      <a:noFill/>
                      <a:ln w="6350" cap="flat" cmpd="sng" algn="ctr">
                        <a:solidFill>
                          <a:sysClr val="windowText" lastClr="000000"/>
                        </a:solidFill>
                        <a:prstDash val="solid"/>
                        <a:miter lim="800000"/>
                      </a:ln>
                      <a:effectLst/>
                    </p:spPr>
                  </p:cxnSp>
                  <p:cxnSp>
                    <p:nvCxnSpPr>
                      <p:cNvPr id="178" name="Straight Connector 177"/>
                      <p:cNvCxnSpPr/>
                      <p:nvPr/>
                    </p:nvCxnSpPr>
                    <p:spPr>
                      <a:xfrm rot="5400000">
                        <a:off x="61912" y="61913"/>
                        <a:ext cx="119380" cy="0"/>
                      </a:xfrm>
                      <a:prstGeom prst="line">
                        <a:avLst/>
                      </a:prstGeom>
                      <a:noFill/>
                      <a:ln w="6350" cap="flat" cmpd="sng" algn="ctr">
                        <a:solidFill>
                          <a:sysClr val="windowText" lastClr="000000"/>
                        </a:solidFill>
                        <a:prstDash val="solid"/>
                        <a:miter lim="800000"/>
                      </a:ln>
                      <a:effectLst/>
                    </p:spPr>
                  </p:cxnSp>
                  <p:cxnSp>
                    <p:nvCxnSpPr>
                      <p:cNvPr id="179" name="Straight Connector 178"/>
                      <p:cNvCxnSpPr/>
                      <p:nvPr/>
                    </p:nvCxnSpPr>
                    <p:spPr>
                      <a:xfrm rot="5400000">
                        <a:off x="176212" y="61913"/>
                        <a:ext cx="119380" cy="0"/>
                      </a:xfrm>
                      <a:prstGeom prst="line">
                        <a:avLst/>
                      </a:prstGeom>
                      <a:noFill/>
                      <a:ln w="6350" cap="flat" cmpd="sng" algn="ctr">
                        <a:solidFill>
                          <a:sysClr val="windowText" lastClr="000000"/>
                        </a:solidFill>
                        <a:prstDash val="solid"/>
                        <a:miter lim="800000"/>
                      </a:ln>
                      <a:effectLst/>
                    </p:spPr>
                  </p:cxnSp>
                </p:grpSp>
                <p:grpSp>
                  <p:nvGrpSpPr>
                    <p:cNvPr id="165" name="Group 164"/>
                    <p:cNvGrpSpPr/>
                    <p:nvPr/>
                  </p:nvGrpSpPr>
                  <p:grpSpPr>
                    <a:xfrm>
                      <a:off x="357188" y="0"/>
                      <a:ext cx="238442" cy="121603"/>
                      <a:chOff x="119063" y="0"/>
                      <a:chExt cx="238442" cy="121603"/>
                    </a:xfrm>
                  </p:grpSpPr>
                  <p:cxnSp>
                    <p:nvCxnSpPr>
                      <p:cNvPr id="171" name="Straight Connector 170"/>
                      <p:cNvCxnSpPr/>
                      <p:nvPr/>
                    </p:nvCxnSpPr>
                    <p:spPr>
                      <a:xfrm>
                        <a:off x="119063" y="0"/>
                        <a:ext cx="119380" cy="0"/>
                      </a:xfrm>
                      <a:prstGeom prst="line">
                        <a:avLst/>
                      </a:prstGeom>
                      <a:noFill/>
                      <a:ln w="6350" cap="flat" cmpd="sng" algn="ctr">
                        <a:solidFill>
                          <a:sysClr val="windowText" lastClr="000000"/>
                        </a:solidFill>
                        <a:prstDash val="solid"/>
                        <a:miter lim="800000"/>
                      </a:ln>
                      <a:effectLst/>
                    </p:spPr>
                  </p:cxnSp>
                  <p:cxnSp>
                    <p:nvCxnSpPr>
                      <p:cNvPr id="172" name="Straight Connector 171"/>
                      <p:cNvCxnSpPr/>
                      <p:nvPr/>
                    </p:nvCxnSpPr>
                    <p:spPr>
                      <a:xfrm>
                        <a:off x="238125" y="119062"/>
                        <a:ext cx="119380" cy="0"/>
                      </a:xfrm>
                      <a:prstGeom prst="line">
                        <a:avLst/>
                      </a:prstGeom>
                      <a:noFill/>
                      <a:ln w="6350" cap="flat" cmpd="sng" algn="ctr">
                        <a:solidFill>
                          <a:sysClr val="windowText" lastClr="000000"/>
                        </a:solidFill>
                        <a:prstDash val="solid"/>
                        <a:miter lim="800000"/>
                      </a:ln>
                      <a:effectLst/>
                    </p:spPr>
                  </p:cxnSp>
                  <p:cxnSp>
                    <p:nvCxnSpPr>
                      <p:cNvPr id="173" name="Straight Connector 172"/>
                      <p:cNvCxnSpPr/>
                      <p:nvPr/>
                    </p:nvCxnSpPr>
                    <p:spPr>
                      <a:xfrm rot="5400000">
                        <a:off x="61912" y="61913"/>
                        <a:ext cx="119380" cy="0"/>
                      </a:xfrm>
                      <a:prstGeom prst="line">
                        <a:avLst/>
                      </a:prstGeom>
                      <a:noFill/>
                      <a:ln w="6350" cap="flat" cmpd="sng" algn="ctr">
                        <a:solidFill>
                          <a:sysClr val="windowText" lastClr="000000"/>
                        </a:solidFill>
                        <a:prstDash val="solid"/>
                        <a:miter lim="800000"/>
                      </a:ln>
                      <a:effectLst/>
                    </p:spPr>
                  </p:cxnSp>
                  <p:cxnSp>
                    <p:nvCxnSpPr>
                      <p:cNvPr id="174" name="Straight Connector 173"/>
                      <p:cNvCxnSpPr/>
                      <p:nvPr/>
                    </p:nvCxnSpPr>
                    <p:spPr>
                      <a:xfrm rot="5400000">
                        <a:off x="176212" y="61913"/>
                        <a:ext cx="119380" cy="0"/>
                      </a:xfrm>
                      <a:prstGeom prst="line">
                        <a:avLst/>
                      </a:prstGeom>
                      <a:noFill/>
                      <a:ln w="6350" cap="flat" cmpd="sng" algn="ctr">
                        <a:solidFill>
                          <a:sysClr val="windowText" lastClr="000000"/>
                        </a:solidFill>
                        <a:prstDash val="solid"/>
                        <a:miter lim="800000"/>
                      </a:ln>
                      <a:effectLst/>
                    </p:spPr>
                  </p:cxnSp>
                </p:grpSp>
                <p:grpSp>
                  <p:nvGrpSpPr>
                    <p:cNvPr id="166" name="Group 165"/>
                    <p:cNvGrpSpPr/>
                    <p:nvPr/>
                  </p:nvGrpSpPr>
                  <p:grpSpPr>
                    <a:xfrm>
                      <a:off x="581025" y="0"/>
                      <a:ext cx="238442" cy="121603"/>
                      <a:chOff x="119063" y="0"/>
                      <a:chExt cx="238442" cy="121603"/>
                    </a:xfrm>
                  </p:grpSpPr>
                  <p:cxnSp>
                    <p:nvCxnSpPr>
                      <p:cNvPr id="167" name="Straight Connector 166"/>
                      <p:cNvCxnSpPr/>
                      <p:nvPr/>
                    </p:nvCxnSpPr>
                    <p:spPr>
                      <a:xfrm>
                        <a:off x="119063" y="0"/>
                        <a:ext cx="119380" cy="0"/>
                      </a:xfrm>
                      <a:prstGeom prst="line">
                        <a:avLst/>
                      </a:prstGeom>
                      <a:noFill/>
                      <a:ln w="6350" cap="flat" cmpd="sng" algn="ctr">
                        <a:solidFill>
                          <a:sysClr val="windowText" lastClr="000000"/>
                        </a:solidFill>
                        <a:prstDash val="solid"/>
                        <a:miter lim="800000"/>
                      </a:ln>
                      <a:effectLst/>
                    </p:spPr>
                  </p:cxnSp>
                  <p:cxnSp>
                    <p:nvCxnSpPr>
                      <p:cNvPr id="168" name="Straight Connector 167"/>
                      <p:cNvCxnSpPr/>
                      <p:nvPr/>
                    </p:nvCxnSpPr>
                    <p:spPr>
                      <a:xfrm>
                        <a:off x="238125" y="119062"/>
                        <a:ext cx="119380" cy="0"/>
                      </a:xfrm>
                      <a:prstGeom prst="line">
                        <a:avLst/>
                      </a:prstGeom>
                      <a:noFill/>
                      <a:ln w="6350" cap="flat" cmpd="sng" algn="ctr">
                        <a:solidFill>
                          <a:sysClr val="windowText" lastClr="000000"/>
                        </a:solidFill>
                        <a:prstDash val="solid"/>
                        <a:miter lim="800000"/>
                      </a:ln>
                      <a:effectLst/>
                    </p:spPr>
                  </p:cxnSp>
                  <p:cxnSp>
                    <p:nvCxnSpPr>
                      <p:cNvPr id="169" name="Straight Connector 168"/>
                      <p:cNvCxnSpPr/>
                      <p:nvPr/>
                    </p:nvCxnSpPr>
                    <p:spPr>
                      <a:xfrm rot="5400000">
                        <a:off x="61912" y="61913"/>
                        <a:ext cx="119380" cy="0"/>
                      </a:xfrm>
                      <a:prstGeom prst="line">
                        <a:avLst/>
                      </a:prstGeom>
                      <a:noFill/>
                      <a:ln w="6350" cap="flat" cmpd="sng" algn="ctr">
                        <a:solidFill>
                          <a:sysClr val="windowText" lastClr="000000"/>
                        </a:solidFill>
                        <a:prstDash val="solid"/>
                        <a:miter lim="800000"/>
                      </a:ln>
                      <a:effectLst/>
                    </p:spPr>
                  </p:cxnSp>
                  <p:cxnSp>
                    <p:nvCxnSpPr>
                      <p:cNvPr id="170" name="Straight Connector 169"/>
                      <p:cNvCxnSpPr/>
                      <p:nvPr/>
                    </p:nvCxnSpPr>
                    <p:spPr>
                      <a:xfrm rot="5400000">
                        <a:off x="176212" y="61913"/>
                        <a:ext cx="119380" cy="0"/>
                      </a:xfrm>
                      <a:prstGeom prst="line">
                        <a:avLst/>
                      </a:prstGeom>
                      <a:noFill/>
                      <a:ln w="6350" cap="flat" cmpd="sng" algn="ctr">
                        <a:solidFill>
                          <a:sysClr val="windowText" lastClr="000000"/>
                        </a:solidFill>
                        <a:prstDash val="solid"/>
                        <a:miter lim="800000"/>
                      </a:ln>
                      <a:effectLst/>
                    </p:spPr>
                  </p:cxnSp>
                </p:grpSp>
              </p:grpSp>
              <p:cxnSp>
                <p:nvCxnSpPr>
                  <p:cNvPr id="110" name="Straight Arrow Connector 109"/>
                  <p:cNvCxnSpPr/>
                  <p:nvPr/>
                </p:nvCxnSpPr>
                <p:spPr>
                  <a:xfrm flipH="1">
                    <a:off x="1990725" y="285750"/>
                    <a:ext cx="1438275" cy="0"/>
                  </a:xfrm>
                  <a:prstGeom prst="straightConnector1">
                    <a:avLst/>
                  </a:prstGeom>
                  <a:noFill/>
                  <a:ln w="6350" cap="flat" cmpd="sng" algn="ctr">
                    <a:solidFill>
                      <a:sysClr val="windowText" lastClr="000000"/>
                    </a:solidFill>
                    <a:prstDash val="solid"/>
                    <a:miter lim="800000"/>
                    <a:tailEnd type="triangle"/>
                  </a:ln>
                  <a:effectLst/>
                </p:spPr>
              </p:cxnSp>
              <p:cxnSp>
                <p:nvCxnSpPr>
                  <p:cNvPr id="111" name="Straight Arrow Connector 110"/>
                  <p:cNvCxnSpPr/>
                  <p:nvPr/>
                </p:nvCxnSpPr>
                <p:spPr>
                  <a:xfrm flipH="1">
                    <a:off x="1990725" y="2124075"/>
                    <a:ext cx="1438275" cy="0"/>
                  </a:xfrm>
                  <a:prstGeom prst="straightConnector1">
                    <a:avLst/>
                  </a:prstGeom>
                  <a:noFill/>
                  <a:ln w="6350" cap="flat" cmpd="sng" algn="ctr">
                    <a:solidFill>
                      <a:sysClr val="windowText" lastClr="000000"/>
                    </a:solidFill>
                    <a:prstDash val="solid"/>
                    <a:miter lim="800000"/>
                    <a:tailEnd type="triangle"/>
                  </a:ln>
                  <a:effectLst/>
                </p:spPr>
              </p:cxnSp>
              <p:grpSp>
                <p:nvGrpSpPr>
                  <p:cNvPr id="112" name="Group 111"/>
                  <p:cNvGrpSpPr/>
                  <p:nvPr/>
                </p:nvGrpSpPr>
                <p:grpSpPr>
                  <a:xfrm>
                    <a:off x="2790825" y="1952625"/>
                    <a:ext cx="385763" cy="64135"/>
                    <a:chOff x="0" y="0"/>
                    <a:chExt cx="819467" cy="121603"/>
                  </a:xfrm>
                </p:grpSpPr>
                <p:grpSp>
                  <p:nvGrpSpPr>
                    <p:cNvPr id="148" name="Group 147"/>
                    <p:cNvGrpSpPr/>
                    <p:nvPr/>
                  </p:nvGrpSpPr>
                  <p:grpSpPr>
                    <a:xfrm>
                      <a:off x="0" y="0"/>
                      <a:ext cx="357505" cy="121603"/>
                      <a:chOff x="0" y="0"/>
                      <a:chExt cx="357505" cy="121603"/>
                    </a:xfrm>
                  </p:grpSpPr>
                  <p:cxnSp>
                    <p:nvCxnSpPr>
                      <p:cNvPr id="159" name="Straight Connector 158"/>
                      <p:cNvCxnSpPr/>
                      <p:nvPr/>
                    </p:nvCxnSpPr>
                    <p:spPr>
                      <a:xfrm>
                        <a:off x="0" y="114300"/>
                        <a:ext cx="119380" cy="0"/>
                      </a:xfrm>
                      <a:prstGeom prst="line">
                        <a:avLst/>
                      </a:prstGeom>
                      <a:noFill/>
                      <a:ln w="6350" cap="flat" cmpd="sng" algn="ctr">
                        <a:solidFill>
                          <a:sysClr val="windowText" lastClr="000000"/>
                        </a:solidFill>
                        <a:prstDash val="solid"/>
                        <a:miter lim="800000"/>
                      </a:ln>
                      <a:effectLst/>
                    </p:spPr>
                  </p:cxnSp>
                  <p:cxnSp>
                    <p:nvCxnSpPr>
                      <p:cNvPr id="160" name="Straight Connector 159"/>
                      <p:cNvCxnSpPr/>
                      <p:nvPr/>
                    </p:nvCxnSpPr>
                    <p:spPr>
                      <a:xfrm>
                        <a:off x="119063" y="0"/>
                        <a:ext cx="119380" cy="0"/>
                      </a:xfrm>
                      <a:prstGeom prst="line">
                        <a:avLst/>
                      </a:prstGeom>
                      <a:noFill/>
                      <a:ln w="6350" cap="flat" cmpd="sng" algn="ctr">
                        <a:solidFill>
                          <a:sysClr val="windowText" lastClr="000000"/>
                        </a:solidFill>
                        <a:prstDash val="solid"/>
                        <a:miter lim="800000"/>
                      </a:ln>
                      <a:effectLst/>
                    </p:spPr>
                  </p:cxnSp>
                  <p:cxnSp>
                    <p:nvCxnSpPr>
                      <p:cNvPr id="161" name="Straight Connector 160"/>
                      <p:cNvCxnSpPr/>
                      <p:nvPr/>
                    </p:nvCxnSpPr>
                    <p:spPr>
                      <a:xfrm>
                        <a:off x="238125" y="119062"/>
                        <a:ext cx="119380" cy="0"/>
                      </a:xfrm>
                      <a:prstGeom prst="line">
                        <a:avLst/>
                      </a:prstGeom>
                      <a:noFill/>
                      <a:ln w="6350" cap="flat" cmpd="sng" algn="ctr">
                        <a:solidFill>
                          <a:sysClr val="windowText" lastClr="000000"/>
                        </a:solidFill>
                        <a:prstDash val="solid"/>
                        <a:miter lim="800000"/>
                      </a:ln>
                      <a:effectLst/>
                    </p:spPr>
                  </p:cxnSp>
                  <p:cxnSp>
                    <p:nvCxnSpPr>
                      <p:cNvPr id="162" name="Straight Connector 161"/>
                      <p:cNvCxnSpPr/>
                      <p:nvPr/>
                    </p:nvCxnSpPr>
                    <p:spPr>
                      <a:xfrm rot="5400000">
                        <a:off x="61912" y="61913"/>
                        <a:ext cx="119380" cy="0"/>
                      </a:xfrm>
                      <a:prstGeom prst="line">
                        <a:avLst/>
                      </a:prstGeom>
                      <a:noFill/>
                      <a:ln w="6350" cap="flat" cmpd="sng" algn="ctr">
                        <a:solidFill>
                          <a:sysClr val="windowText" lastClr="000000"/>
                        </a:solidFill>
                        <a:prstDash val="solid"/>
                        <a:miter lim="800000"/>
                      </a:ln>
                      <a:effectLst/>
                    </p:spPr>
                  </p:cxnSp>
                  <p:cxnSp>
                    <p:nvCxnSpPr>
                      <p:cNvPr id="163" name="Straight Connector 162"/>
                      <p:cNvCxnSpPr/>
                      <p:nvPr/>
                    </p:nvCxnSpPr>
                    <p:spPr>
                      <a:xfrm rot="5400000">
                        <a:off x="176212" y="61913"/>
                        <a:ext cx="119380" cy="0"/>
                      </a:xfrm>
                      <a:prstGeom prst="line">
                        <a:avLst/>
                      </a:prstGeom>
                      <a:noFill/>
                      <a:ln w="6350" cap="flat" cmpd="sng" algn="ctr">
                        <a:solidFill>
                          <a:sysClr val="windowText" lastClr="000000"/>
                        </a:solidFill>
                        <a:prstDash val="solid"/>
                        <a:miter lim="800000"/>
                      </a:ln>
                      <a:effectLst/>
                    </p:spPr>
                  </p:cxnSp>
                </p:grpSp>
                <p:grpSp>
                  <p:nvGrpSpPr>
                    <p:cNvPr id="149" name="Group 148"/>
                    <p:cNvGrpSpPr/>
                    <p:nvPr/>
                  </p:nvGrpSpPr>
                  <p:grpSpPr>
                    <a:xfrm>
                      <a:off x="357188" y="0"/>
                      <a:ext cx="238442" cy="121603"/>
                      <a:chOff x="119063" y="0"/>
                      <a:chExt cx="238442" cy="121603"/>
                    </a:xfrm>
                  </p:grpSpPr>
                  <p:cxnSp>
                    <p:nvCxnSpPr>
                      <p:cNvPr id="155" name="Straight Connector 154"/>
                      <p:cNvCxnSpPr/>
                      <p:nvPr/>
                    </p:nvCxnSpPr>
                    <p:spPr>
                      <a:xfrm>
                        <a:off x="119063" y="0"/>
                        <a:ext cx="119380" cy="0"/>
                      </a:xfrm>
                      <a:prstGeom prst="line">
                        <a:avLst/>
                      </a:prstGeom>
                      <a:noFill/>
                      <a:ln w="6350" cap="flat" cmpd="sng" algn="ctr">
                        <a:solidFill>
                          <a:sysClr val="windowText" lastClr="000000"/>
                        </a:solidFill>
                        <a:prstDash val="solid"/>
                        <a:miter lim="800000"/>
                      </a:ln>
                      <a:effectLst/>
                    </p:spPr>
                  </p:cxnSp>
                  <p:cxnSp>
                    <p:nvCxnSpPr>
                      <p:cNvPr id="156" name="Straight Connector 155"/>
                      <p:cNvCxnSpPr/>
                      <p:nvPr/>
                    </p:nvCxnSpPr>
                    <p:spPr>
                      <a:xfrm>
                        <a:off x="238125" y="119062"/>
                        <a:ext cx="119380" cy="0"/>
                      </a:xfrm>
                      <a:prstGeom prst="line">
                        <a:avLst/>
                      </a:prstGeom>
                      <a:noFill/>
                      <a:ln w="6350" cap="flat" cmpd="sng" algn="ctr">
                        <a:solidFill>
                          <a:sysClr val="windowText" lastClr="000000"/>
                        </a:solidFill>
                        <a:prstDash val="solid"/>
                        <a:miter lim="800000"/>
                      </a:ln>
                      <a:effectLst/>
                    </p:spPr>
                  </p:cxnSp>
                  <p:cxnSp>
                    <p:nvCxnSpPr>
                      <p:cNvPr id="157" name="Straight Connector 156"/>
                      <p:cNvCxnSpPr/>
                      <p:nvPr/>
                    </p:nvCxnSpPr>
                    <p:spPr>
                      <a:xfrm rot="5400000">
                        <a:off x="61912" y="61913"/>
                        <a:ext cx="119380" cy="0"/>
                      </a:xfrm>
                      <a:prstGeom prst="line">
                        <a:avLst/>
                      </a:prstGeom>
                      <a:noFill/>
                      <a:ln w="6350" cap="flat" cmpd="sng" algn="ctr">
                        <a:solidFill>
                          <a:sysClr val="windowText" lastClr="000000"/>
                        </a:solidFill>
                        <a:prstDash val="solid"/>
                        <a:miter lim="800000"/>
                      </a:ln>
                      <a:effectLst/>
                    </p:spPr>
                  </p:cxnSp>
                  <p:cxnSp>
                    <p:nvCxnSpPr>
                      <p:cNvPr id="158" name="Straight Connector 157"/>
                      <p:cNvCxnSpPr/>
                      <p:nvPr/>
                    </p:nvCxnSpPr>
                    <p:spPr>
                      <a:xfrm rot="5400000">
                        <a:off x="176212" y="61913"/>
                        <a:ext cx="119380" cy="0"/>
                      </a:xfrm>
                      <a:prstGeom prst="line">
                        <a:avLst/>
                      </a:prstGeom>
                      <a:noFill/>
                      <a:ln w="6350" cap="flat" cmpd="sng" algn="ctr">
                        <a:solidFill>
                          <a:sysClr val="windowText" lastClr="000000"/>
                        </a:solidFill>
                        <a:prstDash val="solid"/>
                        <a:miter lim="800000"/>
                      </a:ln>
                      <a:effectLst/>
                    </p:spPr>
                  </p:cxnSp>
                </p:grpSp>
                <p:grpSp>
                  <p:nvGrpSpPr>
                    <p:cNvPr id="150" name="Group 149"/>
                    <p:cNvGrpSpPr/>
                    <p:nvPr/>
                  </p:nvGrpSpPr>
                  <p:grpSpPr>
                    <a:xfrm>
                      <a:off x="581025" y="0"/>
                      <a:ext cx="238442" cy="121603"/>
                      <a:chOff x="119063" y="0"/>
                      <a:chExt cx="238442" cy="121603"/>
                    </a:xfrm>
                  </p:grpSpPr>
                  <p:cxnSp>
                    <p:nvCxnSpPr>
                      <p:cNvPr id="151" name="Straight Connector 150"/>
                      <p:cNvCxnSpPr/>
                      <p:nvPr/>
                    </p:nvCxnSpPr>
                    <p:spPr>
                      <a:xfrm>
                        <a:off x="119063" y="0"/>
                        <a:ext cx="119380" cy="0"/>
                      </a:xfrm>
                      <a:prstGeom prst="line">
                        <a:avLst/>
                      </a:prstGeom>
                      <a:noFill/>
                      <a:ln w="6350" cap="flat" cmpd="sng" algn="ctr">
                        <a:solidFill>
                          <a:sysClr val="windowText" lastClr="000000"/>
                        </a:solidFill>
                        <a:prstDash val="solid"/>
                        <a:miter lim="800000"/>
                      </a:ln>
                      <a:effectLst/>
                    </p:spPr>
                  </p:cxnSp>
                  <p:cxnSp>
                    <p:nvCxnSpPr>
                      <p:cNvPr id="152" name="Straight Connector 151"/>
                      <p:cNvCxnSpPr/>
                      <p:nvPr/>
                    </p:nvCxnSpPr>
                    <p:spPr>
                      <a:xfrm>
                        <a:off x="238125" y="119062"/>
                        <a:ext cx="119380" cy="0"/>
                      </a:xfrm>
                      <a:prstGeom prst="line">
                        <a:avLst/>
                      </a:prstGeom>
                      <a:noFill/>
                      <a:ln w="6350" cap="flat" cmpd="sng" algn="ctr">
                        <a:solidFill>
                          <a:sysClr val="windowText" lastClr="000000"/>
                        </a:solidFill>
                        <a:prstDash val="solid"/>
                        <a:miter lim="800000"/>
                      </a:ln>
                      <a:effectLst/>
                    </p:spPr>
                  </p:cxnSp>
                  <p:cxnSp>
                    <p:nvCxnSpPr>
                      <p:cNvPr id="153" name="Straight Connector 152"/>
                      <p:cNvCxnSpPr/>
                      <p:nvPr/>
                    </p:nvCxnSpPr>
                    <p:spPr>
                      <a:xfrm rot="5400000">
                        <a:off x="61912" y="61913"/>
                        <a:ext cx="119380" cy="0"/>
                      </a:xfrm>
                      <a:prstGeom prst="line">
                        <a:avLst/>
                      </a:prstGeom>
                      <a:noFill/>
                      <a:ln w="6350" cap="flat" cmpd="sng" algn="ctr">
                        <a:solidFill>
                          <a:sysClr val="windowText" lastClr="000000"/>
                        </a:solidFill>
                        <a:prstDash val="solid"/>
                        <a:miter lim="800000"/>
                      </a:ln>
                      <a:effectLst/>
                    </p:spPr>
                  </p:cxnSp>
                  <p:cxnSp>
                    <p:nvCxnSpPr>
                      <p:cNvPr id="154" name="Straight Connector 153"/>
                      <p:cNvCxnSpPr/>
                      <p:nvPr/>
                    </p:nvCxnSpPr>
                    <p:spPr>
                      <a:xfrm rot="5400000">
                        <a:off x="176212" y="61913"/>
                        <a:ext cx="119380" cy="0"/>
                      </a:xfrm>
                      <a:prstGeom prst="line">
                        <a:avLst/>
                      </a:prstGeom>
                      <a:noFill/>
                      <a:ln w="6350" cap="flat" cmpd="sng" algn="ctr">
                        <a:solidFill>
                          <a:sysClr val="windowText" lastClr="000000"/>
                        </a:solidFill>
                        <a:prstDash val="solid"/>
                        <a:miter lim="800000"/>
                      </a:ln>
                      <a:effectLst/>
                    </p:spPr>
                  </p:cxnSp>
                </p:grpSp>
              </p:grpSp>
              <p:grpSp>
                <p:nvGrpSpPr>
                  <p:cNvPr id="113" name="Group 112"/>
                  <p:cNvGrpSpPr/>
                  <p:nvPr/>
                </p:nvGrpSpPr>
                <p:grpSpPr>
                  <a:xfrm>
                    <a:off x="142875" y="428625"/>
                    <a:ext cx="1790700" cy="535305"/>
                    <a:chOff x="0" y="0"/>
                    <a:chExt cx="1790700" cy="535305"/>
                  </a:xfrm>
                </p:grpSpPr>
                <p:grpSp>
                  <p:nvGrpSpPr>
                    <p:cNvPr id="138" name="Group 137"/>
                    <p:cNvGrpSpPr/>
                    <p:nvPr/>
                  </p:nvGrpSpPr>
                  <p:grpSpPr>
                    <a:xfrm>
                      <a:off x="0" y="0"/>
                      <a:ext cx="1790700" cy="535305"/>
                      <a:chOff x="0" y="-8890"/>
                      <a:chExt cx="933450" cy="351155"/>
                    </a:xfrm>
                  </p:grpSpPr>
                  <p:sp>
                    <p:nvSpPr>
                      <p:cNvPr id="141" name="AutoShape 40"/>
                      <p:cNvSpPr>
                        <a:spLocks noChangeArrowheads="1"/>
                      </p:cNvSpPr>
                      <p:nvPr/>
                    </p:nvSpPr>
                    <p:spPr bwMode="auto">
                      <a:xfrm rot="16200000">
                        <a:off x="343535" y="-247650"/>
                        <a:ext cx="246380" cy="933450"/>
                      </a:xfrm>
                      <a:prstGeom prst="moon">
                        <a:avLst>
                          <a:gd name="adj" fmla="val 72213"/>
                        </a:avLst>
                      </a:prstGeom>
                      <a:solidFill>
                        <a:srgbClr val="FFFFFF"/>
                      </a:solidFill>
                      <a:ln w="9525">
                        <a:solidFill>
                          <a:sysClr val="windowText" lastClr="000000"/>
                        </a:solidFill>
                        <a:miter lim="800000"/>
                        <a:headEnd/>
                        <a:tailEnd/>
                      </a:ln>
                    </p:spPr>
                    <p:txBody>
                      <a:bodyPr rot="0" vert="horz" wrap="square" lIns="0" tIns="0" rIns="0" bIns="0" anchor="t" anchorCtr="0" upright="1">
                        <a:noAutofit/>
                      </a:bodyPr>
                      <a:lstStyle/>
                      <a:p>
                        <a:pPr marL="0" marR="0" lvl="0" indent="0" defTabSz="914400" eaLnBrk="1" fontAlgn="auto" latinLnBrk="0" hangingPunct="1">
                          <a:lnSpc>
                            <a:spcPct val="115000"/>
                          </a:lnSpc>
                          <a:spcBef>
                            <a:spcPts val="0"/>
                          </a:spcBef>
                          <a:spcAft>
                            <a:spcPts val="1000"/>
                          </a:spcAft>
                          <a:buClrTx/>
                          <a:buSzTx/>
                          <a:buFontTx/>
                          <a:buNone/>
                          <a:tabLst/>
                          <a:defRPr/>
                        </a:pPr>
                        <a:r>
                          <a:rPr kumimoji="0" lang="en-IN"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OR</a:t>
                        </a:r>
                        <a:endPar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142" name="Line 41"/>
                      <p:cNvCxnSpPr>
                        <a:cxnSpLocks noChangeShapeType="1"/>
                      </p:cNvCxnSpPr>
                      <p:nvPr/>
                    </p:nvCxnSpPr>
                    <p:spPr bwMode="auto">
                      <a:xfrm>
                        <a:off x="57785" y="0"/>
                        <a:ext cx="0" cy="113665"/>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cxnSp>
                  <p:cxnSp>
                    <p:nvCxnSpPr>
                      <p:cNvPr id="143" name="Line 42"/>
                      <p:cNvCxnSpPr>
                        <a:cxnSpLocks noChangeShapeType="1"/>
                      </p:cNvCxnSpPr>
                      <p:nvPr/>
                    </p:nvCxnSpPr>
                    <p:spPr bwMode="auto">
                      <a:xfrm>
                        <a:off x="204409" y="0"/>
                        <a:ext cx="0" cy="151765"/>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cxnSp>
                  <p:cxnSp>
                    <p:nvCxnSpPr>
                      <p:cNvPr id="144" name="Line 43"/>
                      <p:cNvCxnSpPr>
                        <a:cxnSpLocks noChangeShapeType="1"/>
                      </p:cNvCxnSpPr>
                      <p:nvPr/>
                    </p:nvCxnSpPr>
                    <p:spPr bwMode="auto">
                      <a:xfrm>
                        <a:off x="315872" y="0"/>
                        <a:ext cx="0" cy="161925"/>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cxnSp>
                  <p:cxnSp>
                    <p:nvCxnSpPr>
                      <p:cNvPr id="145" name="Line 44"/>
                      <p:cNvCxnSpPr>
                        <a:cxnSpLocks noChangeShapeType="1"/>
                      </p:cNvCxnSpPr>
                      <p:nvPr/>
                    </p:nvCxnSpPr>
                    <p:spPr bwMode="auto">
                      <a:xfrm>
                        <a:off x="427740" y="0"/>
                        <a:ext cx="0" cy="161925"/>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cxnSp>
                  <p:cxnSp>
                    <p:nvCxnSpPr>
                      <p:cNvPr id="146" name="Line 45"/>
                      <p:cNvCxnSpPr>
                        <a:cxnSpLocks noChangeShapeType="1"/>
                      </p:cNvCxnSpPr>
                      <p:nvPr/>
                    </p:nvCxnSpPr>
                    <p:spPr bwMode="auto">
                      <a:xfrm>
                        <a:off x="762635" y="0"/>
                        <a:ext cx="0" cy="142875"/>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cxnSp>
                  <p:cxnSp>
                    <p:nvCxnSpPr>
                      <p:cNvPr id="147" name="Line 46"/>
                      <p:cNvCxnSpPr>
                        <a:cxnSpLocks noChangeShapeType="1"/>
                      </p:cNvCxnSpPr>
                      <p:nvPr/>
                    </p:nvCxnSpPr>
                    <p:spPr bwMode="auto">
                      <a:xfrm>
                        <a:off x="898694" y="-8890"/>
                        <a:ext cx="0" cy="104775"/>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cxnSp>
                </p:grpSp>
                <p:cxnSp>
                  <p:nvCxnSpPr>
                    <p:cNvPr id="139" name="Line 44"/>
                    <p:cNvCxnSpPr>
                      <a:cxnSpLocks noChangeShapeType="1"/>
                    </p:cNvCxnSpPr>
                    <p:nvPr/>
                  </p:nvCxnSpPr>
                  <p:spPr bwMode="auto">
                    <a:xfrm>
                      <a:off x="1038225" y="9525"/>
                      <a:ext cx="0" cy="246943"/>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cxnSp>
                <p:cxnSp>
                  <p:nvCxnSpPr>
                    <p:cNvPr id="140" name="Line 45"/>
                    <p:cNvCxnSpPr>
                      <a:cxnSpLocks noChangeShapeType="1"/>
                    </p:cNvCxnSpPr>
                    <p:nvPr/>
                  </p:nvCxnSpPr>
                  <p:spPr bwMode="auto">
                    <a:xfrm>
                      <a:off x="1266825" y="0"/>
                      <a:ext cx="0" cy="240974"/>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cxnSp>
              </p:grpSp>
              <p:grpSp>
                <p:nvGrpSpPr>
                  <p:cNvPr id="114" name="Group 113"/>
                  <p:cNvGrpSpPr/>
                  <p:nvPr/>
                </p:nvGrpSpPr>
                <p:grpSpPr>
                  <a:xfrm rot="10800000">
                    <a:off x="200025" y="1514475"/>
                    <a:ext cx="1790700" cy="535305"/>
                    <a:chOff x="0" y="0"/>
                    <a:chExt cx="1790700" cy="535305"/>
                  </a:xfrm>
                </p:grpSpPr>
                <p:grpSp>
                  <p:nvGrpSpPr>
                    <p:cNvPr id="128" name="Group 127"/>
                    <p:cNvGrpSpPr/>
                    <p:nvPr/>
                  </p:nvGrpSpPr>
                  <p:grpSpPr>
                    <a:xfrm>
                      <a:off x="0" y="0"/>
                      <a:ext cx="1790700" cy="535305"/>
                      <a:chOff x="0" y="-8890"/>
                      <a:chExt cx="933450" cy="351155"/>
                    </a:xfrm>
                  </p:grpSpPr>
                  <p:sp>
                    <p:nvSpPr>
                      <p:cNvPr id="131" name="AutoShape 40"/>
                      <p:cNvSpPr>
                        <a:spLocks noChangeArrowheads="1"/>
                      </p:cNvSpPr>
                      <p:nvPr/>
                    </p:nvSpPr>
                    <p:spPr bwMode="auto">
                      <a:xfrm rot="16200000">
                        <a:off x="343535" y="-247650"/>
                        <a:ext cx="246380" cy="933450"/>
                      </a:xfrm>
                      <a:prstGeom prst="moon">
                        <a:avLst>
                          <a:gd name="adj" fmla="val 72213"/>
                        </a:avLst>
                      </a:prstGeom>
                      <a:solidFill>
                        <a:srgbClr val="FFFFFF"/>
                      </a:solidFill>
                      <a:ln w="9525">
                        <a:solidFill>
                          <a:sysClr val="windowText" lastClr="000000"/>
                        </a:solidFill>
                        <a:miter lim="800000"/>
                        <a:headEnd/>
                        <a:tailEnd/>
                      </a:ln>
                    </p:spPr>
                    <p:txBody>
                      <a:bodyPr rot="0" vert="horz" wrap="square" lIns="0" tIns="0" rIns="0" bIns="0" anchor="t" anchorCtr="0" upright="1">
                        <a:noAutofit/>
                      </a:bodyPr>
                      <a:lstStyle/>
                      <a:p>
                        <a:pPr marL="0" marR="0" lvl="0" indent="0" defTabSz="914400" eaLnBrk="1" fontAlgn="auto" latinLnBrk="0" hangingPunct="1">
                          <a:lnSpc>
                            <a:spcPct val="115000"/>
                          </a:lnSpc>
                          <a:spcBef>
                            <a:spcPts val="0"/>
                          </a:spcBef>
                          <a:spcAft>
                            <a:spcPts val="1000"/>
                          </a:spcAft>
                          <a:buClrTx/>
                          <a:buSzTx/>
                          <a:buFontTx/>
                          <a:buNone/>
                          <a:tabLst/>
                          <a:defRPr/>
                        </a:pPr>
                        <a:r>
                          <a:rPr kumimoji="0" lang="en-IN" sz="9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IN"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OR</a:t>
                        </a:r>
                        <a:endPar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132" name="Line 41"/>
                      <p:cNvCxnSpPr>
                        <a:cxnSpLocks noChangeShapeType="1"/>
                      </p:cNvCxnSpPr>
                      <p:nvPr/>
                    </p:nvCxnSpPr>
                    <p:spPr bwMode="auto">
                      <a:xfrm>
                        <a:off x="57785" y="0"/>
                        <a:ext cx="0" cy="113665"/>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cxnSp>
                  <p:cxnSp>
                    <p:nvCxnSpPr>
                      <p:cNvPr id="133" name="Line 42"/>
                      <p:cNvCxnSpPr>
                        <a:cxnSpLocks noChangeShapeType="1"/>
                      </p:cNvCxnSpPr>
                      <p:nvPr/>
                    </p:nvCxnSpPr>
                    <p:spPr bwMode="auto">
                      <a:xfrm>
                        <a:off x="204409" y="0"/>
                        <a:ext cx="0" cy="151765"/>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cxnSp>
                  <p:cxnSp>
                    <p:nvCxnSpPr>
                      <p:cNvPr id="134" name="Line 43"/>
                      <p:cNvCxnSpPr>
                        <a:cxnSpLocks noChangeShapeType="1"/>
                      </p:cNvCxnSpPr>
                      <p:nvPr/>
                    </p:nvCxnSpPr>
                    <p:spPr bwMode="auto">
                      <a:xfrm>
                        <a:off x="315872" y="0"/>
                        <a:ext cx="0" cy="161925"/>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cxnSp>
                  <p:cxnSp>
                    <p:nvCxnSpPr>
                      <p:cNvPr id="135" name="Line 44"/>
                      <p:cNvCxnSpPr>
                        <a:cxnSpLocks noChangeShapeType="1"/>
                      </p:cNvCxnSpPr>
                      <p:nvPr/>
                    </p:nvCxnSpPr>
                    <p:spPr bwMode="auto">
                      <a:xfrm>
                        <a:off x="427740" y="0"/>
                        <a:ext cx="0" cy="161925"/>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cxnSp>
                  <p:cxnSp>
                    <p:nvCxnSpPr>
                      <p:cNvPr id="136" name="Line 45"/>
                      <p:cNvCxnSpPr>
                        <a:cxnSpLocks noChangeShapeType="1"/>
                      </p:cNvCxnSpPr>
                      <p:nvPr/>
                    </p:nvCxnSpPr>
                    <p:spPr bwMode="auto">
                      <a:xfrm>
                        <a:off x="762635" y="0"/>
                        <a:ext cx="0" cy="142875"/>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cxnSp>
                  <p:cxnSp>
                    <p:nvCxnSpPr>
                      <p:cNvPr id="137" name="Line 46"/>
                      <p:cNvCxnSpPr>
                        <a:cxnSpLocks noChangeShapeType="1"/>
                      </p:cNvCxnSpPr>
                      <p:nvPr/>
                    </p:nvCxnSpPr>
                    <p:spPr bwMode="auto">
                      <a:xfrm>
                        <a:off x="898694" y="-8890"/>
                        <a:ext cx="0" cy="104775"/>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cxnSp>
                </p:grpSp>
                <p:cxnSp>
                  <p:nvCxnSpPr>
                    <p:cNvPr id="129" name="Line 44"/>
                    <p:cNvCxnSpPr>
                      <a:cxnSpLocks noChangeShapeType="1"/>
                    </p:cNvCxnSpPr>
                    <p:nvPr/>
                  </p:nvCxnSpPr>
                  <p:spPr bwMode="auto">
                    <a:xfrm>
                      <a:off x="1038225" y="9525"/>
                      <a:ext cx="0" cy="246943"/>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cxnSp>
                <p:cxnSp>
                  <p:nvCxnSpPr>
                    <p:cNvPr id="130" name="Line 45"/>
                    <p:cNvCxnSpPr>
                      <a:cxnSpLocks noChangeShapeType="1"/>
                    </p:cNvCxnSpPr>
                    <p:nvPr/>
                  </p:nvCxnSpPr>
                  <p:spPr bwMode="auto">
                    <a:xfrm rot="10800000" flipV="1">
                      <a:off x="1266825" y="23494"/>
                      <a:ext cx="0" cy="217480"/>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cxnSp>
              </p:grpSp>
              <p:sp>
                <p:nvSpPr>
                  <p:cNvPr id="115" name="Chord 114"/>
                  <p:cNvSpPr/>
                  <p:nvPr/>
                </p:nvSpPr>
                <p:spPr>
                  <a:xfrm flipH="1">
                    <a:off x="1238250" y="1057275"/>
                    <a:ext cx="410845" cy="409575"/>
                  </a:xfrm>
                  <a:prstGeom prst="chord">
                    <a:avLst>
                      <a:gd name="adj1" fmla="val 5409693"/>
                      <a:gd name="adj2" fmla="val 16207188"/>
                    </a:avLst>
                  </a:prstGeom>
                  <a:no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ndParaRPr>
                  </a:p>
                </p:txBody>
              </p:sp>
              <p:sp>
                <p:nvSpPr>
                  <p:cNvPr id="116" name="Chord 115"/>
                  <p:cNvSpPr/>
                  <p:nvPr/>
                </p:nvSpPr>
                <p:spPr>
                  <a:xfrm>
                    <a:off x="2209800" y="1862956"/>
                    <a:ext cx="410845" cy="409575"/>
                  </a:xfrm>
                  <a:prstGeom prst="chord">
                    <a:avLst>
                      <a:gd name="adj1" fmla="val 5409693"/>
                      <a:gd name="adj2" fmla="val 16207188"/>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Chord 116"/>
                  <p:cNvSpPr/>
                  <p:nvPr/>
                </p:nvSpPr>
                <p:spPr>
                  <a:xfrm>
                    <a:off x="2209800" y="144145"/>
                    <a:ext cx="410845" cy="409575"/>
                  </a:xfrm>
                  <a:prstGeom prst="chord">
                    <a:avLst>
                      <a:gd name="adj1" fmla="val 5409693"/>
                      <a:gd name="adj2" fmla="val 16207188"/>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8" name="Straight Arrow Connector 117"/>
                  <p:cNvCxnSpPr/>
                  <p:nvPr/>
                </p:nvCxnSpPr>
                <p:spPr>
                  <a:xfrm>
                    <a:off x="1076325" y="1143000"/>
                    <a:ext cx="365291" cy="0"/>
                  </a:xfrm>
                  <a:prstGeom prst="straightConnector1">
                    <a:avLst/>
                  </a:prstGeom>
                  <a:noFill/>
                  <a:ln w="6350" cap="flat" cmpd="sng" algn="ctr">
                    <a:solidFill>
                      <a:sysClr val="windowText" lastClr="000000"/>
                    </a:solidFill>
                    <a:prstDash val="solid"/>
                    <a:miter lim="800000"/>
                    <a:tailEnd type="triangle"/>
                  </a:ln>
                  <a:effectLst/>
                </p:spPr>
              </p:cxnSp>
              <p:cxnSp>
                <p:nvCxnSpPr>
                  <p:cNvPr id="119" name="Straight Arrow Connector 118"/>
                  <p:cNvCxnSpPr/>
                  <p:nvPr/>
                </p:nvCxnSpPr>
                <p:spPr>
                  <a:xfrm>
                    <a:off x="1076325" y="1371600"/>
                    <a:ext cx="365291" cy="0"/>
                  </a:xfrm>
                  <a:prstGeom prst="straightConnector1">
                    <a:avLst/>
                  </a:prstGeom>
                  <a:noFill/>
                  <a:ln w="6350" cap="flat" cmpd="sng" algn="ctr">
                    <a:solidFill>
                      <a:sysClr val="windowText" lastClr="000000"/>
                    </a:solidFill>
                    <a:prstDash val="solid"/>
                    <a:miter lim="800000"/>
                    <a:tailEnd type="triangle"/>
                  </a:ln>
                  <a:effectLst/>
                </p:spPr>
              </p:cxnSp>
              <p:cxnSp>
                <p:nvCxnSpPr>
                  <p:cNvPr id="120" name="Straight Arrow Connector 119"/>
                  <p:cNvCxnSpPr/>
                  <p:nvPr/>
                </p:nvCxnSpPr>
                <p:spPr>
                  <a:xfrm flipV="1">
                    <a:off x="1076325" y="1371600"/>
                    <a:ext cx="0" cy="142874"/>
                  </a:xfrm>
                  <a:prstGeom prst="straightConnector1">
                    <a:avLst/>
                  </a:prstGeom>
                  <a:noFill/>
                  <a:ln w="6350" cap="flat" cmpd="sng" algn="ctr">
                    <a:solidFill>
                      <a:sysClr val="windowText" lastClr="000000"/>
                    </a:solidFill>
                    <a:prstDash val="solid"/>
                    <a:miter lim="800000"/>
                    <a:tailEnd type="triangle"/>
                  </a:ln>
                  <a:effectLst/>
                </p:spPr>
              </p:cxnSp>
              <p:cxnSp>
                <p:nvCxnSpPr>
                  <p:cNvPr id="121" name="Straight Arrow Connector 120"/>
                  <p:cNvCxnSpPr/>
                  <p:nvPr/>
                </p:nvCxnSpPr>
                <p:spPr>
                  <a:xfrm>
                    <a:off x="1076325" y="962025"/>
                    <a:ext cx="0" cy="179705"/>
                  </a:xfrm>
                  <a:prstGeom prst="straightConnector1">
                    <a:avLst/>
                  </a:prstGeom>
                  <a:noFill/>
                  <a:ln w="6350" cap="flat" cmpd="sng" algn="ctr">
                    <a:solidFill>
                      <a:sysClr val="windowText" lastClr="000000"/>
                    </a:solidFill>
                    <a:prstDash val="solid"/>
                    <a:miter lim="800000"/>
                    <a:tailEnd type="triangle"/>
                  </a:ln>
                  <a:effectLst/>
                </p:spPr>
              </p:cxnSp>
              <p:cxnSp>
                <p:nvCxnSpPr>
                  <p:cNvPr id="122" name="Straight Arrow Connector 121"/>
                  <p:cNvCxnSpPr/>
                  <p:nvPr/>
                </p:nvCxnSpPr>
                <p:spPr>
                  <a:xfrm>
                    <a:off x="1647825" y="1257300"/>
                    <a:ext cx="1000125" cy="0"/>
                  </a:xfrm>
                  <a:prstGeom prst="straightConnector1">
                    <a:avLst/>
                  </a:prstGeom>
                  <a:noFill/>
                  <a:ln w="6350" cap="flat" cmpd="sng" algn="ctr">
                    <a:solidFill>
                      <a:sysClr val="windowText" lastClr="000000"/>
                    </a:solidFill>
                    <a:prstDash val="solid"/>
                    <a:miter lim="800000"/>
                    <a:tailEnd type="triangle"/>
                  </a:ln>
                  <a:effectLst/>
                </p:spPr>
              </p:cxnSp>
              <p:cxnSp>
                <p:nvCxnSpPr>
                  <p:cNvPr id="123" name="Straight Arrow Connector 122"/>
                  <p:cNvCxnSpPr/>
                  <p:nvPr/>
                </p:nvCxnSpPr>
                <p:spPr>
                  <a:xfrm rot="5400000" flipH="1">
                    <a:off x="1947863" y="1204912"/>
                    <a:ext cx="1438275" cy="0"/>
                  </a:xfrm>
                  <a:prstGeom prst="straightConnector1">
                    <a:avLst/>
                  </a:prstGeom>
                  <a:noFill/>
                  <a:ln w="6350" cap="flat" cmpd="sng" algn="ctr">
                    <a:solidFill>
                      <a:sysClr val="windowText" lastClr="000000"/>
                    </a:solidFill>
                    <a:prstDash val="solid"/>
                    <a:miter lim="800000"/>
                    <a:tailEnd type="none"/>
                  </a:ln>
                  <a:effectLst/>
                </p:spPr>
              </p:cxnSp>
              <p:cxnSp>
                <p:nvCxnSpPr>
                  <p:cNvPr id="124" name="Straight Arrow Connector 123"/>
                  <p:cNvCxnSpPr/>
                  <p:nvPr/>
                </p:nvCxnSpPr>
                <p:spPr>
                  <a:xfrm flipH="1">
                    <a:off x="2419350" y="485775"/>
                    <a:ext cx="247651" cy="0"/>
                  </a:xfrm>
                  <a:prstGeom prst="straightConnector1">
                    <a:avLst/>
                  </a:prstGeom>
                  <a:noFill/>
                  <a:ln w="6350" cap="flat" cmpd="sng" algn="ctr">
                    <a:solidFill>
                      <a:sysClr val="windowText" lastClr="000000"/>
                    </a:solidFill>
                    <a:prstDash val="solid"/>
                    <a:miter lim="800000"/>
                    <a:tailEnd type="triangle"/>
                  </a:ln>
                  <a:effectLst/>
                </p:spPr>
              </p:cxnSp>
              <p:cxnSp>
                <p:nvCxnSpPr>
                  <p:cNvPr id="125" name="Straight Arrow Connector 124"/>
                  <p:cNvCxnSpPr/>
                  <p:nvPr/>
                </p:nvCxnSpPr>
                <p:spPr>
                  <a:xfrm flipH="1">
                    <a:off x="2419350" y="1924050"/>
                    <a:ext cx="247651" cy="0"/>
                  </a:xfrm>
                  <a:prstGeom prst="straightConnector1">
                    <a:avLst/>
                  </a:prstGeom>
                  <a:noFill/>
                  <a:ln w="6350" cap="flat" cmpd="sng" algn="ctr">
                    <a:solidFill>
                      <a:sysClr val="windowText" lastClr="000000"/>
                    </a:solidFill>
                    <a:prstDash val="solid"/>
                    <a:miter lim="800000"/>
                    <a:tailEnd type="triangle"/>
                  </a:ln>
                  <a:effectLst/>
                </p:spPr>
              </p:cxnSp>
              <p:sp>
                <p:nvSpPr>
                  <p:cNvPr id="126" name="Rectangle 125"/>
                  <p:cNvSpPr/>
                  <p:nvPr/>
                </p:nvSpPr>
                <p:spPr>
                  <a:xfrm>
                    <a:off x="3429000" y="1790700"/>
                    <a:ext cx="838200" cy="714375"/>
                  </a:xfrm>
                  <a:prstGeom prst="rect">
                    <a:avLst/>
                  </a:prstGeom>
                  <a:no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15000"/>
                      </a:lnSpc>
                      <a:spcBef>
                        <a:spcPts val="0"/>
                      </a:spcBef>
                      <a:spcAft>
                        <a:spcPts val="1000"/>
                      </a:spcAft>
                      <a:buClrTx/>
                      <a:buSzTx/>
                      <a:buFontTx/>
                      <a:buNone/>
                      <a:tabLst/>
                      <a:defRPr/>
                    </a:pPr>
                    <a:r>
                      <a:rPr kumimoji="0" lang="en-IN"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Pulse generator 64 </a:t>
                    </a:r>
                    <a:r>
                      <a:rPr kumimoji="0" lang="en-IN" sz="16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pps</a:t>
                    </a:r>
                    <a:endPar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27" name="Rectangle 126"/>
                  <p:cNvSpPr/>
                  <p:nvPr/>
                </p:nvSpPr>
                <p:spPr>
                  <a:xfrm>
                    <a:off x="0" y="0"/>
                    <a:ext cx="4333875" cy="2619375"/>
                  </a:xfrm>
                  <a:prstGeom prst="rect">
                    <a:avLst/>
                  </a:prstGeom>
                  <a:noFill/>
                  <a:ln w="12700" cap="flat" cmpd="sng" algn="ctr">
                    <a:solidFill>
                      <a:sysClr val="windowText" lastClr="000000"/>
                    </a:solidFill>
                    <a:prstDash val="dash"/>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anose="020F0502020204030204"/>
                    </a:endParaRPr>
                  </a:p>
                </p:txBody>
              </p:sp>
            </p:grpSp>
            <p:cxnSp>
              <p:nvCxnSpPr>
                <p:cNvPr id="103" name="Straight Arrow Connector 102"/>
                <p:cNvCxnSpPr/>
                <p:nvPr/>
              </p:nvCxnSpPr>
              <p:spPr>
                <a:xfrm flipH="1">
                  <a:off x="2419350" y="285750"/>
                  <a:ext cx="247651" cy="0"/>
                </a:xfrm>
                <a:prstGeom prst="straightConnector1">
                  <a:avLst/>
                </a:prstGeom>
                <a:noFill/>
                <a:ln w="6350" cap="flat" cmpd="sng" algn="ctr">
                  <a:solidFill>
                    <a:sysClr val="windowText" lastClr="000000"/>
                  </a:solidFill>
                  <a:prstDash val="solid"/>
                  <a:miter lim="800000"/>
                  <a:tailEnd type="triangle"/>
                </a:ln>
                <a:effectLst/>
              </p:spPr>
            </p:cxnSp>
            <p:cxnSp>
              <p:nvCxnSpPr>
                <p:cNvPr id="104" name="Straight Arrow Connector 103"/>
                <p:cNvCxnSpPr/>
                <p:nvPr/>
              </p:nvCxnSpPr>
              <p:spPr>
                <a:xfrm flipH="1">
                  <a:off x="2419350" y="2124075"/>
                  <a:ext cx="247651" cy="0"/>
                </a:xfrm>
                <a:prstGeom prst="straightConnector1">
                  <a:avLst/>
                </a:prstGeom>
                <a:noFill/>
                <a:ln w="6350" cap="flat" cmpd="sng" algn="ctr">
                  <a:solidFill>
                    <a:sysClr val="windowText" lastClr="000000"/>
                  </a:solidFill>
                  <a:prstDash val="solid"/>
                  <a:miter lim="800000"/>
                  <a:tailEnd type="triangle"/>
                </a:ln>
                <a:effectLst/>
              </p:spPr>
            </p:cxnSp>
          </p:grpSp>
          <p:cxnSp>
            <p:nvCxnSpPr>
              <p:cNvPr id="101" name="Straight Connector 100"/>
              <p:cNvCxnSpPr/>
              <p:nvPr/>
            </p:nvCxnSpPr>
            <p:spPr>
              <a:xfrm>
                <a:off x="4581525" y="657225"/>
                <a:ext cx="0" cy="106680"/>
              </a:xfrm>
              <a:prstGeom prst="line">
                <a:avLst/>
              </a:prstGeom>
              <a:noFill/>
              <a:ln w="6350" cap="flat" cmpd="sng" algn="ctr">
                <a:solidFill>
                  <a:srgbClr val="5B9BD5"/>
                </a:solidFill>
                <a:prstDash val="solid"/>
                <a:miter lim="800000"/>
              </a:ln>
              <a:effectLst/>
            </p:spPr>
          </p:cxnSp>
        </p:grpSp>
        <p:sp>
          <p:nvSpPr>
            <p:cNvPr id="2048" name="Rectangle 2047"/>
            <p:cNvSpPr/>
            <p:nvPr/>
          </p:nvSpPr>
          <p:spPr>
            <a:xfrm>
              <a:off x="6815659" y="3039754"/>
              <a:ext cx="571425" cy="1556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7207624" y="2649752"/>
              <a:ext cx="1307726" cy="9535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a:t>
              </a:r>
              <a:r>
                <a:rPr lang="en-US" dirty="0" err="1">
                  <a:solidFill>
                    <a:schemeClr val="tx1"/>
                  </a:solidFill>
                </a:rPr>
                <a:t>Motor</a:t>
              </a:r>
              <a:endParaRPr lang="en-US" dirty="0"/>
            </a:p>
          </p:txBody>
        </p:sp>
      </p:grpSp>
    </p:spTree>
    <p:extLst>
      <p:ext uri="{BB962C8B-B14F-4D97-AF65-F5344CB8AC3E}">
        <p14:creationId xmlns:p14="http://schemas.microsoft.com/office/powerpoint/2010/main" val="17993394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12E66-9FCD-4E01-AF84-3292DFD9AE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08F5092-4888-4D3A-98DA-95329EE55AB2}"/>
              </a:ext>
            </a:extLst>
          </p:cNvPr>
          <p:cNvSpPr>
            <a:spLocks noGrp="1"/>
          </p:cNvSpPr>
          <p:nvPr>
            <p:ph idx="1"/>
          </p:nvPr>
        </p:nvSpPr>
        <p:spPr/>
        <p:txBody>
          <a:bodyPr/>
          <a:lstStyle/>
          <a:p>
            <a:r>
              <a:rPr lang="en-US" dirty="0"/>
              <a:t>The rate at which pulses are coming from the motor encoder = 64*N  (Where N = </a:t>
            </a:r>
            <a:r>
              <a:rPr lang="en-US" dirty="0" err="1"/>
              <a:t>rps</a:t>
            </a:r>
            <a:r>
              <a:rPr lang="en-US" dirty="0"/>
              <a:t>)</a:t>
            </a:r>
          </a:p>
          <a:p>
            <a:r>
              <a:rPr lang="en-IN" dirty="0"/>
              <a:t>Time required to empty PDC1 = 255/(64*N)</a:t>
            </a:r>
          </a:p>
          <a:p>
            <a:r>
              <a:rPr lang="en-IN" dirty="0"/>
              <a:t>Time required to reduce PDC2 to 204 = 51/64</a:t>
            </a:r>
          </a:p>
          <a:p>
            <a:r>
              <a:rPr lang="en-IN" dirty="0"/>
              <a:t>255/(64*N)=51/64</a:t>
            </a:r>
          </a:p>
        </p:txBody>
      </p:sp>
    </p:spTree>
    <p:extLst>
      <p:ext uri="{BB962C8B-B14F-4D97-AF65-F5344CB8AC3E}">
        <p14:creationId xmlns:p14="http://schemas.microsoft.com/office/powerpoint/2010/main" val="17569867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0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 much is the speed of the motor shaft if instrument shows unchanging values of PDC1 = 0 and PDC2 = 204 after some time.      </a:t>
            </a:r>
            <a:br>
              <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rPr>
            </a:br>
            <a:r>
              <a:rPr lang="en-IN" sz="2000" dirty="0">
                <a:solidFill>
                  <a:prstClr val="black"/>
                </a:solidFill>
                <a:latin typeface="Calibri" panose="020F0502020204030204" pitchFamily="34" charset="0"/>
                <a:ea typeface="Calibri" panose="020F0502020204030204" pitchFamily="34" charset="0"/>
                <a:cs typeface="Times New Roman" panose="02020603050405020304" pitchFamily="18" charset="0"/>
              </a:rPr>
              <a:t>How much is the speed of the motor shaft if instrument shows unchanging values of PDC1 = 204 and PDC2 = 0 after some time.</a:t>
            </a:r>
            <a:endParaRPr lang="en-US" sz="2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sz="2600" dirty="0"/>
                  <a:t>Let us suppose that the motor speed is N </a:t>
                </a:r>
                <a:r>
                  <a:rPr lang="en-US" sz="2600" dirty="0" err="1"/>
                  <a:t>rps</a:t>
                </a:r>
                <a:endParaRPr lang="en-US" sz="2600" dirty="0"/>
              </a:p>
              <a:p>
                <a:r>
                  <a:rPr lang="en-US" sz="2600" dirty="0"/>
                  <a:t>Hence, the pulse rate output from the encoder is </a:t>
                </a:r>
              </a:p>
              <a:p>
                <a:pPr marL="0" indent="0">
                  <a:buNone/>
                </a:pPr>
                <a14:m>
                  <m:oMath xmlns:m="http://schemas.openxmlformats.org/officeDocument/2006/math">
                    <m:r>
                      <a:rPr lang="en-US" sz="2600" b="0" i="1" smtClean="0">
                        <a:latin typeface="Cambria Math" panose="02040503050406030204" pitchFamily="18" charset="0"/>
                      </a:rPr>
                      <m:t>=</m:t>
                    </m:r>
                    <m:r>
                      <a:rPr lang="en-US" sz="2600" b="0" i="1" smtClean="0">
                        <a:latin typeface="Cambria Math" panose="02040503050406030204" pitchFamily="18" charset="0"/>
                      </a:rPr>
                      <m:t>𝑁</m:t>
                    </m:r>
                    <m:r>
                      <a:rPr lang="en-US" sz="2600" b="0" i="1" smtClean="0">
                        <a:latin typeface="Cambria Math" panose="02040503050406030204" pitchFamily="18" charset="0"/>
                        <a:ea typeface="Cambria Math" panose="02040503050406030204" pitchFamily="18" charset="0"/>
                      </a:rPr>
                      <m:t>×64 </m:t>
                    </m:r>
                  </m:oMath>
                </a14:m>
                <a:r>
                  <a:rPr lang="en-US" sz="2600" dirty="0"/>
                  <a:t>pps</a:t>
                </a:r>
              </a:p>
              <a:p>
                <a:pPr marL="0" indent="0">
                  <a:buNone/>
                </a:pPr>
                <a:r>
                  <a:rPr lang="en-US" sz="2600" dirty="0"/>
                  <a:t>PDC1 contains 11111111 = 255 at the start, and that is decremented to 0 in t seconds.</a:t>
                </a:r>
              </a:p>
              <a:p>
                <a:pPr marL="0" indent="0">
                  <a:buNone/>
                </a:pPr>
                <a:r>
                  <a:rPr lang="en-US" sz="2400" dirty="0"/>
                  <a:t>So,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255</m:t>
                        </m:r>
                      </m:num>
                      <m:den>
                        <m:r>
                          <a:rPr lang="en-US" sz="2400" b="0" i="1" smtClean="0">
                            <a:latin typeface="Cambria Math" panose="02040503050406030204" pitchFamily="18" charset="0"/>
                          </a:rPr>
                          <m:t>64</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𝑁</m:t>
                        </m:r>
                      </m:den>
                    </m:f>
                  </m:oMath>
                </a14:m>
                <a:r>
                  <a:rPr lang="en-US" sz="2400" dirty="0"/>
                  <a:t>  and with same logic, from PDC2</a:t>
                </a:r>
              </a:p>
              <a:p>
                <a:pPr marL="0" indent="0">
                  <a:buNone/>
                </a:pPr>
                <a:endParaRPr lang="en-US" sz="2400" dirty="0"/>
              </a:p>
              <a:p>
                <a:pPr marL="0" indent="0">
                  <a:buNone/>
                </a:pP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255−204</m:t>
                        </m:r>
                      </m:num>
                      <m:den>
                        <m:r>
                          <a:rPr lang="en-US" sz="2400" b="0" i="1" smtClean="0">
                            <a:latin typeface="Cambria Math" panose="02040503050406030204" pitchFamily="18" charset="0"/>
                          </a:rPr>
                          <m:t>64</m:t>
                        </m:r>
                      </m:den>
                    </m:f>
                  </m:oMath>
                </a14:m>
                <a:r>
                  <a:rPr lang="en-US" sz="2400" dirty="0"/>
                  <a:t>   from which, </a:t>
                </a:r>
                <a14:m>
                  <m:oMath xmlns:m="http://schemas.openxmlformats.org/officeDocument/2006/math">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255</m:t>
                        </m:r>
                      </m:num>
                      <m:den>
                        <m:r>
                          <a:rPr lang="en-US" sz="2400" i="1">
                            <a:solidFill>
                              <a:prstClr val="black"/>
                            </a:solidFill>
                            <a:latin typeface="Cambria Math" panose="02040503050406030204" pitchFamily="18" charset="0"/>
                          </a:rPr>
                          <m:t>64</m:t>
                        </m:r>
                        <m:r>
                          <a:rPr lang="en-US" sz="2400" i="1">
                            <a:solidFill>
                              <a:prstClr val="black"/>
                            </a:solidFill>
                            <a:latin typeface="Cambria Math" panose="02040503050406030204" pitchFamily="18" charset="0"/>
                            <a:ea typeface="Cambria Math" panose="02040503050406030204" pitchFamily="18" charset="0"/>
                          </a:rPr>
                          <m:t>×</m:t>
                        </m:r>
                        <m:r>
                          <a:rPr lang="en-US" sz="2400" i="1">
                            <a:solidFill>
                              <a:prstClr val="black"/>
                            </a:solidFill>
                            <a:latin typeface="Cambria Math" panose="02040503050406030204" pitchFamily="18" charset="0"/>
                            <a:ea typeface="Cambria Math" panose="02040503050406030204" pitchFamily="18" charset="0"/>
                          </a:rPr>
                          <m:t>𝑁</m:t>
                        </m:r>
                      </m:den>
                    </m:f>
                  </m:oMath>
                </a14:m>
                <a:r>
                  <a:rPr lang="en-US" sz="2400" dirty="0"/>
                  <a:t> = </a:t>
                </a:r>
                <a14:m>
                  <m:oMath xmlns:m="http://schemas.openxmlformats.org/officeDocument/2006/math">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255−204</m:t>
                        </m:r>
                      </m:num>
                      <m:den>
                        <m:r>
                          <a:rPr lang="en-US" sz="2400" i="1">
                            <a:solidFill>
                              <a:prstClr val="black"/>
                            </a:solidFill>
                            <a:latin typeface="Cambria Math" panose="02040503050406030204" pitchFamily="18" charset="0"/>
                          </a:rPr>
                          <m:t>64</m:t>
                        </m:r>
                      </m:den>
                    </m:f>
                  </m:oMath>
                </a14:m>
                <a:r>
                  <a:rPr lang="en-US" sz="2400" dirty="0">
                    <a:sym typeface="Wingdings" panose="05000000000000000000" pitchFamily="2" charset="2"/>
                  </a:rPr>
                  <a:t> </a:t>
                </a:r>
                <a:r>
                  <a:rPr lang="en-US" sz="2400" dirty="0"/>
                  <a:t>N =  5 </a:t>
                </a:r>
                <a:r>
                  <a:rPr lang="en-US" sz="2400" dirty="0" err="1"/>
                  <a:t>rps</a:t>
                </a:r>
                <a:r>
                  <a:rPr lang="en-US" sz="2400" dirty="0"/>
                  <a:t> = 300 rpm</a:t>
                </a:r>
              </a:p>
              <a:p>
                <a:pPr lvl="0"/>
                <a:r>
                  <a:rPr lang="en-US" sz="2600" dirty="0">
                    <a:solidFill>
                      <a:prstClr val="black"/>
                    </a:solidFill>
                  </a:rPr>
                  <a:t>In the same manner, for the next problem</a:t>
                </a:r>
              </a:p>
              <a:p>
                <a:pPr lvl="0"/>
                <a14:m>
                  <m:oMath xmlns:m="http://schemas.openxmlformats.org/officeDocument/2006/math">
                    <m:f>
                      <m:fPr>
                        <m:ctrlPr>
                          <a:rPr lang="en-US" sz="2600" i="1">
                            <a:solidFill>
                              <a:prstClr val="black"/>
                            </a:solidFill>
                            <a:latin typeface="Cambria Math" panose="02040503050406030204" pitchFamily="18" charset="0"/>
                          </a:rPr>
                        </m:ctrlPr>
                      </m:fPr>
                      <m:num>
                        <m:r>
                          <a:rPr lang="en-US" sz="2600" i="1">
                            <a:solidFill>
                              <a:prstClr val="black"/>
                            </a:solidFill>
                            <a:latin typeface="Cambria Math" panose="02040503050406030204" pitchFamily="18" charset="0"/>
                          </a:rPr>
                          <m:t>255−204</m:t>
                        </m:r>
                      </m:num>
                      <m:den>
                        <m:r>
                          <a:rPr lang="en-US" sz="2600" i="1">
                            <a:solidFill>
                              <a:prstClr val="black"/>
                            </a:solidFill>
                            <a:latin typeface="Cambria Math" panose="02040503050406030204" pitchFamily="18" charset="0"/>
                          </a:rPr>
                          <m:t>64</m:t>
                        </m:r>
                        <m:r>
                          <a:rPr lang="en-US" sz="2600" i="1">
                            <a:solidFill>
                              <a:prstClr val="black"/>
                            </a:solidFill>
                            <a:latin typeface="Cambria Math" panose="02040503050406030204" pitchFamily="18" charset="0"/>
                          </a:rPr>
                          <m:t>𝑁</m:t>
                        </m:r>
                      </m:den>
                    </m:f>
                    <m:r>
                      <a:rPr lang="en-US" sz="2600">
                        <a:solidFill>
                          <a:prstClr val="black"/>
                        </a:solidFill>
                        <a:latin typeface="Cambria Math" panose="02040503050406030204" pitchFamily="18" charset="0"/>
                      </a:rPr>
                      <m:t>=</m:t>
                    </m:r>
                    <m:f>
                      <m:fPr>
                        <m:ctrlPr>
                          <a:rPr lang="en-US" sz="2600" i="1">
                            <a:solidFill>
                              <a:prstClr val="black"/>
                            </a:solidFill>
                            <a:latin typeface="Cambria Math" panose="02040503050406030204" pitchFamily="18" charset="0"/>
                          </a:rPr>
                        </m:ctrlPr>
                      </m:fPr>
                      <m:num>
                        <m:r>
                          <a:rPr lang="en-US" sz="2600" i="1">
                            <a:solidFill>
                              <a:prstClr val="black"/>
                            </a:solidFill>
                            <a:latin typeface="Cambria Math" panose="02040503050406030204" pitchFamily="18" charset="0"/>
                          </a:rPr>
                          <m:t>255</m:t>
                        </m:r>
                      </m:num>
                      <m:den>
                        <m:r>
                          <a:rPr lang="en-US" sz="2600" i="1">
                            <a:solidFill>
                              <a:prstClr val="black"/>
                            </a:solidFill>
                            <a:latin typeface="Cambria Math" panose="02040503050406030204" pitchFamily="18" charset="0"/>
                          </a:rPr>
                          <m:t>64</m:t>
                        </m:r>
                      </m:den>
                    </m:f>
                  </m:oMath>
                </a14:m>
                <a:r>
                  <a:rPr lang="en-US" sz="2600" dirty="0">
                    <a:solidFill>
                      <a:prstClr val="black"/>
                    </a:solidFill>
                    <a:sym typeface="Wingdings" panose="05000000000000000000" pitchFamily="2" charset="2"/>
                  </a:rPr>
                  <a:t> N = 0.2 </a:t>
                </a:r>
                <a:r>
                  <a:rPr lang="en-US" sz="2600" dirty="0" err="1">
                    <a:solidFill>
                      <a:prstClr val="black"/>
                    </a:solidFill>
                    <a:sym typeface="Wingdings" panose="05000000000000000000" pitchFamily="2" charset="2"/>
                  </a:rPr>
                  <a:t>rps</a:t>
                </a:r>
                <a:r>
                  <a:rPr lang="en-US" sz="2600" dirty="0">
                    <a:solidFill>
                      <a:prstClr val="black"/>
                    </a:solidFill>
                    <a:sym typeface="Wingdings" panose="05000000000000000000" pitchFamily="2" charset="2"/>
                  </a:rPr>
                  <a:t>= 12 rpm</a:t>
                </a:r>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59" t="-2661" b="-1401"/>
                </a:stretch>
              </a:blipFill>
            </p:spPr>
            <p:txBody>
              <a:bodyPr/>
              <a:lstStyle/>
              <a:p>
                <a:r>
                  <a:rPr lang="en-US">
                    <a:noFill/>
                  </a:rPr>
                  <a:t> </a:t>
                </a:r>
              </a:p>
            </p:txBody>
          </p:sp>
        </mc:Fallback>
      </mc:AlternateContent>
    </p:spTree>
    <p:extLst>
      <p:ext uri="{BB962C8B-B14F-4D97-AF65-F5344CB8AC3E}">
        <p14:creationId xmlns:p14="http://schemas.microsoft.com/office/powerpoint/2010/main" val="25022880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94EB-0D05-4D02-B014-229FAE8015B8}"/>
              </a:ext>
            </a:extLst>
          </p:cNvPr>
          <p:cNvSpPr>
            <a:spLocks noGrp="1"/>
          </p:cNvSpPr>
          <p:nvPr>
            <p:ph type="title"/>
          </p:nvPr>
        </p:nvSpPr>
        <p:spPr/>
        <p:txBody>
          <a:bodyPr/>
          <a:lstStyle/>
          <a:p>
            <a:r>
              <a:rPr lang="en-US" dirty="0"/>
              <a:t>One problem on decoder</a:t>
            </a:r>
            <a:endParaRPr lang="en-IN" dirty="0"/>
          </a:p>
        </p:txBody>
      </p:sp>
      <p:sp>
        <p:nvSpPr>
          <p:cNvPr id="3" name="Content Placeholder 2">
            <a:extLst>
              <a:ext uri="{FF2B5EF4-FFF2-40B4-BE49-F238E27FC236}">
                <a16:creationId xmlns:a16="http://schemas.microsoft.com/office/drawing/2014/main" id="{26B11658-D876-4C82-B4A8-68DD2DC664CF}"/>
              </a:ext>
            </a:extLst>
          </p:cNvPr>
          <p:cNvSpPr>
            <a:spLocks noGrp="1"/>
          </p:cNvSpPr>
          <p:nvPr>
            <p:ph idx="1"/>
          </p:nvPr>
        </p:nvSpPr>
        <p:spPr/>
        <p:txBody>
          <a:bodyPr/>
          <a:lstStyle/>
          <a:p>
            <a:r>
              <a:rPr lang="en-US" dirty="0"/>
              <a:t>In a workshop – an alarm system is incorporated such that the maintenance section is informed the  moment any one or more of six machines are down. If a machine is up it emits 1 otherwise 0. The maintenance section wants a 1 as an alarm. In that case – what should be the circuit which will make this possible. </a:t>
            </a:r>
            <a:endParaRPr lang="en-IN" dirty="0"/>
          </a:p>
        </p:txBody>
      </p:sp>
    </p:spTree>
    <p:extLst>
      <p:ext uri="{BB962C8B-B14F-4D97-AF65-F5344CB8AC3E}">
        <p14:creationId xmlns:p14="http://schemas.microsoft.com/office/powerpoint/2010/main" val="3259427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 it possible to implement computer control on this machine tool ?</a:t>
            </a:r>
          </a:p>
        </p:txBody>
      </p:sp>
      <p:pic>
        <p:nvPicPr>
          <p:cNvPr id="4" name="Content Placeholder 3"/>
          <p:cNvPicPr>
            <a:picLocks noGrp="1" noChangeAspect="1"/>
          </p:cNvPicPr>
          <p:nvPr>
            <p:ph idx="1"/>
          </p:nvPr>
        </p:nvPicPr>
        <p:blipFill>
          <a:blip r:embed="rId2"/>
          <a:stretch>
            <a:fillRect/>
          </a:stretch>
        </p:blipFill>
        <p:spPr>
          <a:xfrm>
            <a:off x="2096809" y="2891726"/>
            <a:ext cx="4950381" cy="2219136"/>
          </a:xfrm>
          <a:prstGeom prst="rect">
            <a:avLst/>
          </a:prstGeom>
        </p:spPr>
      </p:pic>
    </p:spTree>
    <p:extLst>
      <p:ext uri="{BB962C8B-B14F-4D97-AF65-F5344CB8AC3E}">
        <p14:creationId xmlns:p14="http://schemas.microsoft.com/office/powerpoint/2010/main" val="15226535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68490"/>
            <a:ext cx="7886700" cy="5808473"/>
          </a:xfrm>
        </p:spPr>
        <p:txBody>
          <a:bodyPr/>
          <a:lstStyle/>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p>
        </p:txBody>
      </p:sp>
      <p:sp>
        <p:nvSpPr>
          <p:cNvPr id="5" name="Title 62"/>
          <p:cNvSpPr>
            <a:spLocks noGrp="1"/>
          </p:cNvSpPr>
          <p:nvPr/>
        </p:nvSpPr>
        <p:spPr>
          <a:xfrm>
            <a:off x="703724" y="279210"/>
            <a:ext cx="8227441" cy="22724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nSpc>
                <a:spcPct val="100000"/>
              </a:lnSpc>
              <a:spcBef>
                <a:spcPts val="1000"/>
              </a:spcBef>
            </a:pPr>
            <a:endParaRPr lang="en-US" sz="1800" b="1" dirty="0"/>
          </a:p>
        </p:txBody>
      </p:sp>
      <p:grpSp>
        <p:nvGrpSpPr>
          <p:cNvPr id="6" name="Group 5"/>
          <p:cNvGrpSpPr/>
          <p:nvPr/>
        </p:nvGrpSpPr>
        <p:grpSpPr>
          <a:xfrm>
            <a:off x="0" y="2196402"/>
            <a:ext cx="7913284" cy="4370695"/>
            <a:chOff x="125418" y="2270088"/>
            <a:chExt cx="7913284" cy="4370695"/>
          </a:xfrm>
        </p:grpSpPr>
        <p:grpSp>
          <p:nvGrpSpPr>
            <p:cNvPr id="7" name="Group 6"/>
            <p:cNvGrpSpPr/>
            <p:nvPr/>
          </p:nvGrpSpPr>
          <p:grpSpPr>
            <a:xfrm>
              <a:off x="125418" y="2270088"/>
              <a:ext cx="7913284" cy="4370695"/>
              <a:chOff x="-448456" y="561976"/>
              <a:chExt cx="6384581" cy="3028957"/>
            </a:xfrm>
          </p:grpSpPr>
          <p:sp>
            <p:nvSpPr>
              <p:cNvPr id="15" name="Text Box 2"/>
              <p:cNvSpPr txBox="1">
                <a:spLocks noChangeArrowheads="1"/>
              </p:cNvSpPr>
              <p:nvPr/>
            </p:nvSpPr>
            <p:spPr bwMode="auto">
              <a:xfrm>
                <a:off x="2000248" y="2276479"/>
                <a:ext cx="981074" cy="257175"/>
              </a:xfrm>
              <a:prstGeom prst="rect">
                <a:avLst/>
              </a:prstGeom>
              <a:solidFill>
                <a:srgbClr val="FFFFFF"/>
              </a:solid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IN" sz="14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rPr>
                  <a:t>End of count </a:t>
                </a:r>
                <a:endParaRPr kumimoji="0" lang="en-US" sz="14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sp>
            <p:nvSpPr>
              <p:cNvPr id="16" name="Text Box 2"/>
              <p:cNvSpPr txBox="1">
                <a:spLocks noChangeArrowheads="1"/>
              </p:cNvSpPr>
              <p:nvPr/>
            </p:nvSpPr>
            <p:spPr bwMode="auto">
              <a:xfrm>
                <a:off x="4383551" y="1476167"/>
                <a:ext cx="1552574" cy="266700"/>
              </a:xfrm>
              <a:prstGeom prst="rect">
                <a:avLst/>
              </a:prstGeom>
              <a:no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IN" sz="13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rPr>
                  <a:t>Position down counter</a:t>
                </a:r>
                <a:endParaRPr kumimoji="0" lang="en-US" sz="13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grpSp>
            <p:nvGrpSpPr>
              <p:cNvPr id="17" name="Group 16"/>
              <p:cNvGrpSpPr/>
              <p:nvPr/>
            </p:nvGrpSpPr>
            <p:grpSpPr>
              <a:xfrm>
                <a:off x="-448456" y="561976"/>
                <a:ext cx="5858655" cy="3028957"/>
                <a:chOff x="-448456" y="561974"/>
                <a:chExt cx="5858656" cy="3028951"/>
              </a:xfrm>
            </p:grpSpPr>
            <p:grpSp>
              <p:nvGrpSpPr>
                <p:cNvPr id="19" name="Group 18"/>
                <p:cNvGrpSpPr/>
                <p:nvPr/>
              </p:nvGrpSpPr>
              <p:grpSpPr>
                <a:xfrm>
                  <a:off x="1171575" y="2571750"/>
                  <a:ext cx="4238625" cy="1019175"/>
                  <a:chOff x="0" y="0"/>
                  <a:chExt cx="4238625" cy="1019175"/>
                </a:xfrm>
              </p:grpSpPr>
              <p:sp>
                <p:nvSpPr>
                  <p:cNvPr id="44" name="Right Arrow 43"/>
                  <p:cNvSpPr/>
                  <p:nvPr/>
                </p:nvSpPr>
                <p:spPr>
                  <a:xfrm>
                    <a:off x="819150" y="438150"/>
                    <a:ext cx="219075" cy="247650"/>
                  </a:xfrm>
                  <a:prstGeom prst="rightArrow">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 lastClr="FFFFFF"/>
                      </a:solidFill>
                      <a:effectLst/>
                      <a:uLnTx/>
                      <a:uFillTx/>
                      <a:latin typeface="+mj-lt"/>
                    </a:endParaRPr>
                  </a:p>
                </p:txBody>
              </p:sp>
              <p:grpSp>
                <p:nvGrpSpPr>
                  <p:cNvPr id="45" name="Group 44"/>
                  <p:cNvGrpSpPr>
                    <a:grpSpLocks/>
                  </p:cNvGrpSpPr>
                  <p:nvPr/>
                </p:nvGrpSpPr>
                <p:grpSpPr bwMode="auto">
                  <a:xfrm>
                    <a:off x="1038225" y="0"/>
                    <a:ext cx="3200400" cy="1019175"/>
                    <a:chOff x="2025" y="1590"/>
                    <a:chExt cx="5040" cy="1605"/>
                  </a:xfrm>
                </p:grpSpPr>
                <p:sp>
                  <p:nvSpPr>
                    <p:cNvPr id="48" name="AutoShape 3"/>
                    <p:cNvSpPr>
                      <a:spLocks noChangeArrowheads="1"/>
                    </p:cNvSpPr>
                    <p:nvPr/>
                  </p:nvSpPr>
                  <p:spPr bwMode="auto">
                    <a:xfrm>
                      <a:off x="2040" y="2160"/>
                      <a:ext cx="1110" cy="840"/>
                    </a:xfrm>
                    <a:prstGeom prst="flowChartAlternateProcess">
                      <a:avLst/>
                    </a:prstGeom>
                    <a:solidFill>
                      <a:srgbClr val="FFFFFF"/>
                    </a:solidFill>
                    <a:ln w="9525">
                      <a:solidFill>
                        <a:sysClr val="windowText" lastClr="000000"/>
                      </a:solidFill>
                      <a:miter lim="800000"/>
                      <a:headEnd/>
                      <a:tailEnd/>
                    </a:ln>
                  </p:spPr>
                  <p:txBody>
                    <a:bodyPr rot="0" vert="horz" wrap="square" lIns="0" tIns="0" rIns="0" bIns="0" anchor="t" anchorCtr="0" upright="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sysClr val="windowText" lastClr="000000"/>
                          </a:solidFill>
                          <a:effectLst/>
                          <a:uLnTx/>
                          <a:uFillTx/>
                          <a:latin typeface="+mj-lt"/>
                          <a:ea typeface="Times New Roman" panose="02020603050405020304" pitchFamily="18" charset="0"/>
                        </a:rPr>
                        <a:t>Stepper Motor, 200 Steps/rev</a:t>
                      </a:r>
                    </a:p>
                  </p:txBody>
                </p:sp>
                <p:sp>
                  <p:nvSpPr>
                    <p:cNvPr id="49" name="AutoShape 4"/>
                    <p:cNvSpPr>
                      <a:spLocks noChangeArrowheads="1"/>
                    </p:cNvSpPr>
                    <p:nvPr/>
                  </p:nvSpPr>
                  <p:spPr bwMode="auto">
                    <a:xfrm flipV="1">
                      <a:off x="2025" y="3000"/>
                      <a:ext cx="1080" cy="19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FF"/>
                    </a:solidFill>
                    <a:ln w="9525">
                      <a:solidFill>
                        <a:sysClr val="windowText" lastClr="000000"/>
                      </a:solidFill>
                      <a:miter lim="800000"/>
                      <a:headEnd/>
                      <a:tailEnd/>
                    </a:ln>
                  </p:spPr>
                  <p:txBody>
                    <a:bodyPr rot="0" vert="horz" wrap="square" lIns="91440" tIns="45720" rIns="91440" bIns="45720" anchor="t" anchorCtr="0" upright="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sp>
                  <p:nvSpPr>
                    <p:cNvPr id="50" name="Rectangle 49"/>
                    <p:cNvSpPr>
                      <a:spLocks noChangeArrowheads="1"/>
                    </p:cNvSpPr>
                    <p:nvPr/>
                  </p:nvSpPr>
                  <p:spPr bwMode="auto">
                    <a:xfrm>
                      <a:off x="3150" y="2490"/>
                      <a:ext cx="3585" cy="180"/>
                    </a:xfrm>
                    <a:prstGeom prst="rect">
                      <a:avLst/>
                    </a:prstGeom>
                    <a:solidFill>
                      <a:srgbClr val="FFFFFF"/>
                    </a:solidFill>
                    <a:ln w="9525">
                      <a:solidFill>
                        <a:sysClr val="windowText" lastClr="000000"/>
                      </a:solidFill>
                      <a:miter lim="800000"/>
                      <a:headEnd/>
                      <a:tailEnd/>
                    </a:ln>
                  </p:spPr>
                  <p:txBody>
                    <a:bodyPr rot="0" vert="horz" wrap="square" lIns="91440" tIns="45720" rIns="91440" bIns="45720" anchor="t" anchorCtr="0" upright="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sp>
                  <p:nvSpPr>
                    <p:cNvPr id="51" name="AutoShape 6"/>
                    <p:cNvSpPr>
                      <a:spLocks noChangeArrowheads="1"/>
                    </p:cNvSpPr>
                    <p:nvPr/>
                  </p:nvSpPr>
                  <p:spPr bwMode="auto">
                    <a:xfrm>
                      <a:off x="3390" y="2265"/>
                      <a:ext cx="1050" cy="735"/>
                    </a:xfrm>
                    <a:prstGeom prst="flowChartProcess">
                      <a:avLst/>
                    </a:prstGeom>
                    <a:solidFill>
                      <a:srgbClr val="FFFFFF"/>
                    </a:solidFill>
                    <a:ln w="9525">
                      <a:solidFill>
                        <a:sysClr val="windowText" lastClr="000000"/>
                      </a:solidFill>
                      <a:miter lim="800000"/>
                      <a:headEnd/>
                      <a:tailEnd/>
                    </a:ln>
                  </p:spPr>
                  <p:txBody>
                    <a:bodyPr rot="0" vert="horz" wrap="square" lIns="0" tIns="0" rIns="0" bIns="0" anchor="t" anchorCtr="0" upright="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mj-lt"/>
                          <a:ea typeface="Times New Roman" panose="02020603050405020304" pitchFamily="18" charset="0"/>
                        </a:rPr>
                        <a:t>Gear box Ratio = ¼ </a:t>
                      </a:r>
                    </a:p>
                  </p:txBody>
                </p:sp>
                <p:sp>
                  <p:nvSpPr>
                    <p:cNvPr id="52" name="Rectangle 51" descr="Light upward diagonal"/>
                    <p:cNvSpPr>
                      <a:spLocks noChangeArrowheads="1"/>
                    </p:cNvSpPr>
                    <p:nvPr/>
                  </p:nvSpPr>
                  <p:spPr bwMode="auto">
                    <a:xfrm>
                      <a:off x="5565" y="2220"/>
                      <a:ext cx="750" cy="705"/>
                    </a:xfrm>
                    <a:prstGeom prst="rect">
                      <a:avLst/>
                    </a:prstGeom>
                    <a:pattFill prst="ltUpDiag">
                      <a:fgClr>
                        <a:srgbClr val="000000"/>
                      </a:fgClr>
                      <a:bgClr>
                        <a:srgbClr val="FFFFFF"/>
                      </a:bgClr>
                    </a:pattFill>
                    <a:ln w="9525">
                      <a:solidFill>
                        <a:sysClr val="windowText" lastClr="000000"/>
                      </a:solidFill>
                      <a:miter lim="800000"/>
                      <a:headEnd/>
                      <a:tailEnd/>
                    </a:ln>
                  </p:spPr>
                  <p:txBody>
                    <a:bodyPr rot="0" vert="horz" wrap="square" lIns="91440" tIns="45720" rIns="91440" bIns="45720" anchor="t" anchorCtr="0" upright="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sp>
                  <p:nvSpPr>
                    <p:cNvPr id="53" name="Rectangle 52" descr="Wide downward diagonal"/>
                    <p:cNvSpPr>
                      <a:spLocks noChangeArrowheads="1"/>
                    </p:cNvSpPr>
                    <p:nvPr/>
                  </p:nvSpPr>
                  <p:spPr bwMode="auto">
                    <a:xfrm>
                      <a:off x="4830" y="2490"/>
                      <a:ext cx="2235" cy="180"/>
                    </a:xfrm>
                    <a:prstGeom prst="rect">
                      <a:avLst/>
                    </a:prstGeom>
                    <a:pattFill prst="wdDnDiag">
                      <a:fgClr>
                        <a:srgbClr val="000000"/>
                      </a:fgClr>
                      <a:bgClr>
                        <a:srgbClr val="FFFFFF"/>
                      </a:bgClr>
                    </a:pattFill>
                    <a:ln w="9525">
                      <a:solidFill>
                        <a:sysClr val="windowText" lastClr="000000"/>
                      </a:solidFill>
                      <a:miter lim="800000"/>
                      <a:headEnd/>
                      <a:tailEnd/>
                    </a:ln>
                  </p:spPr>
                  <p:txBody>
                    <a:bodyPr rot="0" vert="horz" wrap="square" lIns="91440" tIns="45720" rIns="91440" bIns="45720" anchor="t" anchorCtr="0" upright="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sp>
                  <p:nvSpPr>
                    <p:cNvPr id="54" name="AutoShape 9"/>
                    <p:cNvSpPr>
                      <a:spLocks noChangeArrowheads="1"/>
                    </p:cNvSpPr>
                    <p:nvPr/>
                  </p:nvSpPr>
                  <p:spPr bwMode="auto">
                    <a:xfrm>
                      <a:off x="5085" y="1785"/>
                      <a:ext cx="1755" cy="435"/>
                    </a:xfrm>
                    <a:prstGeom prst="flowChartProcess">
                      <a:avLst/>
                    </a:prstGeom>
                    <a:solidFill>
                      <a:srgbClr val="FFFFFF"/>
                    </a:solidFill>
                    <a:ln w="9525">
                      <a:solidFill>
                        <a:sysClr val="windowText" lastClr="000000"/>
                      </a:solidFill>
                      <a:miter lim="800000"/>
                      <a:headEnd/>
                      <a:tailEnd/>
                    </a:ln>
                  </p:spPr>
                  <p:txBody>
                    <a:bodyPr rot="0" vert="horz" wrap="square" lIns="91440" tIns="45720" rIns="91440" bIns="45720" anchor="t" anchorCtr="0" upright="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en-IN"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rPr>
                        <a:t>CNC Table X </a:t>
                      </a:r>
                      <a:r>
                        <a:rPr kumimoji="0" lang="en-IN"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sym typeface="Wingdings" panose="05000000000000000000" pitchFamily="2" charset="2"/>
                        </a:rPr>
                        <a:t></a:t>
                      </a:r>
                      <a:endParaRPr kumimoji="0" lang="en-US"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sp>
                  <p:nvSpPr>
                    <p:cNvPr id="55" name="Text Box 10"/>
                    <p:cNvSpPr txBox="1">
                      <a:spLocks noChangeArrowheads="1"/>
                    </p:cNvSpPr>
                    <p:nvPr/>
                  </p:nvSpPr>
                  <p:spPr bwMode="auto">
                    <a:xfrm>
                      <a:off x="3120" y="1590"/>
                      <a:ext cx="1620" cy="510"/>
                    </a:xfrm>
                    <a:prstGeom prst="rect">
                      <a:avLst/>
                    </a:prstGeom>
                    <a:solidFill>
                      <a:srgbClr val="FFFFFF"/>
                    </a:solidFill>
                    <a:ln w="9525">
                      <a:noFill/>
                      <a:miter lim="800000"/>
                      <a:headEnd/>
                      <a:tailEnd/>
                    </a:ln>
                  </p:spPr>
                  <p:txBody>
                    <a:bodyPr rot="0" vert="horz" wrap="square" lIns="0" tIns="0" rIns="0" bIns="0" anchor="t" anchorCtr="0" upright="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sysClr val="windowText" lastClr="000000"/>
                          </a:solidFill>
                          <a:effectLst/>
                          <a:uLnTx/>
                          <a:uFillTx/>
                          <a:latin typeface="+mj-lt"/>
                          <a:ea typeface="Times New Roman" panose="02020603050405020304" pitchFamily="18" charset="0"/>
                        </a:rPr>
                        <a:t>Lead screw 4 mm pitch, 2 start</a:t>
                      </a:r>
                    </a:p>
                  </p:txBody>
                </p:sp>
                <p:cxnSp>
                  <p:nvCxnSpPr>
                    <p:cNvPr id="56" name="Line 11"/>
                    <p:cNvCxnSpPr>
                      <a:cxnSpLocks noChangeShapeType="1"/>
                    </p:cNvCxnSpPr>
                    <p:nvPr/>
                  </p:nvCxnSpPr>
                  <p:spPr bwMode="auto">
                    <a:xfrm>
                      <a:off x="4320" y="1875"/>
                      <a:ext cx="825" cy="600"/>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cxnSp>
              </p:grpSp>
              <p:cxnSp>
                <p:nvCxnSpPr>
                  <p:cNvPr id="46" name="Straight Arrow Connector 45"/>
                  <p:cNvCxnSpPr/>
                  <p:nvPr/>
                </p:nvCxnSpPr>
                <p:spPr>
                  <a:xfrm flipH="1">
                    <a:off x="552450" y="57150"/>
                    <a:ext cx="9525" cy="219075"/>
                  </a:xfrm>
                  <a:prstGeom prst="straightConnector1">
                    <a:avLst/>
                  </a:prstGeom>
                  <a:noFill/>
                  <a:ln w="6350" cap="flat" cmpd="sng" algn="ctr">
                    <a:solidFill>
                      <a:sysClr val="windowText" lastClr="000000"/>
                    </a:solidFill>
                    <a:prstDash val="solid"/>
                    <a:miter lim="800000"/>
                    <a:tailEnd type="triangle"/>
                  </a:ln>
                  <a:effectLst/>
                </p:spPr>
              </p:cxnSp>
              <p:sp>
                <p:nvSpPr>
                  <p:cNvPr id="47" name="Rectangle 46"/>
                  <p:cNvSpPr/>
                  <p:nvPr/>
                </p:nvSpPr>
                <p:spPr>
                  <a:xfrm>
                    <a:off x="0" y="276225"/>
                    <a:ext cx="819150" cy="571500"/>
                  </a:xfrm>
                  <a:prstGeom prst="rect">
                    <a:avLst/>
                  </a:prstGeom>
                  <a:no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mj-lt"/>
                      </a:rPr>
                      <a:t>Motor driver</a:t>
                    </a:r>
                  </a:p>
                </p:txBody>
              </p:sp>
            </p:grpSp>
            <p:grpSp>
              <p:nvGrpSpPr>
                <p:cNvPr id="20" name="Group 19"/>
                <p:cNvGrpSpPr/>
                <p:nvPr/>
              </p:nvGrpSpPr>
              <p:grpSpPr>
                <a:xfrm>
                  <a:off x="-448456" y="561974"/>
                  <a:ext cx="4887108" cy="2066926"/>
                  <a:chOff x="-448456" y="561974"/>
                  <a:chExt cx="4887108" cy="2066926"/>
                </a:xfrm>
              </p:grpSpPr>
              <p:cxnSp>
                <p:nvCxnSpPr>
                  <p:cNvPr id="21" name="Straight Arrow Connector 20"/>
                  <p:cNvCxnSpPr/>
                  <p:nvPr/>
                </p:nvCxnSpPr>
                <p:spPr>
                  <a:xfrm>
                    <a:off x="1724025" y="1533525"/>
                    <a:ext cx="419101" cy="9524"/>
                  </a:xfrm>
                  <a:prstGeom prst="straightConnector1">
                    <a:avLst/>
                  </a:prstGeom>
                  <a:noFill/>
                  <a:ln w="6350" cap="flat" cmpd="sng" algn="ctr">
                    <a:solidFill>
                      <a:sysClr val="windowText" lastClr="000000"/>
                    </a:solidFill>
                    <a:prstDash val="solid"/>
                    <a:miter lim="800000"/>
                    <a:tailEnd type="triangle"/>
                  </a:ln>
                  <a:effectLst/>
                </p:spPr>
              </p:cxnSp>
              <p:sp>
                <p:nvSpPr>
                  <p:cNvPr id="22" name="Chord 21"/>
                  <p:cNvSpPr/>
                  <p:nvPr/>
                </p:nvSpPr>
                <p:spPr>
                  <a:xfrm rot="10800000">
                    <a:off x="123825" y="1400175"/>
                    <a:ext cx="1095375" cy="828675"/>
                  </a:xfrm>
                  <a:prstGeom prst="chord">
                    <a:avLst>
                      <a:gd name="adj1" fmla="val 6701197"/>
                      <a:gd name="adj2" fmla="val 14861909"/>
                    </a:avLst>
                  </a:prstGeom>
                  <a:solidFill>
                    <a:sysClr val="window" lastClr="FFFFFF"/>
                  </a:solidFill>
                  <a:ln w="12700" cap="flat" cmpd="sng" algn="ctr">
                    <a:solidFill>
                      <a:sysClr val="windowText" lastClr="000000"/>
                    </a:solidFill>
                    <a:prstDash val="solid"/>
                    <a:miter lim="800000"/>
                  </a:ln>
                  <a:effectLst/>
                </p:spPr>
                <p:txBody>
                  <a:bodyPr rot="0" spcFirstLastPara="0" vert="vert270"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sz="1300" kern="0" dirty="0">
                        <a:solidFill>
                          <a:sysClr val="windowText" lastClr="000000"/>
                        </a:solidFill>
                        <a:latin typeface="+mj-lt"/>
                      </a:rPr>
                      <a:t>AND  Gate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ysClr val="windowText" lastClr="000000"/>
                      </a:soli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300" kern="0" dirty="0">
                      <a:solidFill>
                        <a:sysClr val="windowText" lastClr="000000"/>
                      </a:solidFill>
                      <a:latin typeface="+mj-l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ysClr val="windowText" lastClr="000000"/>
                      </a:soli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lang="en-US" sz="1300" kern="0" dirty="0">
                        <a:solidFill>
                          <a:sysClr val="windowText" lastClr="000000"/>
                        </a:solidFill>
                        <a:latin typeface="+mj-lt"/>
                      </a:rPr>
                      <a:t> </a:t>
                    </a:r>
                    <a:endParaRPr kumimoji="0" lang="en-US" sz="1300" b="0" i="0" u="none" strike="noStrike" kern="0" cap="none" spc="0" normalizeH="0" baseline="0" noProof="0" dirty="0">
                      <a:ln>
                        <a:noFill/>
                      </a:ln>
                      <a:solidFill>
                        <a:sysClr val="windowText" lastClr="000000"/>
                      </a:solidFill>
                      <a:effectLst/>
                      <a:uLnTx/>
                      <a:uFillTx/>
                      <a:latin typeface="+mj-lt"/>
                    </a:endParaRPr>
                  </a:p>
                </p:txBody>
              </p:sp>
              <p:cxnSp>
                <p:nvCxnSpPr>
                  <p:cNvPr id="23" name="Straight Arrow Connector 22"/>
                  <p:cNvCxnSpPr/>
                  <p:nvPr/>
                </p:nvCxnSpPr>
                <p:spPr>
                  <a:xfrm>
                    <a:off x="438150" y="1533525"/>
                    <a:ext cx="400050" cy="9525"/>
                  </a:xfrm>
                  <a:prstGeom prst="straightConnector1">
                    <a:avLst/>
                  </a:prstGeom>
                  <a:noFill/>
                  <a:ln w="6350" cap="flat" cmpd="sng" algn="ctr">
                    <a:solidFill>
                      <a:sysClr val="windowText" lastClr="000000"/>
                    </a:solidFill>
                    <a:prstDash val="solid"/>
                    <a:miter lim="800000"/>
                    <a:tailEnd type="triangle"/>
                  </a:ln>
                  <a:effectLst/>
                </p:spPr>
              </p:cxnSp>
              <p:cxnSp>
                <p:nvCxnSpPr>
                  <p:cNvPr id="24" name="Straight Arrow Connector 23"/>
                  <p:cNvCxnSpPr/>
                  <p:nvPr/>
                </p:nvCxnSpPr>
                <p:spPr>
                  <a:xfrm>
                    <a:off x="438150" y="2000250"/>
                    <a:ext cx="400050" cy="9525"/>
                  </a:xfrm>
                  <a:prstGeom prst="straightConnector1">
                    <a:avLst/>
                  </a:prstGeom>
                  <a:noFill/>
                  <a:ln w="6350" cap="flat" cmpd="sng" algn="ctr">
                    <a:solidFill>
                      <a:sysClr val="windowText" lastClr="000000"/>
                    </a:solidFill>
                    <a:prstDash val="solid"/>
                    <a:miter lim="800000"/>
                    <a:tailEnd type="triangle"/>
                  </a:ln>
                  <a:effectLst/>
                </p:spPr>
              </p:cxnSp>
              <p:cxnSp>
                <p:nvCxnSpPr>
                  <p:cNvPr id="25" name="Straight Connector 24"/>
                  <p:cNvCxnSpPr/>
                  <p:nvPr/>
                </p:nvCxnSpPr>
                <p:spPr>
                  <a:xfrm>
                    <a:off x="438150" y="2000250"/>
                    <a:ext cx="0" cy="457200"/>
                  </a:xfrm>
                  <a:prstGeom prst="line">
                    <a:avLst/>
                  </a:prstGeom>
                  <a:noFill/>
                  <a:ln w="6350" cap="flat" cmpd="sng" algn="ctr">
                    <a:solidFill>
                      <a:sysClr val="windowText" lastClr="000000"/>
                    </a:solidFill>
                    <a:prstDash val="solid"/>
                    <a:miter lim="800000"/>
                  </a:ln>
                  <a:effectLst/>
                </p:spPr>
              </p:cxnSp>
              <p:cxnSp>
                <p:nvCxnSpPr>
                  <p:cNvPr id="26" name="Straight Connector 25"/>
                  <p:cNvCxnSpPr/>
                  <p:nvPr/>
                </p:nvCxnSpPr>
                <p:spPr>
                  <a:xfrm>
                    <a:off x="438150" y="2457450"/>
                    <a:ext cx="2809875" cy="0"/>
                  </a:xfrm>
                  <a:prstGeom prst="line">
                    <a:avLst/>
                  </a:prstGeom>
                  <a:noFill/>
                  <a:ln w="6350" cap="flat" cmpd="sng" algn="ctr">
                    <a:solidFill>
                      <a:sysClr val="windowText" lastClr="000000"/>
                    </a:solidFill>
                    <a:prstDash val="solid"/>
                    <a:miter lim="800000"/>
                  </a:ln>
                  <a:effectLst/>
                </p:spPr>
              </p:cxnSp>
              <p:cxnSp>
                <p:nvCxnSpPr>
                  <p:cNvPr id="27" name="Straight Connector 26"/>
                  <p:cNvCxnSpPr/>
                  <p:nvPr/>
                </p:nvCxnSpPr>
                <p:spPr>
                  <a:xfrm flipV="1">
                    <a:off x="3248025" y="2276475"/>
                    <a:ext cx="0" cy="180975"/>
                  </a:xfrm>
                  <a:prstGeom prst="line">
                    <a:avLst/>
                  </a:prstGeom>
                  <a:noFill/>
                  <a:ln w="6350" cap="flat" cmpd="sng" algn="ctr">
                    <a:solidFill>
                      <a:sysClr val="windowText" lastClr="000000"/>
                    </a:solidFill>
                    <a:prstDash val="solid"/>
                    <a:miter lim="800000"/>
                  </a:ln>
                  <a:effectLst/>
                </p:spPr>
              </p:cxnSp>
              <p:grpSp>
                <p:nvGrpSpPr>
                  <p:cNvPr id="28" name="Group 27"/>
                  <p:cNvGrpSpPr/>
                  <p:nvPr/>
                </p:nvGrpSpPr>
                <p:grpSpPr>
                  <a:xfrm>
                    <a:off x="2133600" y="561974"/>
                    <a:ext cx="2305052" cy="1724025"/>
                    <a:chOff x="-9525" y="200024"/>
                    <a:chExt cx="2305052" cy="1724025"/>
                  </a:xfrm>
                </p:grpSpPr>
                <p:grpSp>
                  <p:nvGrpSpPr>
                    <p:cNvPr id="34" name="Group 33"/>
                    <p:cNvGrpSpPr/>
                    <p:nvPr/>
                  </p:nvGrpSpPr>
                  <p:grpSpPr>
                    <a:xfrm rot="5400000">
                      <a:off x="280988" y="-90489"/>
                      <a:ext cx="1724025" cy="2305052"/>
                      <a:chOff x="200026" y="0"/>
                      <a:chExt cx="1724025" cy="975582"/>
                    </a:xfrm>
                  </p:grpSpPr>
                  <p:sp>
                    <p:nvSpPr>
                      <p:cNvPr id="42" name="Arc 41"/>
                      <p:cNvSpPr/>
                      <p:nvPr/>
                    </p:nvSpPr>
                    <p:spPr>
                      <a:xfrm>
                        <a:off x="200026" y="4032"/>
                        <a:ext cx="1724025" cy="971550"/>
                      </a:xfrm>
                      <a:prstGeom prst="arc">
                        <a:avLst>
                          <a:gd name="adj1" fmla="val 17464125"/>
                          <a:gd name="adj2" fmla="val 4152206"/>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sp>
                    <p:nvSpPr>
                      <p:cNvPr id="43" name="Arc 42"/>
                      <p:cNvSpPr/>
                      <p:nvPr/>
                    </p:nvSpPr>
                    <p:spPr>
                      <a:xfrm>
                        <a:off x="914400" y="0"/>
                        <a:ext cx="695325" cy="971550"/>
                      </a:xfrm>
                      <a:prstGeom prst="arc">
                        <a:avLst>
                          <a:gd name="adj1" fmla="val 16701770"/>
                          <a:gd name="adj2" fmla="val 4928094"/>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grpSp>
                <p:cxnSp>
                  <p:nvCxnSpPr>
                    <p:cNvPr id="35" name="Straight Arrow Connector 34"/>
                    <p:cNvCxnSpPr/>
                    <p:nvPr/>
                  </p:nvCxnSpPr>
                  <p:spPr>
                    <a:xfrm flipH="1">
                      <a:off x="835819" y="1257300"/>
                      <a:ext cx="7927" cy="342421"/>
                    </a:xfrm>
                    <a:prstGeom prst="straightConnector1">
                      <a:avLst/>
                    </a:prstGeom>
                    <a:noFill/>
                    <a:ln w="6350" cap="flat" cmpd="sng" algn="ctr">
                      <a:solidFill>
                        <a:sysClr val="windowText" lastClr="000000"/>
                      </a:solidFill>
                      <a:prstDash val="solid"/>
                      <a:miter lim="800000"/>
                      <a:tailEnd type="triangle"/>
                    </a:ln>
                    <a:effectLst/>
                  </p:spPr>
                </p:cxnSp>
                <p:cxnSp>
                  <p:nvCxnSpPr>
                    <p:cNvPr id="36" name="Straight Arrow Connector 35"/>
                    <p:cNvCxnSpPr/>
                    <p:nvPr/>
                  </p:nvCxnSpPr>
                  <p:spPr>
                    <a:xfrm>
                      <a:off x="2072470" y="1257300"/>
                      <a:ext cx="5970" cy="195263"/>
                    </a:xfrm>
                    <a:prstGeom prst="straightConnector1">
                      <a:avLst/>
                    </a:prstGeom>
                    <a:noFill/>
                    <a:ln w="6350" cap="flat" cmpd="sng" algn="ctr">
                      <a:solidFill>
                        <a:sysClr val="windowText" lastClr="000000"/>
                      </a:solidFill>
                      <a:prstDash val="solid"/>
                      <a:miter lim="800000"/>
                      <a:tailEnd type="triangle"/>
                    </a:ln>
                    <a:effectLst/>
                  </p:spPr>
                </p:cxnSp>
                <p:cxnSp>
                  <p:nvCxnSpPr>
                    <p:cNvPr id="37" name="Straight Arrow Connector 36"/>
                    <p:cNvCxnSpPr/>
                    <p:nvPr/>
                  </p:nvCxnSpPr>
                  <p:spPr>
                    <a:xfrm>
                      <a:off x="228599" y="1262062"/>
                      <a:ext cx="1" cy="209074"/>
                    </a:xfrm>
                    <a:prstGeom prst="straightConnector1">
                      <a:avLst/>
                    </a:prstGeom>
                    <a:noFill/>
                    <a:ln w="6350" cap="flat" cmpd="sng" algn="ctr">
                      <a:solidFill>
                        <a:sysClr val="windowText" lastClr="000000"/>
                      </a:solidFill>
                      <a:prstDash val="solid"/>
                      <a:miter lim="800000"/>
                      <a:tailEnd type="triangle"/>
                    </a:ln>
                    <a:effectLst/>
                  </p:spPr>
                </p:cxnSp>
                <p:cxnSp>
                  <p:nvCxnSpPr>
                    <p:cNvPr id="38" name="Straight Arrow Connector 37"/>
                    <p:cNvCxnSpPr/>
                    <p:nvPr/>
                  </p:nvCxnSpPr>
                  <p:spPr>
                    <a:xfrm>
                      <a:off x="1165793" y="1262062"/>
                      <a:ext cx="1" cy="337935"/>
                    </a:xfrm>
                    <a:prstGeom prst="straightConnector1">
                      <a:avLst/>
                    </a:prstGeom>
                    <a:noFill/>
                    <a:ln w="6350" cap="flat" cmpd="sng" algn="ctr">
                      <a:solidFill>
                        <a:sysClr val="windowText" lastClr="000000"/>
                      </a:solidFill>
                      <a:prstDash val="solid"/>
                      <a:miter lim="800000"/>
                      <a:tailEnd type="triangle"/>
                    </a:ln>
                    <a:effectLst/>
                  </p:spPr>
                </p:cxnSp>
                <p:cxnSp>
                  <p:nvCxnSpPr>
                    <p:cNvPr id="39" name="Straight Arrow Connector 38"/>
                    <p:cNvCxnSpPr/>
                    <p:nvPr/>
                  </p:nvCxnSpPr>
                  <p:spPr>
                    <a:xfrm>
                      <a:off x="1847850" y="1257300"/>
                      <a:ext cx="3981" cy="283750"/>
                    </a:xfrm>
                    <a:prstGeom prst="straightConnector1">
                      <a:avLst/>
                    </a:prstGeom>
                    <a:noFill/>
                    <a:ln w="6350" cap="flat" cmpd="sng" algn="ctr">
                      <a:solidFill>
                        <a:sysClr val="windowText" lastClr="000000"/>
                      </a:solidFill>
                      <a:prstDash val="solid"/>
                      <a:miter lim="800000"/>
                      <a:tailEnd type="triangle"/>
                    </a:ln>
                    <a:effectLst/>
                  </p:spPr>
                </p:cxnSp>
                <p:cxnSp>
                  <p:nvCxnSpPr>
                    <p:cNvPr id="40" name="Straight Arrow Connector 39"/>
                    <p:cNvCxnSpPr/>
                    <p:nvPr/>
                  </p:nvCxnSpPr>
                  <p:spPr>
                    <a:xfrm>
                      <a:off x="490538" y="1262062"/>
                      <a:ext cx="0" cy="271463"/>
                    </a:xfrm>
                    <a:prstGeom prst="straightConnector1">
                      <a:avLst/>
                    </a:prstGeom>
                    <a:noFill/>
                    <a:ln w="6350" cap="flat" cmpd="sng" algn="ctr">
                      <a:solidFill>
                        <a:sysClr val="windowText" lastClr="000000"/>
                      </a:solidFill>
                      <a:prstDash val="solid"/>
                      <a:miter lim="800000"/>
                      <a:tailEnd type="triangle"/>
                    </a:ln>
                    <a:effectLst/>
                  </p:spPr>
                </p:cxnSp>
                <p:cxnSp>
                  <p:nvCxnSpPr>
                    <p:cNvPr id="41" name="Straight Arrow Connector 40"/>
                    <p:cNvCxnSpPr/>
                    <p:nvPr/>
                  </p:nvCxnSpPr>
                  <p:spPr>
                    <a:xfrm flipH="1">
                      <a:off x="1478927" y="1259076"/>
                      <a:ext cx="13505" cy="331594"/>
                    </a:xfrm>
                    <a:prstGeom prst="straightConnector1">
                      <a:avLst/>
                    </a:prstGeom>
                    <a:noFill/>
                    <a:ln w="6350" cap="flat" cmpd="sng" algn="ctr">
                      <a:solidFill>
                        <a:sysClr val="windowText" lastClr="000000"/>
                      </a:solidFill>
                      <a:prstDash val="solid"/>
                      <a:miter lim="800000"/>
                      <a:tailEnd type="triangle"/>
                    </a:ln>
                    <a:effectLst/>
                  </p:spPr>
                </p:cxnSp>
              </p:grpSp>
              <p:cxnSp>
                <p:nvCxnSpPr>
                  <p:cNvPr id="29" name="Straight Connector 28"/>
                  <p:cNvCxnSpPr/>
                  <p:nvPr/>
                </p:nvCxnSpPr>
                <p:spPr>
                  <a:xfrm>
                    <a:off x="1219200" y="1800225"/>
                    <a:ext cx="504825" cy="0"/>
                  </a:xfrm>
                  <a:prstGeom prst="line">
                    <a:avLst/>
                  </a:prstGeom>
                  <a:noFill/>
                  <a:ln w="6350" cap="flat" cmpd="sng" algn="ctr">
                    <a:solidFill>
                      <a:sysClr val="windowText" lastClr="000000"/>
                    </a:solidFill>
                    <a:prstDash val="solid"/>
                    <a:miter lim="800000"/>
                  </a:ln>
                  <a:effectLst/>
                </p:spPr>
              </p:cxnSp>
              <p:cxnSp>
                <p:nvCxnSpPr>
                  <p:cNvPr id="30" name="Straight Connector 29"/>
                  <p:cNvCxnSpPr/>
                  <p:nvPr/>
                </p:nvCxnSpPr>
                <p:spPr>
                  <a:xfrm flipV="1">
                    <a:off x="1724025" y="1543049"/>
                    <a:ext cx="9525" cy="257176"/>
                  </a:xfrm>
                  <a:prstGeom prst="line">
                    <a:avLst/>
                  </a:prstGeom>
                  <a:noFill/>
                  <a:ln w="6350" cap="flat" cmpd="sng" algn="ctr">
                    <a:solidFill>
                      <a:sysClr val="windowText" lastClr="000000"/>
                    </a:solidFill>
                    <a:prstDash val="solid"/>
                    <a:miter lim="800000"/>
                  </a:ln>
                  <a:effectLst/>
                </p:spPr>
              </p:cxnSp>
              <p:sp>
                <p:nvSpPr>
                  <p:cNvPr id="31" name="Rectangle 30"/>
                  <p:cNvSpPr/>
                  <p:nvPr/>
                </p:nvSpPr>
                <p:spPr>
                  <a:xfrm>
                    <a:off x="-448456" y="1361292"/>
                    <a:ext cx="904875" cy="467509"/>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en-IN" sz="13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rPr>
                      <a:t>Pulse Generator, 100 ppm</a:t>
                    </a:r>
                    <a:endParaRPr kumimoji="0" lang="en-US" sz="13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cxnSp>
                <p:nvCxnSpPr>
                  <p:cNvPr id="32" name="Straight Arrow Connector 31"/>
                  <p:cNvCxnSpPr/>
                  <p:nvPr/>
                </p:nvCxnSpPr>
                <p:spPr>
                  <a:xfrm>
                    <a:off x="1724025" y="1800225"/>
                    <a:ext cx="0" cy="590550"/>
                  </a:xfrm>
                  <a:prstGeom prst="straightConnector1">
                    <a:avLst/>
                  </a:prstGeom>
                  <a:noFill/>
                  <a:ln w="6350" cap="flat" cmpd="sng" algn="ctr">
                    <a:solidFill>
                      <a:sysClr val="windowText" lastClr="000000"/>
                    </a:solidFill>
                    <a:prstDash val="solid"/>
                    <a:miter lim="800000"/>
                    <a:tailEnd type="triangle"/>
                  </a:ln>
                  <a:effectLst/>
                </p:spPr>
              </p:cxnSp>
              <p:sp>
                <p:nvSpPr>
                  <p:cNvPr id="33" name="Arc 32"/>
                  <p:cNvSpPr/>
                  <p:nvPr/>
                </p:nvSpPr>
                <p:spPr>
                  <a:xfrm>
                    <a:off x="1600200" y="2390775"/>
                    <a:ext cx="266700" cy="238125"/>
                  </a:xfrm>
                  <a:prstGeom prst="arc">
                    <a:avLst>
                      <a:gd name="adj1" fmla="val 16200000"/>
                      <a:gd name="adj2" fmla="val 5400000"/>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grpSp>
          </p:grpSp>
          <p:sp>
            <p:nvSpPr>
              <p:cNvPr id="18" name="Text Box 2"/>
              <p:cNvSpPr txBox="1">
                <a:spLocks noChangeArrowheads="1"/>
              </p:cNvSpPr>
              <p:nvPr/>
            </p:nvSpPr>
            <p:spPr bwMode="auto">
              <a:xfrm>
                <a:off x="2808788" y="2009775"/>
                <a:ext cx="963109" cy="190501"/>
              </a:xfrm>
              <a:prstGeom prst="rect">
                <a:avLst/>
              </a:prstGeom>
              <a:solidFill>
                <a:srgbClr val="FFFFFF"/>
              </a:solidFill>
              <a:ln w="9525">
                <a:noFill/>
                <a:miter lim="800000"/>
                <a:headEnd/>
                <a:tailEnd/>
              </a:ln>
            </p:spPr>
            <p:txBody>
              <a:bodyPr rot="0" vert="horz" wrap="square" lIns="91440" tIns="45720" rIns="91440" bIns="4572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IN" sz="13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rPr>
                  <a:t>OR Gate OR2 </a:t>
                </a:r>
                <a:endParaRPr kumimoji="0" lang="en-US" sz="13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grpSp>
        <p:grpSp>
          <p:nvGrpSpPr>
            <p:cNvPr id="8" name="Group 7"/>
            <p:cNvGrpSpPr/>
            <p:nvPr/>
          </p:nvGrpSpPr>
          <p:grpSpPr>
            <a:xfrm>
              <a:off x="1325362" y="3446048"/>
              <a:ext cx="325507" cy="141567"/>
              <a:chOff x="0" y="0"/>
              <a:chExt cx="647700" cy="142875"/>
            </a:xfrm>
          </p:grpSpPr>
          <p:grpSp>
            <p:nvGrpSpPr>
              <p:cNvPr id="9" name="Group 8"/>
              <p:cNvGrpSpPr/>
              <p:nvPr/>
            </p:nvGrpSpPr>
            <p:grpSpPr>
              <a:xfrm>
                <a:off x="0" y="0"/>
                <a:ext cx="361950" cy="142875"/>
                <a:chOff x="0" y="0"/>
                <a:chExt cx="361950" cy="142875"/>
              </a:xfrm>
            </p:grpSpPr>
            <p:cxnSp>
              <p:nvCxnSpPr>
                <p:cNvPr id="13" name="Elbow Connector 12"/>
                <p:cNvCxnSpPr/>
                <p:nvPr/>
              </p:nvCxnSpPr>
              <p:spPr>
                <a:xfrm>
                  <a:off x="142875" y="0"/>
                  <a:ext cx="219075" cy="142875"/>
                </a:xfrm>
                <a:prstGeom prst="bentConnector3">
                  <a:avLst/>
                </a:prstGeom>
                <a:noFill/>
                <a:ln w="6350" cap="flat" cmpd="sng" algn="ctr">
                  <a:solidFill>
                    <a:sysClr val="windowText" lastClr="000000"/>
                  </a:solidFill>
                  <a:prstDash val="solid"/>
                  <a:miter lim="800000"/>
                </a:ln>
                <a:effectLst/>
              </p:spPr>
            </p:cxnSp>
            <p:cxnSp>
              <p:nvCxnSpPr>
                <p:cNvPr id="14" name="Elbow Connector 13"/>
                <p:cNvCxnSpPr/>
                <p:nvPr/>
              </p:nvCxnSpPr>
              <p:spPr>
                <a:xfrm flipH="1">
                  <a:off x="0" y="0"/>
                  <a:ext cx="219075" cy="142875"/>
                </a:xfrm>
                <a:prstGeom prst="bentConnector3">
                  <a:avLst/>
                </a:prstGeom>
                <a:noFill/>
                <a:ln w="6350" cap="flat" cmpd="sng" algn="ctr">
                  <a:solidFill>
                    <a:sysClr val="windowText" lastClr="000000"/>
                  </a:solidFill>
                  <a:prstDash val="solid"/>
                  <a:miter lim="800000"/>
                </a:ln>
                <a:effectLst/>
              </p:spPr>
            </p:cxnSp>
          </p:grpSp>
          <p:grpSp>
            <p:nvGrpSpPr>
              <p:cNvPr id="10" name="Group 9"/>
              <p:cNvGrpSpPr/>
              <p:nvPr/>
            </p:nvGrpSpPr>
            <p:grpSpPr>
              <a:xfrm>
                <a:off x="285750" y="0"/>
                <a:ext cx="361950" cy="142875"/>
                <a:chOff x="0" y="0"/>
                <a:chExt cx="361950" cy="142875"/>
              </a:xfrm>
            </p:grpSpPr>
            <p:cxnSp>
              <p:nvCxnSpPr>
                <p:cNvPr id="11" name="Elbow Connector 10"/>
                <p:cNvCxnSpPr/>
                <p:nvPr/>
              </p:nvCxnSpPr>
              <p:spPr>
                <a:xfrm>
                  <a:off x="142875" y="0"/>
                  <a:ext cx="219075" cy="142875"/>
                </a:xfrm>
                <a:prstGeom prst="bentConnector3">
                  <a:avLst/>
                </a:prstGeom>
                <a:noFill/>
                <a:ln w="6350" cap="flat" cmpd="sng" algn="ctr">
                  <a:solidFill>
                    <a:sysClr val="windowText" lastClr="000000"/>
                  </a:solidFill>
                  <a:prstDash val="solid"/>
                  <a:miter lim="800000"/>
                </a:ln>
                <a:effectLst/>
              </p:spPr>
            </p:cxnSp>
            <p:cxnSp>
              <p:nvCxnSpPr>
                <p:cNvPr id="12" name="Elbow Connector 11"/>
                <p:cNvCxnSpPr/>
                <p:nvPr/>
              </p:nvCxnSpPr>
              <p:spPr>
                <a:xfrm flipH="1">
                  <a:off x="0" y="0"/>
                  <a:ext cx="219075" cy="142875"/>
                </a:xfrm>
                <a:prstGeom prst="bentConnector3">
                  <a:avLst>
                    <a:gd name="adj1" fmla="val 49999"/>
                  </a:avLst>
                </a:prstGeom>
                <a:noFill/>
                <a:ln w="6350" cap="flat" cmpd="sng" algn="ctr">
                  <a:solidFill>
                    <a:sysClr val="windowText" lastClr="000000"/>
                  </a:solidFill>
                  <a:prstDash val="solid"/>
                  <a:miter lim="800000"/>
                </a:ln>
                <a:effectLst/>
              </p:spPr>
            </p:cxnSp>
          </p:grpSp>
        </p:grpSp>
      </p:grpSp>
      <p:cxnSp>
        <p:nvCxnSpPr>
          <p:cNvPr id="57" name="Straight Arrow Connector 56"/>
          <p:cNvCxnSpPr/>
          <p:nvPr/>
        </p:nvCxnSpPr>
        <p:spPr>
          <a:xfrm flipV="1">
            <a:off x="5058614" y="3002507"/>
            <a:ext cx="0" cy="4750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5425657" y="3002507"/>
            <a:ext cx="0" cy="4750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788194" y="3002507"/>
            <a:ext cx="0" cy="4750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4846064" y="2443632"/>
            <a:ext cx="1884260" cy="5732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Decoding circuit A</a:t>
            </a:r>
          </a:p>
        </p:txBody>
      </p:sp>
      <p:cxnSp>
        <p:nvCxnSpPr>
          <p:cNvPr id="64" name="Straight Arrow Connector 63"/>
          <p:cNvCxnSpPr>
            <a:stCxn id="62" idx="1"/>
          </p:cNvCxnSpPr>
          <p:nvPr/>
        </p:nvCxnSpPr>
        <p:spPr>
          <a:xfrm flipH="1">
            <a:off x="1588684" y="2730235"/>
            <a:ext cx="32573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31" idx="0"/>
          </p:cNvCxnSpPr>
          <p:nvPr/>
        </p:nvCxnSpPr>
        <p:spPr>
          <a:xfrm>
            <a:off x="560767" y="2928041"/>
            <a:ext cx="1" cy="4217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32012" y="279210"/>
            <a:ext cx="8598089" cy="2031325"/>
          </a:xfrm>
          <a:prstGeom prst="rect">
            <a:avLst/>
          </a:prstGeom>
          <a:noFill/>
        </p:spPr>
        <p:txBody>
          <a:bodyPr wrap="square" rtlCol="0">
            <a:spAutoFit/>
          </a:bodyPr>
          <a:lstStyle/>
          <a:p>
            <a:r>
              <a:rPr lang="en-US" dirty="0"/>
              <a:t>A Decoding circuit is to be designed which detects whether the CNC table is 5 BLU or less away from the target location. If so, it sends out a signal </a:t>
            </a:r>
            <a:r>
              <a:rPr lang="en-US" i="1" dirty="0"/>
              <a:t>d</a:t>
            </a:r>
            <a:r>
              <a:rPr lang="en-US" dirty="0"/>
              <a:t> = 1 to the pulse generator. Design this decoding circuit A.</a:t>
            </a:r>
          </a:p>
          <a:p>
            <a:endParaRPr lang="en-US" dirty="0"/>
          </a:p>
          <a:p>
            <a:r>
              <a:rPr lang="en-US" dirty="0"/>
              <a:t>Part of the required circuit is already provided. Unless the 4 most significant bits are zeros, the OR gate OR1 wont send out a 0. Now if the decoding circuit is to work , it should send out a 1 for 101, 100, 011, 010, 001 and 000.                       Contd. In next page….</a:t>
            </a:r>
          </a:p>
        </p:txBody>
      </p:sp>
      <p:cxnSp>
        <p:nvCxnSpPr>
          <p:cNvPr id="73" name="Elbow Connector 72"/>
          <p:cNvCxnSpPr/>
          <p:nvPr/>
        </p:nvCxnSpPr>
        <p:spPr>
          <a:xfrm rot="10800000">
            <a:off x="3224464" y="2964037"/>
            <a:ext cx="1394777" cy="533912"/>
          </a:xfrm>
          <a:prstGeom prst="bentConnector3">
            <a:avLst>
              <a:gd name="adj1" fmla="val 107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p:nvPr/>
        </p:nvCxnSpPr>
        <p:spPr>
          <a:xfrm rot="10800000">
            <a:off x="3094831" y="3123579"/>
            <a:ext cx="1097208" cy="371975"/>
          </a:xfrm>
          <a:prstGeom prst="bentConnector3">
            <a:avLst>
              <a:gd name="adj1" fmla="val 24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p:cNvCxnSpPr/>
          <p:nvPr/>
        </p:nvCxnSpPr>
        <p:spPr>
          <a:xfrm rot="10800000">
            <a:off x="3080104" y="3261117"/>
            <a:ext cx="1309439" cy="23450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p:cNvCxnSpPr/>
          <p:nvPr/>
        </p:nvCxnSpPr>
        <p:spPr>
          <a:xfrm rot="10800000">
            <a:off x="3166632" y="3400609"/>
            <a:ext cx="139914" cy="94948"/>
          </a:xfrm>
          <a:prstGeom prst="bentConnector3">
            <a:avLst>
              <a:gd name="adj1" fmla="val -963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Freeform 103"/>
          <p:cNvSpPr/>
          <p:nvPr/>
        </p:nvSpPr>
        <p:spPr>
          <a:xfrm>
            <a:off x="3111564" y="2879677"/>
            <a:ext cx="302944" cy="615877"/>
          </a:xfrm>
          <a:custGeom>
            <a:avLst/>
            <a:gdLst>
              <a:gd name="connsiteX0" fmla="*/ 122955 w 273081"/>
              <a:gd name="connsiteY0" fmla="*/ 573206 h 573206"/>
              <a:gd name="connsiteX1" fmla="*/ 41069 w 273081"/>
              <a:gd name="connsiteY1" fmla="*/ 477671 h 573206"/>
              <a:gd name="connsiteX2" fmla="*/ 126 w 273081"/>
              <a:gd name="connsiteY2" fmla="*/ 341194 h 573206"/>
              <a:gd name="connsiteX3" fmla="*/ 41069 w 273081"/>
              <a:gd name="connsiteY3" fmla="*/ 177421 h 573206"/>
              <a:gd name="connsiteX4" fmla="*/ 273081 w 273081"/>
              <a:gd name="connsiteY4" fmla="*/ 0 h 573206"/>
              <a:gd name="connsiteX5" fmla="*/ 273081 w 273081"/>
              <a:gd name="connsiteY5" fmla="*/ 0 h 57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081" h="573206">
                <a:moveTo>
                  <a:pt x="122955" y="573206"/>
                </a:moveTo>
                <a:cubicBezTo>
                  <a:pt x="92247" y="544773"/>
                  <a:pt x="61540" y="516340"/>
                  <a:pt x="41069" y="477671"/>
                </a:cubicBezTo>
                <a:cubicBezTo>
                  <a:pt x="20598" y="439002"/>
                  <a:pt x="126" y="391236"/>
                  <a:pt x="126" y="341194"/>
                </a:cubicBezTo>
                <a:cubicBezTo>
                  <a:pt x="126" y="291152"/>
                  <a:pt x="-4423" y="234287"/>
                  <a:pt x="41069" y="177421"/>
                </a:cubicBezTo>
                <a:cubicBezTo>
                  <a:pt x="86561" y="120555"/>
                  <a:pt x="273081" y="0"/>
                  <a:pt x="273081" y="0"/>
                </a:cubicBezTo>
                <a:lnTo>
                  <a:pt x="273081" y="0"/>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p:cNvSpPr/>
          <p:nvPr/>
        </p:nvSpPr>
        <p:spPr>
          <a:xfrm>
            <a:off x="2403027" y="3193576"/>
            <a:ext cx="821436" cy="301977"/>
          </a:xfrm>
          <a:custGeom>
            <a:avLst/>
            <a:gdLst>
              <a:gd name="connsiteX0" fmla="*/ 545910 w 545910"/>
              <a:gd name="connsiteY0" fmla="*/ 232012 h 232599"/>
              <a:gd name="connsiteX1" fmla="*/ 327546 w 545910"/>
              <a:gd name="connsiteY1" fmla="*/ 218365 h 232599"/>
              <a:gd name="connsiteX2" fmla="*/ 150125 w 545910"/>
              <a:gd name="connsiteY2" fmla="*/ 136478 h 232599"/>
              <a:gd name="connsiteX3" fmla="*/ 0 w 545910"/>
              <a:gd name="connsiteY3" fmla="*/ 0 h 232599"/>
              <a:gd name="connsiteX4" fmla="*/ 0 w 545910"/>
              <a:gd name="connsiteY4" fmla="*/ 0 h 23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10" h="232599">
                <a:moveTo>
                  <a:pt x="545910" y="232012"/>
                </a:moveTo>
                <a:cubicBezTo>
                  <a:pt x="469710" y="233149"/>
                  <a:pt x="393510" y="234287"/>
                  <a:pt x="327546" y="218365"/>
                </a:cubicBezTo>
                <a:cubicBezTo>
                  <a:pt x="261582" y="202443"/>
                  <a:pt x="204716" y="172872"/>
                  <a:pt x="150125" y="136478"/>
                </a:cubicBezTo>
                <a:cubicBezTo>
                  <a:pt x="95534" y="100084"/>
                  <a:pt x="0" y="0"/>
                  <a:pt x="0" y="0"/>
                </a:cubicBezTo>
                <a:lnTo>
                  <a:pt x="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p:cNvGrpSpPr/>
          <p:nvPr/>
        </p:nvGrpSpPr>
        <p:grpSpPr>
          <a:xfrm>
            <a:off x="2398684" y="2866030"/>
            <a:ext cx="985961" cy="488973"/>
            <a:chOff x="2661313" y="2866030"/>
            <a:chExt cx="723332" cy="488973"/>
          </a:xfrm>
        </p:grpSpPr>
        <p:sp>
          <p:nvSpPr>
            <p:cNvPr id="105" name="Freeform 104"/>
            <p:cNvSpPr/>
            <p:nvPr/>
          </p:nvSpPr>
          <p:spPr>
            <a:xfrm>
              <a:off x="2661313" y="2866030"/>
              <a:ext cx="723332" cy="327546"/>
            </a:xfrm>
            <a:custGeom>
              <a:avLst/>
              <a:gdLst>
                <a:gd name="connsiteX0" fmla="*/ 723332 w 723332"/>
                <a:gd name="connsiteY0" fmla="*/ 0 h 327546"/>
                <a:gd name="connsiteX1" fmla="*/ 573206 w 723332"/>
                <a:gd name="connsiteY1" fmla="*/ 13648 h 327546"/>
                <a:gd name="connsiteX2" fmla="*/ 300251 w 723332"/>
                <a:gd name="connsiteY2" fmla="*/ 122830 h 327546"/>
                <a:gd name="connsiteX3" fmla="*/ 0 w 723332"/>
                <a:gd name="connsiteY3" fmla="*/ 327546 h 327546"/>
                <a:gd name="connsiteX4" fmla="*/ 0 w 723332"/>
                <a:gd name="connsiteY4" fmla="*/ 327546 h 327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32" h="327546">
                  <a:moveTo>
                    <a:pt x="723332" y="0"/>
                  </a:moveTo>
                  <a:lnTo>
                    <a:pt x="573206" y="13648"/>
                  </a:lnTo>
                  <a:cubicBezTo>
                    <a:pt x="502693" y="34120"/>
                    <a:pt x="395785" y="70514"/>
                    <a:pt x="300251" y="122830"/>
                  </a:cubicBezTo>
                  <a:cubicBezTo>
                    <a:pt x="204717" y="175146"/>
                    <a:pt x="0" y="327546"/>
                    <a:pt x="0" y="327546"/>
                  </a:cubicBezTo>
                  <a:lnTo>
                    <a:pt x="0" y="327546"/>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2682122" y="3016449"/>
              <a:ext cx="496038" cy="338554"/>
            </a:xfrm>
            <a:prstGeom prst="rect">
              <a:avLst/>
            </a:prstGeom>
            <a:noFill/>
          </p:spPr>
          <p:txBody>
            <a:bodyPr wrap="square" rtlCol="0">
              <a:spAutoFit/>
            </a:bodyPr>
            <a:lstStyle/>
            <a:p>
              <a:r>
                <a:rPr lang="en-US" sz="1600" dirty="0"/>
                <a:t>  OR1</a:t>
              </a:r>
            </a:p>
          </p:txBody>
        </p:sp>
      </p:grpSp>
      <p:cxnSp>
        <p:nvCxnSpPr>
          <p:cNvPr id="109" name="Straight Arrow Connector 108"/>
          <p:cNvCxnSpPr>
            <a:stCxn id="105" idx="3"/>
          </p:cNvCxnSpPr>
          <p:nvPr/>
        </p:nvCxnSpPr>
        <p:spPr>
          <a:xfrm flipH="1">
            <a:off x="2238233" y="3193576"/>
            <a:ext cx="1604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Isosceles Triangle 109"/>
          <p:cNvSpPr/>
          <p:nvPr/>
        </p:nvSpPr>
        <p:spPr>
          <a:xfrm rot="16200000">
            <a:off x="1856481" y="3016598"/>
            <a:ext cx="423080" cy="35395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p:cNvCxnSpPr>
            <a:stCxn id="110" idx="0"/>
          </p:cNvCxnSpPr>
          <p:nvPr/>
        </p:nvCxnSpPr>
        <p:spPr>
          <a:xfrm flipH="1" flipV="1">
            <a:off x="1594729" y="3187615"/>
            <a:ext cx="296315" cy="59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Chord 113"/>
          <p:cNvSpPr/>
          <p:nvPr/>
        </p:nvSpPr>
        <p:spPr>
          <a:xfrm>
            <a:off x="1196392" y="2539080"/>
            <a:ext cx="784585" cy="777922"/>
          </a:xfrm>
          <a:prstGeom prst="chord">
            <a:avLst>
              <a:gd name="adj1" fmla="val 5374034"/>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9" name="Straight Arrow Connector 118"/>
          <p:cNvCxnSpPr/>
          <p:nvPr/>
        </p:nvCxnSpPr>
        <p:spPr>
          <a:xfrm flipH="1">
            <a:off x="560767" y="2928041"/>
            <a:ext cx="6356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4010838" y="2375402"/>
            <a:ext cx="436728" cy="371013"/>
          </a:xfrm>
          <a:prstGeom prst="rect">
            <a:avLst/>
          </a:prstGeom>
          <a:noFill/>
        </p:spPr>
        <p:txBody>
          <a:bodyPr wrap="square" rtlCol="0">
            <a:spAutoFit/>
          </a:bodyPr>
          <a:lstStyle/>
          <a:p>
            <a:r>
              <a:rPr lang="en-US" i="1" dirty="0"/>
              <a:t>d</a:t>
            </a:r>
          </a:p>
        </p:txBody>
      </p:sp>
      <p:graphicFrame>
        <p:nvGraphicFramePr>
          <p:cNvPr id="122" name="Table 121"/>
          <p:cNvGraphicFramePr>
            <a:graphicFrameLocks noGrp="1"/>
          </p:cNvGraphicFramePr>
          <p:nvPr/>
        </p:nvGraphicFramePr>
        <p:xfrm>
          <a:off x="3236269" y="3490931"/>
          <a:ext cx="2809177" cy="365760"/>
        </p:xfrm>
        <a:graphic>
          <a:graphicData uri="http://schemas.openxmlformats.org/drawingml/2006/table">
            <a:tbl>
              <a:tblPr firstRow="1" bandRow="1">
                <a:tableStyleId>{5C22544A-7EE6-4342-B048-85BDC9FD1C3A}</a:tableStyleId>
              </a:tblPr>
              <a:tblGrid>
                <a:gridCol w="401311">
                  <a:extLst>
                    <a:ext uri="{9D8B030D-6E8A-4147-A177-3AD203B41FA5}">
                      <a16:colId xmlns:a16="http://schemas.microsoft.com/office/drawing/2014/main" val="20000"/>
                    </a:ext>
                  </a:extLst>
                </a:gridCol>
                <a:gridCol w="401311">
                  <a:extLst>
                    <a:ext uri="{9D8B030D-6E8A-4147-A177-3AD203B41FA5}">
                      <a16:colId xmlns:a16="http://schemas.microsoft.com/office/drawing/2014/main" val="20001"/>
                    </a:ext>
                  </a:extLst>
                </a:gridCol>
                <a:gridCol w="401311">
                  <a:extLst>
                    <a:ext uri="{9D8B030D-6E8A-4147-A177-3AD203B41FA5}">
                      <a16:colId xmlns:a16="http://schemas.microsoft.com/office/drawing/2014/main" val="20002"/>
                    </a:ext>
                  </a:extLst>
                </a:gridCol>
                <a:gridCol w="401311">
                  <a:extLst>
                    <a:ext uri="{9D8B030D-6E8A-4147-A177-3AD203B41FA5}">
                      <a16:colId xmlns:a16="http://schemas.microsoft.com/office/drawing/2014/main" val="20003"/>
                    </a:ext>
                  </a:extLst>
                </a:gridCol>
                <a:gridCol w="401311">
                  <a:extLst>
                    <a:ext uri="{9D8B030D-6E8A-4147-A177-3AD203B41FA5}">
                      <a16:colId xmlns:a16="http://schemas.microsoft.com/office/drawing/2014/main" val="20004"/>
                    </a:ext>
                  </a:extLst>
                </a:gridCol>
                <a:gridCol w="401311">
                  <a:extLst>
                    <a:ext uri="{9D8B030D-6E8A-4147-A177-3AD203B41FA5}">
                      <a16:colId xmlns:a16="http://schemas.microsoft.com/office/drawing/2014/main" val="20005"/>
                    </a:ext>
                  </a:extLst>
                </a:gridCol>
                <a:gridCol w="401311">
                  <a:extLst>
                    <a:ext uri="{9D8B030D-6E8A-4147-A177-3AD203B41FA5}">
                      <a16:colId xmlns:a16="http://schemas.microsoft.com/office/drawing/2014/main" val="20006"/>
                    </a:ext>
                  </a:extLst>
                </a:gridCol>
              </a:tblGrid>
              <a:tr h="337905">
                <a:tc>
                  <a:txBody>
                    <a:bodyPr/>
                    <a:lstStyle/>
                    <a:p>
                      <a:r>
                        <a:rPr lang="en-US" dirty="0">
                          <a:solidFill>
                            <a:schemeClr val="tx1"/>
                          </a:solidFill>
                        </a:rPr>
                        <a:t>0</a:t>
                      </a:r>
                    </a:p>
                  </a:txBody>
                  <a:tcPr>
                    <a:solidFill>
                      <a:schemeClr val="bg1">
                        <a:lumMod val="75000"/>
                      </a:schemeClr>
                    </a:solidFill>
                  </a:tcPr>
                </a:tc>
                <a:tc>
                  <a:txBody>
                    <a:bodyPr/>
                    <a:lstStyle/>
                    <a:p>
                      <a:r>
                        <a:rPr lang="en-US" dirty="0">
                          <a:solidFill>
                            <a:schemeClr val="tx1"/>
                          </a:solidFill>
                        </a:rPr>
                        <a:t>0</a:t>
                      </a:r>
                    </a:p>
                  </a:txBody>
                  <a:tcPr>
                    <a:solidFill>
                      <a:schemeClr val="bg1">
                        <a:lumMod val="75000"/>
                      </a:schemeClr>
                    </a:solidFill>
                  </a:tcPr>
                </a:tc>
                <a:tc>
                  <a:txBody>
                    <a:bodyPr/>
                    <a:lstStyle/>
                    <a:p>
                      <a:r>
                        <a:rPr lang="en-US" dirty="0">
                          <a:solidFill>
                            <a:schemeClr val="tx1"/>
                          </a:solidFill>
                        </a:rPr>
                        <a:t>0</a:t>
                      </a:r>
                    </a:p>
                  </a:txBody>
                  <a:tcPr>
                    <a:solidFill>
                      <a:schemeClr val="bg1">
                        <a:lumMod val="75000"/>
                      </a:schemeClr>
                    </a:solidFill>
                  </a:tcPr>
                </a:tc>
                <a:tc>
                  <a:txBody>
                    <a:bodyPr/>
                    <a:lstStyle/>
                    <a:p>
                      <a:r>
                        <a:rPr lang="en-US" dirty="0">
                          <a:solidFill>
                            <a:schemeClr val="tx1"/>
                          </a:solidFill>
                        </a:rPr>
                        <a:t>0</a:t>
                      </a:r>
                    </a:p>
                  </a:txBody>
                  <a:tcPr>
                    <a:solidFill>
                      <a:schemeClr val="bg1">
                        <a:lumMod val="75000"/>
                      </a:schemeClr>
                    </a:solidFill>
                  </a:tcPr>
                </a:tc>
                <a:tc>
                  <a:txBody>
                    <a:bodyPr/>
                    <a:lstStyle/>
                    <a:p>
                      <a:r>
                        <a:rPr lang="en-US" dirty="0">
                          <a:solidFill>
                            <a:schemeClr val="tx1"/>
                          </a:solidFill>
                        </a:rPr>
                        <a:t>a</a:t>
                      </a:r>
                    </a:p>
                  </a:txBody>
                  <a:tcPr>
                    <a:solidFill>
                      <a:schemeClr val="bg1">
                        <a:lumMod val="75000"/>
                      </a:schemeClr>
                    </a:solidFill>
                  </a:tcPr>
                </a:tc>
                <a:tc>
                  <a:txBody>
                    <a:bodyPr/>
                    <a:lstStyle/>
                    <a:p>
                      <a:r>
                        <a:rPr lang="en-US" dirty="0">
                          <a:solidFill>
                            <a:schemeClr val="tx1"/>
                          </a:solidFill>
                        </a:rPr>
                        <a:t>b</a:t>
                      </a:r>
                    </a:p>
                  </a:txBody>
                  <a:tcPr>
                    <a:solidFill>
                      <a:schemeClr val="bg1">
                        <a:lumMod val="75000"/>
                      </a:schemeClr>
                    </a:solidFill>
                  </a:tcPr>
                </a:tc>
                <a:tc>
                  <a:txBody>
                    <a:bodyPr/>
                    <a:lstStyle/>
                    <a:p>
                      <a:r>
                        <a:rPr lang="en-US" dirty="0">
                          <a:solidFill>
                            <a:schemeClr val="tx1"/>
                          </a:solidFill>
                        </a:rPr>
                        <a:t>c</a:t>
                      </a:r>
                    </a:p>
                  </a:txBody>
                  <a:tcPr>
                    <a:solidFill>
                      <a:schemeClr val="bg1">
                        <a:lumMod val="7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526252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35877"/>
          </a:xfrm>
        </p:spPr>
        <p:txBody>
          <a:bodyPr>
            <a:normAutofit/>
          </a:bodyPr>
          <a:lstStyle/>
          <a:p>
            <a:r>
              <a:rPr lang="en-US" sz="2800" dirty="0"/>
              <a:t>Decoding circuit problem </a:t>
            </a:r>
            <a:r>
              <a:rPr lang="en-US" sz="2800" dirty="0" err="1"/>
              <a:t>contd</a:t>
            </a:r>
            <a:r>
              <a:rPr lang="en-US" sz="2800"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310185"/>
                <a:ext cx="7886700" cy="4866778"/>
              </a:xfrm>
            </p:spPr>
            <p:txBody>
              <a:bodyPr>
                <a:normAutofit lnSpcReduction="10000"/>
              </a:bodyPr>
              <a:lstStyle/>
              <a:p>
                <a:r>
                  <a:rPr lang="en-US" dirty="0"/>
                  <a:t>But that would mean that from </a:t>
                </a:r>
              </a:p>
              <a:p>
                <a:pPr marL="0" indent="0">
                  <a:buNone/>
                </a:pPr>
                <a:r>
                  <a:rPr lang="en-US" dirty="0"/>
                  <a:t>the truth table, we would get </a:t>
                </a:r>
              </a:p>
              <a:p>
                <a:pPr marL="0" indent="0">
                  <a:buNone/>
                </a:pPr>
                <a:r>
                  <a:rPr lang="en-US" dirty="0"/>
                  <a:t>6 terms (!!)</a:t>
                </a:r>
              </a:p>
              <a:p>
                <a:pPr marL="0" indent="0">
                  <a:buNone/>
                </a:pPr>
                <a:r>
                  <a:rPr lang="en-US" dirty="0"/>
                  <a:t>The method is called “Sum of </a:t>
                </a:r>
              </a:p>
              <a:p>
                <a:pPr marL="0" indent="0">
                  <a:buNone/>
                </a:pPr>
                <a:r>
                  <a:rPr lang="en-US" dirty="0"/>
                  <a:t>Product terms”</a:t>
                </a:r>
              </a:p>
              <a:p>
                <a:pPr marL="0" lvl="0" indent="0">
                  <a:buNone/>
                </a:pP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solidFill>
                          <a:prstClr val="black"/>
                        </a:solidFill>
                        <a:latin typeface="Cambria Math" panose="02040503050406030204" pitchFamily="18" charset="0"/>
                      </a:rPr>
                      <m:t>𝑏</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𝑐</m:t>
                    </m:r>
                    <m:r>
                      <a:rPr lang="en-US" i="1">
                        <a:solidFill>
                          <a:prstClr val="black"/>
                        </a:solidFill>
                        <a:latin typeface="Cambria Math" panose="02040503050406030204" pitchFamily="18" charset="0"/>
                      </a:rPr>
                      <m:t>+</m:t>
                    </m:r>
                    <m:sSup>
                      <m:sSupPr>
                        <m:ctrlPr>
                          <a:rPr lang="en-US" i="1">
                            <a:solidFill>
                              <a:prstClr val="black"/>
                            </a:solidFill>
                            <a:latin typeface="Cambria Math" panose="02040503050406030204" pitchFamily="18" charset="0"/>
                          </a:rPr>
                        </m:ctrlPr>
                      </m:sSupPr>
                      <m:e>
                        <m:r>
                          <a:rPr lang="en-US" b="0" i="1" smtClean="0">
                            <a:solidFill>
                              <a:prstClr val="black"/>
                            </a:solidFill>
                            <a:latin typeface="Cambria Math" panose="02040503050406030204" pitchFamily="18" charset="0"/>
                          </a:rPr>
                          <m:t>𝑎</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sSup>
                      <m:sSupPr>
                        <m:ctrlPr>
                          <a:rPr lang="en-US" i="1">
                            <a:solidFill>
                              <a:prstClr val="black"/>
                            </a:solidFill>
                            <a:latin typeface="Cambria Math" panose="02040503050406030204" pitchFamily="18" charset="0"/>
                          </a:rPr>
                        </m:ctrlPr>
                      </m:sSupPr>
                      <m:e>
                        <m:r>
                          <a:rPr lang="en-US" b="0" i="1" smtClean="0">
                            <a:solidFill>
                              <a:prstClr val="black"/>
                            </a:solidFill>
                            <a:latin typeface="Cambria Math" panose="02040503050406030204" pitchFamily="18" charset="0"/>
                          </a:rPr>
                          <m:t>𝑏</m:t>
                        </m:r>
                        <m:r>
                          <a:rPr lang="en-US" b="0" i="1" smtClean="0">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𝑐</m:t>
                        </m:r>
                      </m:e>
                      <m:sup>
                        <m:r>
                          <a:rPr lang="en-US" i="1">
                            <a:solidFill>
                              <a:prstClr val="black"/>
                            </a:solidFill>
                            <a:latin typeface="Cambria Math" panose="02040503050406030204" pitchFamily="18" charset="0"/>
                          </a:rPr>
                          <m:t>′</m:t>
                        </m:r>
                      </m:sup>
                    </m:sSup>
                  </m:oMath>
                </a14:m>
                <a:r>
                  <a:rPr lang="en-US" dirty="0"/>
                  <a:t>+</a:t>
                </a:r>
                <a14:m>
                  <m:oMath xmlns:m="http://schemas.openxmlformats.org/officeDocument/2006/math">
                    <m:sSup>
                      <m:sSupPr>
                        <m:ctrlPr>
                          <a:rPr lang="en-US" i="1">
                            <a:solidFill>
                              <a:prstClr val="black"/>
                            </a:solidFill>
                            <a:latin typeface="Cambria Math" panose="02040503050406030204" pitchFamily="18" charset="0"/>
                          </a:rPr>
                        </m:ctrlPr>
                      </m:sSupPr>
                      <m:e>
                        <m:r>
                          <a:rPr lang="en-US" b="0" i="1" smtClean="0">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𝑎</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sSup>
                      <m:sSupPr>
                        <m:ctrlPr>
                          <a:rPr lang="en-US" i="1" smtClean="0">
                            <a:solidFill>
                              <a:prstClr val="black"/>
                            </a:solidFill>
                            <a:latin typeface="Cambria Math" panose="02040503050406030204" pitchFamily="18" charset="0"/>
                          </a:rPr>
                        </m:ctrlPr>
                      </m:sSupPr>
                      <m:e>
                        <m:r>
                          <a:rPr lang="en-US" b="0" i="1" smtClean="0">
                            <a:solidFill>
                              <a:prstClr val="black"/>
                            </a:solidFill>
                            <a:latin typeface="Cambria Math" panose="02040503050406030204" pitchFamily="18" charset="0"/>
                          </a:rPr>
                          <m:t>𝑏</m:t>
                        </m:r>
                      </m:e>
                      <m:sup>
                        <m:r>
                          <a:rPr lang="en-US" b="0" i="1" smtClean="0">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𝑐</m:t>
                    </m:r>
                    <m:r>
                      <a:rPr lang="en-US" i="1">
                        <a:solidFill>
                          <a:prstClr val="black"/>
                        </a:solidFill>
                        <a:latin typeface="Cambria Math" panose="02040503050406030204" pitchFamily="18" charset="0"/>
                      </a:rPr>
                      <m:t>+</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𝑎</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sSup>
                      <m:sSupPr>
                        <m:ctrlPr>
                          <a:rPr lang="en-US" i="1">
                            <a:solidFill>
                              <a:prstClr val="black"/>
                            </a:solidFill>
                            <a:latin typeface="Cambria Math" panose="02040503050406030204" pitchFamily="18" charset="0"/>
                          </a:rPr>
                        </m:ctrlPr>
                      </m:sSupPr>
                      <m:e>
                        <m:sSup>
                          <m:sSupPr>
                            <m:ctrlPr>
                              <a:rPr lang="en-US" i="1" smtClean="0">
                                <a:solidFill>
                                  <a:prstClr val="black"/>
                                </a:solidFill>
                                <a:latin typeface="Cambria Math" panose="02040503050406030204" pitchFamily="18" charset="0"/>
                              </a:rPr>
                            </m:ctrlPr>
                          </m:sSupPr>
                          <m:e>
                            <m:r>
                              <a:rPr lang="en-US" b="0" i="1" smtClean="0">
                                <a:solidFill>
                                  <a:prstClr val="black"/>
                                </a:solidFill>
                                <a:latin typeface="Cambria Math" panose="02040503050406030204" pitchFamily="18" charset="0"/>
                              </a:rPr>
                              <m:t>𝑏</m:t>
                            </m:r>
                          </m:e>
                          <m:sup>
                            <m:r>
                              <a:rPr lang="en-US" b="0" i="1" smtClean="0">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𝑐</m:t>
                        </m:r>
                      </m:e>
                      <m:sup>
                        <m:r>
                          <a:rPr lang="en-US" i="1">
                            <a:solidFill>
                              <a:prstClr val="black"/>
                            </a:solidFill>
                            <a:latin typeface="Cambria Math" panose="02040503050406030204" pitchFamily="18" charset="0"/>
                          </a:rPr>
                          <m:t>′</m:t>
                        </m:r>
                      </m:sup>
                    </m:sSup>
                    <m:r>
                      <a:rPr lang="en-US" i="1" smtClean="0">
                        <a:solidFill>
                          <a:prstClr val="black"/>
                        </a:solidFill>
                        <a:latin typeface="Cambria Math" panose="02040503050406030204" pitchFamily="18" charset="0"/>
                      </a:rPr>
                      <m:t> </m:t>
                    </m:r>
                  </m:oMath>
                </a14:m>
                <a:r>
                  <a:rPr lang="en-US" dirty="0">
                    <a:solidFill>
                      <a:prstClr val="black"/>
                    </a:solidFill>
                  </a:rPr>
                  <a:t>= </a:t>
                </a:r>
                <a14:m>
                  <m:oMath xmlns:m="http://schemas.openxmlformats.org/officeDocument/2006/math">
                    <m:sSup>
                      <m:sSupPr>
                        <m:ctrlPr>
                          <a:rPr lang="en-US" i="1" smtClean="0">
                            <a:solidFill>
                              <a:prstClr val="black"/>
                            </a:solidFill>
                            <a:latin typeface="Cambria Math" panose="02040503050406030204" pitchFamily="18" charset="0"/>
                          </a:rPr>
                        </m:ctrlPr>
                      </m:sSupPr>
                      <m:e>
                        <m:r>
                          <a:rPr lang="en-US" b="0" i="1" smtClean="0">
                            <a:solidFill>
                              <a:prstClr val="black"/>
                            </a:solidFill>
                            <a:latin typeface="Cambria Math" panose="02040503050406030204" pitchFamily="18" charset="0"/>
                          </a:rPr>
                          <m:t>𝑎</m:t>
                        </m:r>
                      </m:e>
                      <m:sup>
                        <m:r>
                          <a:rPr lang="en-US" b="0" i="1" smtClean="0">
                            <a:solidFill>
                              <a:prstClr val="black"/>
                            </a:solidFill>
                            <a:latin typeface="Cambria Math" panose="02040503050406030204" pitchFamily="18" charset="0"/>
                          </a:rPr>
                          <m:t>′</m:t>
                        </m:r>
                      </m:sup>
                    </m:sSup>
                  </m:oMath>
                </a14:m>
                <a:r>
                  <a:rPr lang="en-US" dirty="0">
                    <a:solidFill>
                      <a:prstClr val="black"/>
                    </a:solidFill>
                  </a:rPr>
                  <a:t>+ </a:t>
                </a:r>
                <a14:m>
                  <m:oMath xmlns:m="http://schemas.openxmlformats.org/officeDocument/2006/math">
                    <m:sSup>
                      <m:sSupPr>
                        <m:ctrlPr>
                          <a:rPr lang="en-US" i="1" smtClean="0">
                            <a:solidFill>
                              <a:prstClr val="black"/>
                            </a:solidFill>
                            <a:latin typeface="Cambria Math" panose="02040503050406030204" pitchFamily="18" charset="0"/>
                          </a:rPr>
                        </m:ctrlPr>
                      </m:sSupPr>
                      <m:e>
                        <m:r>
                          <a:rPr lang="en-US" b="0" i="1" smtClean="0">
                            <a:solidFill>
                              <a:prstClr val="black"/>
                            </a:solidFill>
                            <a:latin typeface="Cambria Math" panose="02040503050406030204" pitchFamily="18" charset="0"/>
                          </a:rPr>
                          <m:t>𝑏</m:t>
                        </m:r>
                      </m:e>
                      <m:sup>
                        <m:r>
                          <a:rPr lang="en-US" b="0" i="1" smtClean="0">
                            <a:solidFill>
                              <a:prstClr val="black"/>
                            </a:solidFill>
                            <a:latin typeface="Cambria Math" panose="02040503050406030204" pitchFamily="18" charset="0"/>
                          </a:rPr>
                          <m:t>′</m:t>
                        </m:r>
                      </m:sup>
                    </m:sSup>
                  </m:oMath>
                </a14:m>
                <a:endParaRPr lang="en-US" dirty="0">
                  <a:solidFill>
                    <a:prstClr val="black"/>
                  </a:solidFill>
                </a:endParaRPr>
              </a:p>
              <a:p>
                <a:pPr marL="0" lvl="0" indent="0">
                  <a:buNone/>
                </a:pPr>
                <a:r>
                  <a:rPr lang="en-US" sz="2000" dirty="0">
                    <a:solidFill>
                      <a:prstClr val="black"/>
                    </a:solidFill>
                  </a:rPr>
                  <a:t>There is yet another method – the product of the sum terms </a:t>
                </a:r>
                <a:r>
                  <a:rPr lang="en-US" sz="2000" dirty="0">
                    <a:solidFill>
                      <a:prstClr val="black"/>
                    </a:solidFill>
                    <a:sym typeface="Wingdings" panose="05000000000000000000" pitchFamily="2" charset="2"/>
                  </a:rPr>
                  <a:t> it involves less number of terms for this problem</a:t>
                </a:r>
                <a:endParaRPr lang="en-US" sz="2000" dirty="0">
                  <a:solidFill>
                    <a:prstClr val="black"/>
                  </a:solidFill>
                </a:endParaRPr>
              </a:p>
              <a:p>
                <a:pPr marL="0" lvl="0" indent="0">
                  <a:buNone/>
                </a:pPr>
                <a14:m>
                  <m:oMath xmlns:m="http://schemas.openxmlformats.org/officeDocument/2006/math">
                    <m:r>
                      <a:rPr lang="en-US" b="0" i="1" smtClean="0">
                        <a:solidFill>
                          <a:prstClr val="black"/>
                        </a:solidFill>
                        <a:latin typeface="Cambria Math" panose="02040503050406030204" pitchFamily="18" charset="0"/>
                      </a:rPr>
                      <m:t>𝑑</m:t>
                    </m:r>
                    <m:r>
                      <a:rPr lang="en-US" b="0" i="1" smtClean="0">
                        <a:solidFill>
                          <a:prstClr val="black"/>
                        </a:solidFill>
                        <a:latin typeface="Cambria Math" panose="02040503050406030204" pitchFamily="18" charset="0"/>
                      </a:rPr>
                      <m:t>= </m:t>
                    </m:r>
                    <m:d>
                      <m:dPr>
                        <m:ctrlPr>
                          <a:rPr lang="en-US" b="0" i="1" smtClean="0">
                            <a:solidFill>
                              <a:prstClr val="black"/>
                            </a:solidFill>
                            <a:latin typeface="Cambria Math" panose="02040503050406030204" pitchFamily="18" charset="0"/>
                          </a:rPr>
                        </m:ctrlPr>
                      </m:dPr>
                      <m:e>
                        <m:sSup>
                          <m:sSupPr>
                            <m:ctrlPr>
                              <a:rPr lang="en-US" b="0" i="1" smtClean="0">
                                <a:solidFill>
                                  <a:prstClr val="black"/>
                                </a:solidFill>
                                <a:latin typeface="Cambria Math" panose="02040503050406030204" pitchFamily="18" charset="0"/>
                              </a:rPr>
                            </m:ctrlPr>
                          </m:sSupPr>
                          <m:e>
                            <m:r>
                              <a:rPr lang="en-US" b="0" i="1" smtClean="0">
                                <a:solidFill>
                                  <a:prstClr val="black"/>
                                </a:solidFill>
                                <a:latin typeface="Cambria Math" panose="02040503050406030204" pitchFamily="18" charset="0"/>
                              </a:rPr>
                              <m:t>𝑎</m:t>
                            </m:r>
                          </m:e>
                          <m:sup>
                            <m:r>
                              <a:rPr lang="en-US" b="0" i="1" smtClean="0">
                                <a:solidFill>
                                  <a:prstClr val="black"/>
                                </a:solidFill>
                                <a:latin typeface="Cambria Math" panose="02040503050406030204" pitchFamily="18" charset="0"/>
                              </a:rPr>
                              <m:t>′</m:t>
                            </m:r>
                          </m:sup>
                        </m:sSup>
                        <m:r>
                          <a:rPr lang="en-US" b="0" i="1" smtClean="0">
                            <a:solidFill>
                              <a:prstClr val="black"/>
                            </a:solidFill>
                            <a:latin typeface="Cambria Math" panose="02040503050406030204" pitchFamily="18" charset="0"/>
                          </a:rPr>
                          <m:t>+</m:t>
                        </m:r>
                        <m:sSup>
                          <m:sSupPr>
                            <m:ctrlPr>
                              <a:rPr lang="en-US" b="0" i="1" smtClean="0">
                                <a:solidFill>
                                  <a:prstClr val="black"/>
                                </a:solidFill>
                                <a:latin typeface="Cambria Math" panose="02040503050406030204" pitchFamily="18" charset="0"/>
                              </a:rPr>
                            </m:ctrlPr>
                          </m:sSupPr>
                          <m:e>
                            <m:r>
                              <a:rPr lang="en-US" b="0" i="1" smtClean="0">
                                <a:solidFill>
                                  <a:prstClr val="black"/>
                                </a:solidFill>
                                <a:latin typeface="Cambria Math" panose="02040503050406030204" pitchFamily="18" charset="0"/>
                              </a:rPr>
                              <m:t>𝑏</m:t>
                            </m:r>
                          </m:e>
                          <m:sup>
                            <m:r>
                              <a:rPr lang="en-US" b="0" i="1" smtClean="0">
                                <a:solidFill>
                                  <a:prstClr val="black"/>
                                </a:solidFill>
                                <a:latin typeface="Cambria Math" panose="02040503050406030204" pitchFamily="18" charset="0"/>
                              </a:rPr>
                              <m:t>′</m:t>
                            </m:r>
                          </m:sup>
                        </m:sSup>
                        <m:r>
                          <a:rPr lang="en-US" b="0" i="1" smtClean="0">
                            <a:solidFill>
                              <a:prstClr val="black"/>
                            </a:solidFill>
                            <a:latin typeface="Cambria Math" panose="02040503050406030204" pitchFamily="18" charset="0"/>
                          </a:rPr>
                          <m:t>+</m:t>
                        </m:r>
                        <m:sSup>
                          <m:sSupPr>
                            <m:ctrlPr>
                              <a:rPr lang="en-US" b="0" i="1" smtClean="0">
                                <a:solidFill>
                                  <a:prstClr val="black"/>
                                </a:solidFill>
                                <a:latin typeface="Cambria Math" panose="02040503050406030204" pitchFamily="18" charset="0"/>
                              </a:rPr>
                            </m:ctrlPr>
                          </m:sSupPr>
                          <m:e>
                            <m:r>
                              <a:rPr lang="en-US" b="0" i="1" smtClean="0">
                                <a:solidFill>
                                  <a:prstClr val="black"/>
                                </a:solidFill>
                                <a:latin typeface="Cambria Math" panose="02040503050406030204" pitchFamily="18" charset="0"/>
                              </a:rPr>
                              <m:t>𝑐</m:t>
                            </m:r>
                          </m:e>
                          <m:sup>
                            <m:r>
                              <a:rPr lang="en-US" b="0" i="1" smtClean="0">
                                <a:solidFill>
                                  <a:prstClr val="black"/>
                                </a:solidFill>
                                <a:latin typeface="Cambria Math" panose="02040503050406030204" pitchFamily="18" charset="0"/>
                              </a:rPr>
                              <m:t>′</m:t>
                            </m:r>
                          </m:sup>
                        </m:sSup>
                      </m:e>
                    </m:d>
                    <m:r>
                      <a:rPr lang="en-US" b="0" i="1" smtClean="0">
                        <a:solidFill>
                          <a:prstClr val="black"/>
                        </a:solidFill>
                        <a:latin typeface="Cambria Math" panose="02040503050406030204" pitchFamily="18" charset="0"/>
                      </a:rPr>
                      <m:t>.</m:t>
                    </m:r>
                    <m:d>
                      <m:dPr>
                        <m:ctrlPr>
                          <a:rPr lang="en-US" b="0" i="1" smtClean="0">
                            <a:solidFill>
                              <a:prstClr val="black"/>
                            </a:solidFill>
                            <a:latin typeface="Cambria Math" panose="02040503050406030204" pitchFamily="18" charset="0"/>
                          </a:rPr>
                        </m:ctrlPr>
                      </m:dPr>
                      <m:e>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𝑎</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𝑏</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r>
                          <a:rPr lang="en-US" b="0" i="1" smtClean="0">
                            <a:solidFill>
                              <a:prstClr val="black"/>
                            </a:solidFill>
                            <a:latin typeface="Cambria Math" panose="02040503050406030204" pitchFamily="18" charset="0"/>
                          </a:rPr>
                          <m:t>𝑐</m:t>
                        </m:r>
                      </m:e>
                    </m:d>
                  </m:oMath>
                </a14:m>
                <a:r>
                  <a:rPr lang="en-US" dirty="0">
                    <a:solidFill>
                      <a:prstClr val="black"/>
                    </a:solidFill>
                  </a:rPr>
                  <a:t> =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𝑎</m:t>
                        </m:r>
                      </m:e>
                      <m:sup>
                        <m:r>
                          <a:rPr lang="en-US" i="1">
                            <a:solidFill>
                              <a:prstClr val="black"/>
                            </a:solidFill>
                            <a:latin typeface="Cambria Math" panose="02040503050406030204" pitchFamily="18" charset="0"/>
                          </a:rPr>
                          <m:t>′</m:t>
                        </m:r>
                      </m:sup>
                    </m:sSup>
                  </m:oMath>
                </a14:m>
                <a:r>
                  <a:rPr lang="en-US" dirty="0">
                    <a:solidFill>
                      <a:prstClr val="black"/>
                    </a:solidFill>
                  </a:rPr>
                  <a:t>+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𝑏</m:t>
                        </m:r>
                      </m:e>
                      <m:sup>
                        <m:r>
                          <a:rPr lang="en-US" i="1">
                            <a:solidFill>
                              <a:prstClr val="black"/>
                            </a:solidFill>
                            <a:latin typeface="Cambria Math" panose="02040503050406030204" pitchFamily="18" charset="0"/>
                          </a:rPr>
                          <m:t>′</m:t>
                        </m:r>
                      </m:sup>
                    </m:sSup>
                  </m:oMath>
                </a14:m>
                <a:endParaRPr lang="en-US" dirty="0">
                  <a:solidFill>
                    <a:prstClr val="black"/>
                  </a:solidFill>
                </a:endParaRPr>
              </a:p>
              <a:p>
                <a:pPr marL="0" lvl="0" indent="0">
                  <a:buNone/>
                </a:pPr>
                <a:r>
                  <a:rPr lang="en-US" dirty="0">
                    <a:solidFill>
                      <a:prstClr val="black"/>
                    </a:solidFill>
                  </a:rPr>
                  <a:t>Hence the decoding circuit is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𝑎</m:t>
                        </m:r>
                      </m:e>
                      <m:sup>
                        <m:r>
                          <a:rPr lang="en-US" i="1">
                            <a:solidFill>
                              <a:prstClr val="black"/>
                            </a:solidFill>
                            <a:latin typeface="Cambria Math" panose="02040503050406030204" pitchFamily="18" charset="0"/>
                          </a:rPr>
                          <m:t>′</m:t>
                        </m:r>
                      </m:sup>
                    </m:sSup>
                  </m:oMath>
                </a14:m>
                <a:r>
                  <a:rPr lang="en-US" dirty="0">
                    <a:solidFill>
                      <a:prstClr val="black"/>
                    </a:solidFill>
                  </a:rPr>
                  <a:t>+ </a:t>
                </a:r>
                <a14:m>
                  <m:oMath xmlns:m="http://schemas.openxmlformats.org/officeDocument/2006/math">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𝑏</m:t>
                        </m:r>
                      </m:e>
                      <m:sup>
                        <m:r>
                          <a:rPr lang="en-US" i="1">
                            <a:solidFill>
                              <a:prstClr val="black"/>
                            </a:solidFill>
                            <a:latin typeface="Cambria Math" panose="02040503050406030204" pitchFamily="18" charset="0"/>
                          </a:rPr>
                          <m:t>′</m:t>
                        </m:r>
                      </m:sup>
                    </m:sSup>
                  </m:oMath>
                </a14:m>
                <a:endParaRPr lang="en-US" dirty="0">
                  <a:solidFill>
                    <a:prstClr val="black"/>
                  </a:solidFill>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310185"/>
                <a:ext cx="7886700" cy="4866778"/>
              </a:xfrm>
              <a:blipFill rotWithShape="0">
                <a:blip r:embed="rId2"/>
                <a:stretch>
                  <a:fillRect l="-1546" t="-2882" r="-541"/>
                </a:stretch>
              </a:blipFill>
            </p:spPr>
            <p:txBody>
              <a:bodyPr/>
              <a:lstStyle/>
              <a:p>
                <a:r>
                  <a:rPr lang="en-US">
                    <a:noFill/>
                  </a:rPr>
                  <a:t> </a:t>
                </a:r>
              </a:p>
            </p:txBody>
          </p:sp>
        </mc:Fallback>
      </mc:AlternateContent>
      <p:graphicFrame>
        <p:nvGraphicFramePr>
          <p:cNvPr id="5" name="Table 4"/>
          <p:cNvGraphicFramePr>
            <a:graphicFrameLocks noGrp="1"/>
          </p:cNvGraphicFramePr>
          <p:nvPr/>
        </p:nvGraphicFramePr>
        <p:xfrm>
          <a:off x="5663820" y="195996"/>
          <a:ext cx="3048000" cy="333756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tblGrid>
              <a:tr h="370840">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i="1" dirty="0"/>
                        <a:t>  d</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2"/>
                  </a:ext>
                </a:extLst>
              </a:tr>
              <a:tr h="37084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solidFill>
                      <a:srgbClr val="FFC000"/>
                    </a:solidFill>
                  </a:tcPr>
                </a:tc>
                <a:extLst>
                  <a:ext uri="{0D108BD9-81ED-4DB2-BD59-A6C34878D82A}">
                    <a16:rowId xmlns:a16="http://schemas.microsoft.com/office/drawing/2014/main" val="10003"/>
                  </a:ext>
                </a:extLst>
              </a:tr>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solidFill>
                      <a:srgbClr val="FFC000"/>
                    </a:solidFill>
                  </a:tcPr>
                </a:tc>
                <a:extLst>
                  <a:ext uri="{0D108BD9-81ED-4DB2-BD59-A6C34878D82A}">
                    <a16:rowId xmlns:a16="http://schemas.microsoft.com/office/drawing/2014/main" val="10004"/>
                  </a:ext>
                </a:extLst>
              </a:tr>
              <a:tr h="370840">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solidFill>
                      <a:srgbClr val="FFC000"/>
                    </a:solidFill>
                  </a:tcPr>
                </a:tc>
                <a:extLst>
                  <a:ext uri="{0D108BD9-81ED-4DB2-BD59-A6C34878D82A}">
                    <a16:rowId xmlns:a16="http://schemas.microsoft.com/office/drawing/2014/main" val="10005"/>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solidFill>
                      <a:srgbClr val="FFC000"/>
                    </a:solidFill>
                  </a:tcPr>
                </a:tc>
                <a:extLst>
                  <a:ext uri="{0D108BD9-81ED-4DB2-BD59-A6C34878D82A}">
                    <a16:rowId xmlns:a16="http://schemas.microsoft.com/office/drawing/2014/main" val="10006"/>
                  </a:ext>
                </a:extLst>
              </a:tr>
              <a:tr h="370840">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solidFill>
                      <a:srgbClr val="FFC000"/>
                    </a:solidFill>
                  </a:tcPr>
                </a:tc>
                <a:extLst>
                  <a:ext uri="{0D108BD9-81ED-4DB2-BD59-A6C34878D82A}">
                    <a16:rowId xmlns:a16="http://schemas.microsoft.com/office/drawing/2014/main" val="10007"/>
                  </a:ext>
                </a:extLst>
              </a:tr>
              <a:tr h="370840">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solidFill>
                      <a:srgbClr val="FFC000"/>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020351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ED14B-D69A-4EC4-9984-5195BC0D2C7B}"/>
              </a:ext>
            </a:extLst>
          </p:cNvPr>
          <p:cNvSpPr>
            <a:spLocks noGrp="1"/>
          </p:cNvSpPr>
          <p:nvPr>
            <p:ph type="title"/>
          </p:nvPr>
        </p:nvSpPr>
        <p:spPr/>
        <p:txBody>
          <a:bodyPr/>
          <a:lstStyle/>
          <a:p>
            <a:r>
              <a:rPr lang="en-US" dirty="0" err="1"/>
              <a:t>a+a.b</a:t>
            </a:r>
            <a:r>
              <a:rPr lang="en-US" dirty="0"/>
              <a:t> = a.1+a.b = a.(1+b) = a</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FE6738-316D-45D2-BA61-25FA1B63578A}"/>
                  </a:ext>
                </a:extLst>
              </p:cNvPr>
              <p:cNvSpPr>
                <a:spLocks noGrp="1"/>
              </p:cNvSpPr>
              <p:nvPr>
                <p:ph idx="1"/>
              </p:nvPr>
            </p:nvSpPr>
            <p:spPr/>
            <p:txBody>
              <a:bodyPr/>
              <a:lstStyle/>
              <a:p>
                <a14:m>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e>
                      <m: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e>
                      <m: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oMath>
                </a14:m>
                <a:r>
                  <a:rPr kumimoji="0" lang="en-US" sz="2800" b="0" i="0" u="none" strike="noStrike" kern="1200" cap="none" spc="0" normalizeH="0" baseline="0" noProof="0" dirty="0">
                    <a:ln>
                      <a:noFill/>
                    </a:ln>
                    <a:solidFill>
                      <a:prstClr val="black"/>
                    </a:solidFill>
                    <a:effectLst/>
                    <a:uLnTx/>
                    <a:uFillTx/>
                    <a:latin typeface="Calibri"/>
                    <a:ea typeface="+mn-ea"/>
                    <a:cs typeface="+mn-cs"/>
                  </a:rPr>
                  <a:t>+</a:t>
                </a:r>
                <a14:m>
                  <m:oMath xmlns:m="http://schemas.openxmlformats.org/officeDocument/2006/math">
                    <m:sSup>
                      <m:sSup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e>
                      <m: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e>
                          <m: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US" sz="28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oMath>
                </a14:m>
                <a:r>
                  <a:rPr kumimoji="0" lang="en-US" sz="28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e>
                      <m: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oMath>
                </a14:m>
                <a:endParaRPr lang="en-IN" dirty="0"/>
              </a:p>
              <a:p>
                <a:r>
                  <a:rPr lang="en-IN" dirty="0"/>
                  <a:t>=a.b’+a’.</a:t>
                </a:r>
                <a:r>
                  <a:rPr lang="en-IN" dirty="0" err="1"/>
                  <a:t>b+a</a:t>
                </a:r>
                <a:r>
                  <a:rPr lang="en-IN" dirty="0"/>
                  <a:t>’.b’ = </a:t>
                </a:r>
                <a:r>
                  <a:rPr lang="en-IN" dirty="0" err="1"/>
                  <a:t>b’+a’.b</a:t>
                </a:r>
                <a:r>
                  <a:rPr lang="en-IN" dirty="0"/>
                  <a:t> = (</a:t>
                </a:r>
                <a:r>
                  <a:rPr lang="en-IN" dirty="0" err="1"/>
                  <a:t>b’+a</a:t>
                </a:r>
                <a:r>
                  <a:rPr lang="en-IN" dirty="0"/>
                  <a:t>’).(</a:t>
                </a:r>
                <a:r>
                  <a:rPr lang="en-IN" dirty="0" err="1"/>
                  <a:t>b’+b</a:t>
                </a:r>
                <a:r>
                  <a:rPr lang="en-IN" dirty="0"/>
                  <a:t>) = </a:t>
                </a:r>
                <a:r>
                  <a:rPr lang="en-IN" dirty="0" err="1"/>
                  <a:t>a’+b</a:t>
                </a:r>
                <a:r>
                  <a:rPr lang="en-IN" dirty="0"/>
                  <a:t>’</a:t>
                </a:r>
              </a:p>
            </p:txBody>
          </p:sp>
        </mc:Choice>
        <mc:Fallback xmlns="">
          <p:sp>
            <p:nvSpPr>
              <p:cNvPr id="3" name="Content Placeholder 2">
                <a:extLst>
                  <a:ext uri="{FF2B5EF4-FFF2-40B4-BE49-F238E27FC236}">
                    <a16:creationId xmlns:a16="http://schemas.microsoft.com/office/drawing/2014/main" id="{CEFE6738-316D-45D2-BA61-25FA1B63578A}"/>
                  </a:ext>
                </a:extLst>
              </p:cNvPr>
              <p:cNvSpPr>
                <a:spLocks noGrp="1" noRot="1" noChangeAspect="1" noMove="1" noResize="1" noEditPoints="1" noAdjustHandles="1" noChangeArrowheads="1" noChangeShapeType="1" noTextEdit="1"/>
              </p:cNvSpPr>
              <p:nvPr>
                <p:ph idx="1"/>
              </p:nvPr>
            </p:nvSpPr>
            <p:spPr>
              <a:blipFill>
                <a:blip r:embed="rId4"/>
                <a:stretch>
                  <a:fillRect l="-139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48748-0A9C-4D78-BE7C-AB564EDF40F5}"/>
                  </a:ext>
                </a:extLst>
              </p:cNvPr>
              <p:cNvSpPr txBox="1"/>
              <p:nvPr/>
            </p:nvSpPr>
            <p:spPr>
              <a:xfrm>
                <a:off x="628650" y="3316477"/>
                <a:ext cx="8051524" cy="2246769"/>
              </a:xfrm>
              <a:prstGeom prst="rect">
                <a:avLst/>
              </a:prstGeom>
              <a:noFill/>
            </p:spPr>
            <p:txBody>
              <a:bodyPr wrap="square">
                <a:spAutoFit/>
              </a:bodyPr>
              <a:lstStyle/>
              <a:p>
                <a14:m>
                  <m:oMath xmlns:m="http://schemas.openxmlformats.org/officeDocument/2006/math">
                    <m:d>
                      <m:d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e>
                          <m: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e>
                    </m:d>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p>
                          <m:sSup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e>
                          <m: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d>
                  </m:oMath>
                </a14:m>
                <a:r>
                  <a:rPr kumimoji="0" lang="en-US" sz="2800" b="0" i="0" u="none" strike="noStrike" kern="1200" cap="none" spc="0" normalizeH="0" baseline="0" noProof="0" dirty="0">
                    <a:ln>
                      <a:noFill/>
                    </a:ln>
                    <a:solidFill>
                      <a:prstClr val="black"/>
                    </a:solidFill>
                    <a:effectLst/>
                    <a:uLnTx/>
                    <a:uFillTx/>
                    <a:latin typeface="Calibri"/>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a’+b</a:t>
                </a:r>
                <a:r>
                  <a:rPr kumimoji="0" lang="en-US" sz="2800" b="0" i="0" u="none" strike="noStrike" kern="1200" cap="none" spc="0" normalizeH="0" baseline="0" noProof="0" dirty="0">
                    <a:ln>
                      <a:noFill/>
                    </a:ln>
                    <a:solidFill>
                      <a:prstClr val="black"/>
                    </a:solidFill>
                    <a:effectLst/>
                    <a:uLnTx/>
                    <a:uFillTx/>
                    <a:latin typeface="Calibri"/>
                    <a:ea typeface="+mn-ea"/>
                    <a:cs typeface="+mn-cs"/>
                  </a:rPr>
                  <a:t>’ </a:t>
                </a:r>
              </a:p>
              <a:p>
                <a:endParaRPr lang="en-US" sz="2800" dirty="0">
                  <a:solidFill>
                    <a:prstClr val="black"/>
                  </a:solidFill>
                  <a:latin typeface="Calibri"/>
                </a:endParaRPr>
              </a:p>
              <a:p>
                <a:endParaRPr lang="en-US" sz="2800" dirty="0">
                  <a:solidFill>
                    <a:prstClr val="black"/>
                  </a:solidFill>
                  <a:latin typeface="Calibri"/>
                </a:endParaRPr>
              </a:p>
              <a:p>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r>
                  <a:rPr kumimoji="0" lang="en-US" sz="2800" b="0" i="0" u="none" strike="noStrike" kern="1200" cap="none" spc="0" normalizeH="0" baseline="0" noProof="0" dirty="0">
                    <a:ln>
                      <a:noFill/>
                    </a:ln>
                    <a:solidFill>
                      <a:prstClr val="black"/>
                    </a:solidFill>
                    <a:effectLst/>
                    <a:uLnTx/>
                    <a:uFillTx/>
                    <a:latin typeface="Calibri"/>
                    <a:ea typeface="+mn-ea"/>
                    <a:cs typeface="+mn-cs"/>
                  </a:rPr>
                  <a:t> </a:t>
                </a:r>
                <a:endParaRPr lang="en-IN" dirty="0"/>
              </a:p>
            </p:txBody>
          </p:sp>
        </mc:Choice>
        <mc:Fallback xmlns="">
          <p:sp>
            <p:nvSpPr>
              <p:cNvPr id="5" name="TextBox 4">
                <a:extLst>
                  <a:ext uri="{FF2B5EF4-FFF2-40B4-BE49-F238E27FC236}">
                    <a16:creationId xmlns:a16="http://schemas.microsoft.com/office/drawing/2014/main" id="{5FD48748-0A9C-4D78-BE7C-AB564EDF40F5}"/>
                  </a:ext>
                </a:extLst>
              </p:cNvPr>
              <p:cNvSpPr txBox="1">
                <a:spLocks noRot="1" noChangeAspect="1" noMove="1" noResize="1" noEditPoints="1" noAdjustHandles="1" noChangeArrowheads="1" noChangeShapeType="1" noTextEdit="1"/>
              </p:cNvSpPr>
              <p:nvPr/>
            </p:nvSpPr>
            <p:spPr>
              <a:xfrm>
                <a:off x="628650" y="3316477"/>
                <a:ext cx="8051524" cy="2246769"/>
              </a:xfrm>
              <a:prstGeom prst="rect">
                <a:avLst/>
              </a:prstGeom>
              <a:blipFill>
                <a:blip r:embed="rId5"/>
                <a:stretch>
                  <a:fillRect t="-2439"/>
                </a:stretch>
              </a:blipFill>
            </p:spPr>
            <p:txBody>
              <a:bodyPr/>
              <a:lstStyle/>
              <a:p>
                <a:r>
                  <a:rPr lang="en-IN">
                    <a:noFill/>
                  </a:rPr>
                  <a:t> </a:t>
                </a:r>
              </a:p>
            </p:txBody>
          </p:sp>
        </mc:Fallback>
      </mc:AlternateContent>
    </p:spTree>
    <p:extLst>
      <p:ext uri="{BB962C8B-B14F-4D97-AF65-F5344CB8AC3E}">
        <p14:creationId xmlns:p14="http://schemas.microsoft.com/office/powerpoint/2010/main" val="35545420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443228"/>
          </a:xfrm>
        </p:spPr>
        <p:txBody>
          <a:bodyPr>
            <a:normAutofit/>
          </a:bodyPr>
          <a:lstStyle/>
          <a:p>
            <a:r>
              <a:rPr lang="en-US" sz="2400" dirty="0"/>
              <a:t>Do it yourself exercises</a:t>
            </a:r>
          </a:p>
        </p:txBody>
      </p:sp>
      <p:pic>
        <p:nvPicPr>
          <p:cNvPr id="125" name="Content Placeholder 124"/>
          <p:cNvPicPr>
            <a:picLocks noGrp="1" noChangeAspect="1"/>
          </p:cNvPicPr>
          <p:nvPr>
            <p:ph idx="1"/>
          </p:nvPr>
        </p:nvPicPr>
        <p:blipFill>
          <a:blip r:embed="rId2"/>
          <a:stretch>
            <a:fillRect/>
          </a:stretch>
        </p:blipFill>
        <p:spPr>
          <a:xfrm>
            <a:off x="2616228" y="5369899"/>
            <a:ext cx="3304318" cy="701101"/>
          </a:xfrm>
          <a:prstGeom prst="rect">
            <a:avLst/>
          </a:prstGeom>
        </p:spPr>
      </p:pic>
      <p:sp>
        <p:nvSpPr>
          <p:cNvPr id="65" name="Rectangle 64"/>
          <p:cNvSpPr/>
          <p:nvPr/>
        </p:nvSpPr>
        <p:spPr>
          <a:xfrm>
            <a:off x="3876675" y="4867275"/>
            <a:ext cx="923925" cy="1619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66" name="Group 65"/>
          <p:cNvGrpSpPr>
            <a:grpSpLocks/>
          </p:cNvGrpSpPr>
          <p:nvPr/>
        </p:nvGrpSpPr>
        <p:grpSpPr bwMode="auto">
          <a:xfrm>
            <a:off x="466725" y="3552825"/>
            <a:ext cx="5359400" cy="2883535"/>
            <a:chOff x="2055" y="5850"/>
            <a:chExt cx="8440" cy="4541"/>
          </a:xfrm>
        </p:grpSpPr>
        <p:grpSp>
          <p:nvGrpSpPr>
            <p:cNvPr id="67" name="Group 66"/>
            <p:cNvGrpSpPr>
              <a:grpSpLocks/>
            </p:cNvGrpSpPr>
            <p:nvPr/>
          </p:nvGrpSpPr>
          <p:grpSpPr bwMode="auto">
            <a:xfrm>
              <a:off x="2055" y="5850"/>
              <a:ext cx="7742" cy="4541"/>
              <a:chOff x="2055" y="5851"/>
              <a:chExt cx="7742" cy="4541"/>
            </a:xfrm>
          </p:grpSpPr>
          <p:grpSp>
            <p:nvGrpSpPr>
              <p:cNvPr id="76" name="Group 75"/>
              <p:cNvGrpSpPr>
                <a:grpSpLocks/>
              </p:cNvGrpSpPr>
              <p:nvPr/>
            </p:nvGrpSpPr>
            <p:grpSpPr bwMode="auto">
              <a:xfrm>
                <a:off x="3960" y="5866"/>
                <a:ext cx="1920" cy="960"/>
                <a:chOff x="3960" y="5866"/>
                <a:chExt cx="1920" cy="960"/>
              </a:xfrm>
            </p:grpSpPr>
            <p:cxnSp>
              <p:nvCxnSpPr>
                <p:cNvPr id="98" name="AutoShape 19"/>
                <p:cNvCxnSpPr>
                  <a:cxnSpLocks noChangeShapeType="1"/>
                </p:cNvCxnSpPr>
                <p:nvPr/>
              </p:nvCxnSpPr>
              <p:spPr bwMode="auto">
                <a:xfrm>
                  <a:off x="3960" y="6288"/>
                  <a:ext cx="79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9" name="AutoShape 20"/>
                <p:cNvCxnSpPr>
                  <a:cxnSpLocks noChangeShapeType="1"/>
                </p:cNvCxnSpPr>
                <p:nvPr/>
              </p:nvCxnSpPr>
              <p:spPr bwMode="auto">
                <a:xfrm>
                  <a:off x="5640" y="6272"/>
                  <a:ext cx="24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00" name="Text Box 18"/>
                <p:cNvSpPr txBox="1">
                  <a:spLocks noChangeArrowheads="1"/>
                </p:cNvSpPr>
                <p:nvPr/>
              </p:nvSpPr>
              <p:spPr bwMode="auto">
                <a:xfrm>
                  <a:off x="4725" y="5866"/>
                  <a:ext cx="915" cy="96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nSpc>
                      <a:spcPct val="115000"/>
                    </a:lnSpc>
                    <a:spcBef>
                      <a:spcPts val="0"/>
                    </a:spcBef>
                    <a:spcAft>
                      <a:spcPts val="1000"/>
                    </a:spcAft>
                  </a:pPr>
                  <a:r>
                    <a:rPr lang="en-IN" sz="1100">
                      <a:effectLst/>
                      <a:latin typeface="Calibri" panose="020F0502020204030204" pitchFamily="34" charset="0"/>
                      <a:ea typeface="Calibri" panose="020F0502020204030204" pitchFamily="34" charset="0"/>
                      <a:cs typeface="Times New Roman" panose="02020603050405020304" pitchFamily="18" charset="0"/>
                    </a:rPr>
                    <a:t>Motor driver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0" name="Group 79"/>
              <p:cNvGrpSpPr>
                <a:grpSpLocks/>
              </p:cNvGrpSpPr>
              <p:nvPr/>
            </p:nvGrpSpPr>
            <p:grpSpPr bwMode="auto">
              <a:xfrm>
                <a:off x="2055" y="5851"/>
                <a:ext cx="7742" cy="4541"/>
                <a:chOff x="2055" y="5851"/>
                <a:chExt cx="7742" cy="4541"/>
              </a:xfrm>
            </p:grpSpPr>
            <p:sp>
              <p:nvSpPr>
                <p:cNvPr id="81" name="Rectangle 80" descr="Wide downward diagonal"/>
                <p:cNvSpPr>
                  <a:spLocks noChangeArrowheads="1"/>
                </p:cNvSpPr>
                <p:nvPr/>
              </p:nvSpPr>
              <p:spPr bwMode="auto">
                <a:xfrm>
                  <a:off x="2505" y="7922"/>
                  <a:ext cx="4920" cy="255"/>
                </a:xfrm>
                <a:prstGeom prst="rect">
                  <a:avLst/>
                </a:prstGeom>
                <a:pattFill prst="wdDnDiag">
                  <a:fgClr>
                    <a:srgbClr val="000000"/>
                  </a:fgClr>
                  <a:bgClr>
                    <a:srgbClr val="FFFFFF"/>
                  </a:bgClr>
                </a:patt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82" name="Rectangle 81"/>
                <p:cNvSpPr>
                  <a:spLocks noChangeArrowheads="1"/>
                </p:cNvSpPr>
                <p:nvPr/>
              </p:nvSpPr>
              <p:spPr bwMode="auto">
                <a:xfrm>
                  <a:off x="6315" y="6165"/>
                  <a:ext cx="1890" cy="1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83" name="AutoShape 16"/>
                <p:cNvSpPr>
                  <a:spLocks noChangeArrowheads="1"/>
                </p:cNvSpPr>
                <p:nvPr/>
              </p:nvSpPr>
              <p:spPr bwMode="auto">
                <a:xfrm rot="10800000">
                  <a:off x="6135" y="6587"/>
                  <a:ext cx="810" cy="330"/>
                </a:xfrm>
                <a:custGeom>
                  <a:avLst/>
                  <a:gdLst>
                    <a:gd name="T0" fmla="*/ 28 w 21600"/>
                    <a:gd name="T1" fmla="*/ 3 h 21600"/>
                    <a:gd name="T2" fmla="*/ 15 w 21600"/>
                    <a:gd name="T3" fmla="*/ 5 h 21600"/>
                    <a:gd name="T4" fmla="*/ 2 w 21600"/>
                    <a:gd name="T5" fmla="*/ 3 h 21600"/>
                    <a:gd name="T6" fmla="*/ 15 w 21600"/>
                    <a:gd name="T7" fmla="*/ 0 h 21600"/>
                    <a:gd name="T8" fmla="*/ 0 60000 65536"/>
                    <a:gd name="T9" fmla="*/ 0 60000 65536"/>
                    <a:gd name="T10" fmla="*/ 0 60000 65536"/>
                    <a:gd name="T11" fmla="*/ 0 60000 65536"/>
                    <a:gd name="T12" fmla="*/ 3520 w 21600"/>
                    <a:gd name="T13" fmla="*/ 3535 h 21600"/>
                    <a:gd name="T14" fmla="*/ 18080 w 21600"/>
                    <a:gd name="T15" fmla="*/ 18065 h 21600"/>
                  </a:gdLst>
                  <a:ahLst/>
                  <a:cxnLst>
                    <a:cxn ang="T8">
                      <a:pos x="T0" y="T1"/>
                    </a:cxn>
                    <a:cxn ang="T9">
                      <a:pos x="T2" y="T3"/>
                    </a:cxn>
                    <a:cxn ang="T10">
                      <a:pos x="T4" y="T5"/>
                    </a:cxn>
                    <a:cxn ang="T11">
                      <a:pos x="T6" y="T7"/>
                    </a:cxn>
                  </a:cxnLst>
                  <a:rect l="T12" t="T13" r="T14" b="T15"/>
                  <a:pathLst>
                    <a:path w="21600" h="21600">
                      <a:moveTo>
                        <a:pt x="0" y="0"/>
                      </a:moveTo>
                      <a:lnTo>
                        <a:pt x="3413" y="21600"/>
                      </a:lnTo>
                      <a:lnTo>
                        <a:pt x="18187" y="21600"/>
                      </a:lnTo>
                      <a:lnTo>
                        <a:pt x="21600" y="0"/>
                      </a:lnTo>
                      <a:lnTo>
                        <a:pt x="0" y="0"/>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84" name="AutoShape 15"/>
                <p:cNvSpPr>
                  <a:spLocks noChangeArrowheads="1"/>
                </p:cNvSpPr>
                <p:nvPr/>
              </p:nvSpPr>
              <p:spPr bwMode="auto">
                <a:xfrm>
                  <a:off x="5880" y="5851"/>
                  <a:ext cx="1320" cy="825"/>
                </a:xfrm>
                <a:prstGeom prst="roundRect">
                  <a:avLst>
                    <a:gd name="adj" fmla="val 16667"/>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a:lnSpc>
                      <a:spcPct val="115000"/>
                    </a:lnSpc>
                    <a:spcBef>
                      <a:spcPts val="0"/>
                    </a:spcBef>
                    <a:spcAft>
                      <a:spcPts val="1000"/>
                    </a:spcAft>
                  </a:pPr>
                  <a:r>
                    <a:rPr lang="en-IN" sz="1100">
                      <a:effectLst/>
                      <a:latin typeface="Calibri" panose="020F0502020204030204" pitchFamily="34" charset="0"/>
                      <a:ea typeface="Calibri" panose="020F0502020204030204" pitchFamily="34" charset="0"/>
                      <a:cs typeface="Times New Roman" panose="02020603050405020304" pitchFamily="18" charset="0"/>
                    </a:rPr>
                    <a:t>Stepper  motor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85" name="AutoShape 24"/>
                <p:cNvCxnSpPr>
                  <a:cxnSpLocks noChangeShapeType="1"/>
                </p:cNvCxnSpPr>
                <p:nvPr/>
              </p:nvCxnSpPr>
              <p:spPr bwMode="auto">
                <a:xfrm flipV="1">
                  <a:off x="2055" y="8043"/>
                  <a:ext cx="5895" cy="14"/>
                </a:xfrm>
                <a:prstGeom prst="straightConnector1">
                  <a:avLst/>
                </a:prstGeom>
                <a:noFill/>
                <a:ln w="9525">
                  <a:solidFill>
                    <a:srgbClr val="000000"/>
                  </a:solidFill>
                  <a:prstDash val="lgDashDot"/>
                  <a:round/>
                  <a:headEnd/>
                  <a:tailEnd/>
                </a:ln>
                <a:extLst>
                  <a:ext uri="{909E8E84-426E-40DD-AFC4-6F175D3DCCD1}">
                    <a14:hiddenFill xmlns:a14="http://schemas.microsoft.com/office/drawing/2010/main">
                      <a:noFill/>
                    </a14:hiddenFill>
                  </a:ext>
                </a:extLst>
              </p:spPr>
            </p:cxnSp>
            <p:grpSp>
              <p:nvGrpSpPr>
                <p:cNvPr id="86" name="Group 85"/>
                <p:cNvGrpSpPr>
                  <a:grpSpLocks/>
                </p:cNvGrpSpPr>
                <p:nvPr/>
              </p:nvGrpSpPr>
              <p:grpSpPr bwMode="auto">
                <a:xfrm>
                  <a:off x="2280" y="7302"/>
                  <a:ext cx="6945" cy="3090"/>
                  <a:chOff x="2280" y="7033"/>
                  <a:chExt cx="6945" cy="3090"/>
                </a:xfrm>
              </p:grpSpPr>
              <p:grpSp>
                <p:nvGrpSpPr>
                  <p:cNvPr id="91" name="Group 90"/>
                  <p:cNvGrpSpPr>
                    <a:grpSpLocks/>
                  </p:cNvGrpSpPr>
                  <p:nvPr/>
                </p:nvGrpSpPr>
                <p:grpSpPr bwMode="auto">
                  <a:xfrm>
                    <a:off x="2280" y="7033"/>
                    <a:ext cx="6945" cy="3090"/>
                    <a:chOff x="2280" y="7033"/>
                    <a:chExt cx="6945" cy="3090"/>
                  </a:xfrm>
                </p:grpSpPr>
                <p:sp>
                  <p:nvSpPr>
                    <p:cNvPr id="93" name="Rectangle 92"/>
                    <p:cNvSpPr>
                      <a:spLocks noChangeArrowheads="1"/>
                    </p:cNvSpPr>
                    <p:nvPr/>
                  </p:nvSpPr>
                  <p:spPr bwMode="auto">
                    <a:xfrm>
                      <a:off x="2280" y="7033"/>
                      <a:ext cx="420" cy="306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95" name="Rectangle 94"/>
                    <p:cNvSpPr>
                      <a:spLocks noChangeArrowheads="1"/>
                    </p:cNvSpPr>
                    <p:nvPr/>
                  </p:nvSpPr>
                  <p:spPr bwMode="auto">
                    <a:xfrm>
                      <a:off x="6945" y="8473"/>
                      <a:ext cx="300" cy="133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96" name="Rectangle 95"/>
                    <p:cNvSpPr>
                      <a:spLocks noChangeArrowheads="1"/>
                    </p:cNvSpPr>
                    <p:nvPr/>
                  </p:nvSpPr>
                  <p:spPr bwMode="auto">
                    <a:xfrm>
                      <a:off x="8880" y="7352"/>
                      <a:ext cx="135" cy="247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97" name="Rectangle 96"/>
                    <p:cNvSpPr>
                      <a:spLocks noChangeArrowheads="1"/>
                    </p:cNvSpPr>
                    <p:nvPr/>
                  </p:nvSpPr>
                  <p:spPr bwMode="auto">
                    <a:xfrm>
                      <a:off x="2295" y="9808"/>
                      <a:ext cx="6930" cy="31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94" name="Rectangle 93"/>
                    <p:cNvSpPr>
                      <a:spLocks noChangeArrowheads="1"/>
                    </p:cNvSpPr>
                    <p:nvPr/>
                  </p:nvSpPr>
                  <p:spPr bwMode="auto">
                    <a:xfrm>
                      <a:off x="4770" y="7188"/>
                      <a:ext cx="945" cy="243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nSpc>
                          <a:spcPct val="115000"/>
                        </a:lnSpc>
                        <a:spcBef>
                          <a:spcPts val="0"/>
                        </a:spcBef>
                        <a:spcAft>
                          <a:spcPts val="10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Nut, pitch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1 mm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92" name="AutoShape 34"/>
                  <p:cNvSpPr>
                    <a:spLocks noChangeArrowheads="1"/>
                  </p:cNvSpPr>
                  <p:nvPr/>
                </p:nvSpPr>
                <p:spPr bwMode="auto">
                  <a:xfrm>
                    <a:off x="4744" y="8526"/>
                    <a:ext cx="705" cy="450"/>
                  </a:xfrm>
                  <a:prstGeom prst="rightArrow">
                    <a:avLst>
                      <a:gd name="adj1" fmla="val 50000"/>
                      <a:gd name="adj2" fmla="val 39167"/>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grpSp>
            <p:grpSp>
              <p:nvGrpSpPr>
                <p:cNvPr id="87" name="Group 86"/>
                <p:cNvGrpSpPr>
                  <a:grpSpLocks/>
                </p:cNvGrpSpPr>
                <p:nvPr/>
              </p:nvGrpSpPr>
              <p:grpSpPr bwMode="auto">
                <a:xfrm>
                  <a:off x="7350" y="5866"/>
                  <a:ext cx="2447" cy="2876"/>
                  <a:chOff x="7350" y="5866"/>
                  <a:chExt cx="2447" cy="2876"/>
                </a:xfrm>
              </p:grpSpPr>
              <p:sp>
                <p:nvSpPr>
                  <p:cNvPr id="89" name="Rectangle 88"/>
                  <p:cNvSpPr>
                    <a:spLocks noChangeArrowheads="1"/>
                  </p:cNvSpPr>
                  <p:nvPr/>
                </p:nvSpPr>
                <p:spPr bwMode="auto">
                  <a:xfrm>
                    <a:off x="7350" y="5866"/>
                    <a:ext cx="1230" cy="2876"/>
                  </a:xfrm>
                  <a:prstGeom prst="rect">
                    <a:avLst/>
                  </a:prstGeom>
                  <a:solidFill>
                    <a:srgbClr val="FFFFFF">
                      <a:alpha val="21176"/>
                    </a:srgbClr>
                  </a:solidFill>
                  <a:ln w="9525">
                    <a:solidFill>
                      <a:srgbClr val="000000"/>
                    </a:solidFill>
                    <a:prstDash val="dash"/>
                    <a:miter lim="800000"/>
                    <a:headEnd/>
                    <a:tailEnd/>
                  </a:ln>
                </p:spPr>
                <p:txBody>
                  <a:bodyPr rot="0" vert="horz" wrap="square" lIns="91440" tIns="45720" rIns="91440" bIns="45720" anchor="t" anchorCtr="0" upright="1">
                    <a:noAutofit/>
                  </a:bodyPr>
                  <a:lstStyle/>
                  <a:p>
                    <a:endParaRPr lang="en-US"/>
                  </a:p>
                </p:txBody>
              </p:sp>
              <p:sp>
                <p:nvSpPr>
                  <p:cNvPr id="90" name="Text Box 2"/>
                  <p:cNvSpPr txBox="1">
                    <a:spLocks noChangeArrowheads="1"/>
                  </p:cNvSpPr>
                  <p:nvPr/>
                </p:nvSpPr>
                <p:spPr bwMode="auto">
                  <a:xfrm>
                    <a:off x="9105" y="6375"/>
                    <a:ext cx="692" cy="6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lnSpc>
                        <a:spcPct val="115000"/>
                      </a:lnSpc>
                      <a:spcBef>
                        <a:spcPts val="0"/>
                      </a:spcBef>
                      <a:spcAft>
                        <a:spcPts val="0"/>
                      </a:spcAft>
                    </a:pPr>
                    <a:r>
                      <a:rPr lang="en-IN" sz="1200">
                        <a:effectLst/>
                        <a:latin typeface="Calibri" panose="020F0502020204030204" pitchFamily="34" charset="0"/>
                        <a:ea typeface="Calibri" panose="020F0502020204030204" pitchFamily="34" charset="0"/>
                        <a:cs typeface="Times New Roman" panose="02020603050405020304" pitchFamily="18" charset="0"/>
                      </a:rPr>
                      <a:t>Gear box, </a:t>
                    </a:r>
                    <a:r>
                      <a:rPr lang="en-IN" sz="1400">
                        <a:effectLst/>
                        <a:latin typeface="Calibri" panose="020F0502020204030204" pitchFamily="34" charset="0"/>
                        <a:ea typeface="Calibri" panose="020F0502020204030204" pitchFamily="34" charset="0"/>
                        <a:cs typeface="Times New Roman" panose="02020603050405020304" pitchFamily="18" charset="0"/>
                      </a:rPr>
                      <a:t>¼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8" name="Text Box 2"/>
                <p:cNvSpPr txBox="1">
                  <a:spLocks noChangeArrowheads="1"/>
                </p:cNvSpPr>
                <p:nvPr/>
              </p:nvSpPr>
              <p:spPr bwMode="auto">
                <a:xfrm>
                  <a:off x="2963" y="8239"/>
                  <a:ext cx="1432" cy="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nSpc>
                      <a:spcPct val="115000"/>
                    </a:lnSpc>
                    <a:spcBef>
                      <a:spcPts val="0"/>
                    </a:spcBef>
                    <a:spcAft>
                      <a:spcPts val="1000"/>
                    </a:spcAft>
                  </a:pPr>
                  <a:r>
                    <a:rPr lang="en-IN" sz="1100">
                      <a:effectLst/>
                      <a:latin typeface="Calibri" panose="020F0502020204030204" pitchFamily="34" charset="0"/>
                      <a:ea typeface="Calibri" panose="020F0502020204030204" pitchFamily="34" charset="0"/>
                      <a:cs typeface="Times New Roman" panose="02020603050405020304" pitchFamily="18" charset="0"/>
                    </a:rPr>
                    <a:t>Lead screw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cxnSp>
            <p:nvCxnSpPr>
              <p:cNvPr id="78" name="AutoShape 22"/>
              <p:cNvCxnSpPr>
                <a:cxnSpLocks noChangeShapeType="1"/>
              </p:cNvCxnSpPr>
              <p:nvPr/>
            </p:nvCxnSpPr>
            <p:spPr bwMode="auto">
              <a:xfrm flipH="1">
                <a:off x="4530" y="6258"/>
                <a:ext cx="4695" cy="30"/>
              </a:xfrm>
              <a:prstGeom prst="straightConnector1">
                <a:avLst/>
              </a:prstGeom>
              <a:noFill/>
              <a:ln w="9525">
                <a:solidFill>
                  <a:srgbClr val="000000"/>
                </a:solidFill>
                <a:prstDash val="lgDashDot"/>
                <a:round/>
                <a:headEnd/>
                <a:tailEnd/>
              </a:ln>
              <a:extLst>
                <a:ext uri="{909E8E84-426E-40DD-AFC4-6F175D3DCCD1}">
                  <a14:hiddenFill xmlns:a14="http://schemas.microsoft.com/office/drawing/2010/main">
                    <a:noFill/>
                  </a14:hiddenFill>
                </a:ext>
              </a:extLst>
            </p:spPr>
          </p:cxnSp>
        </p:grpSp>
        <p:grpSp>
          <p:nvGrpSpPr>
            <p:cNvPr id="68" name="Group 67"/>
            <p:cNvGrpSpPr>
              <a:grpSpLocks/>
            </p:cNvGrpSpPr>
            <p:nvPr/>
          </p:nvGrpSpPr>
          <p:grpSpPr bwMode="auto">
            <a:xfrm>
              <a:off x="6975" y="5956"/>
              <a:ext cx="3520" cy="3702"/>
              <a:chOff x="6975" y="5956"/>
              <a:chExt cx="3520" cy="3702"/>
            </a:xfrm>
          </p:grpSpPr>
          <p:sp>
            <p:nvSpPr>
              <p:cNvPr id="69" name="Rectangle 68"/>
              <p:cNvSpPr>
                <a:spLocks noChangeArrowheads="1"/>
              </p:cNvSpPr>
              <p:nvPr/>
            </p:nvSpPr>
            <p:spPr bwMode="auto">
              <a:xfrm>
                <a:off x="7635" y="7037"/>
                <a:ext cx="570" cy="1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70" name="Rectangle 69"/>
              <p:cNvSpPr>
                <a:spLocks noChangeArrowheads="1"/>
              </p:cNvSpPr>
              <p:nvPr/>
            </p:nvSpPr>
            <p:spPr bwMode="auto">
              <a:xfrm>
                <a:off x="7875" y="6857"/>
                <a:ext cx="225" cy="57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nSpc>
                    <a:spcPct val="115000"/>
                  </a:lnSpc>
                  <a:spcBef>
                    <a:spcPts val="0"/>
                  </a:spcBef>
                  <a:spcAft>
                    <a:spcPts val="10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Rectangle 70"/>
              <p:cNvSpPr>
                <a:spLocks noChangeArrowheads="1"/>
              </p:cNvSpPr>
              <p:nvPr/>
            </p:nvSpPr>
            <p:spPr bwMode="auto">
              <a:xfrm>
                <a:off x="8205" y="6527"/>
                <a:ext cx="255" cy="118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nSpc>
                    <a:spcPct val="115000"/>
                  </a:lnSpc>
                  <a:spcBef>
                    <a:spcPts val="0"/>
                  </a:spcBef>
                  <a:spcAft>
                    <a:spcPts val="10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Rectangle 71"/>
              <p:cNvSpPr>
                <a:spLocks noChangeArrowheads="1"/>
              </p:cNvSpPr>
              <p:nvPr/>
            </p:nvSpPr>
            <p:spPr bwMode="auto">
              <a:xfrm>
                <a:off x="8205" y="5956"/>
                <a:ext cx="255" cy="57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nSpc>
                    <a:spcPct val="115000"/>
                  </a:lnSpc>
                  <a:spcBef>
                    <a:spcPts val="0"/>
                  </a:spcBef>
                  <a:spcAft>
                    <a:spcPts val="10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73" name="AutoShape 23"/>
              <p:cNvCxnSpPr>
                <a:cxnSpLocks noChangeShapeType="1"/>
              </p:cNvCxnSpPr>
              <p:nvPr/>
            </p:nvCxnSpPr>
            <p:spPr bwMode="auto">
              <a:xfrm>
                <a:off x="6975" y="7142"/>
                <a:ext cx="2130" cy="0"/>
              </a:xfrm>
              <a:prstGeom prst="straightConnector1">
                <a:avLst/>
              </a:prstGeom>
              <a:noFill/>
              <a:ln w="9525">
                <a:solidFill>
                  <a:srgbClr val="000000"/>
                </a:solidFill>
                <a:prstDash val="lgDashDot"/>
                <a:round/>
                <a:headEnd/>
                <a:tailEnd/>
              </a:ln>
              <a:extLst>
                <a:ext uri="{909E8E84-426E-40DD-AFC4-6F175D3DCCD1}">
                  <a14:hiddenFill xmlns:a14="http://schemas.microsoft.com/office/drawing/2010/main">
                    <a:noFill/>
                  </a14:hiddenFill>
                </a:ext>
              </a:extLst>
            </p:spPr>
          </p:cxnSp>
          <p:sp>
            <p:nvSpPr>
              <p:cNvPr id="74" name="Freeform 73"/>
              <p:cNvSpPr>
                <a:spLocks/>
              </p:cNvSpPr>
              <p:nvPr/>
            </p:nvSpPr>
            <p:spPr bwMode="auto">
              <a:xfrm>
                <a:off x="10335" y="9295"/>
                <a:ext cx="160" cy="363"/>
              </a:xfrm>
              <a:custGeom>
                <a:avLst/>
                <a:gdLst>
                  <a:gd name="T0" fmla="*/ 13 w 439"/>
                  <a:gd name="T1" fmla="*/ 33 h 788"/>
                  <a:gd name="T2" fmla="*/ 1 w 439"/>
                  <a:gd name="T3" fmla="*/ 112 h 788"/>
                  <a:gd name="T4" fmla="*/ 17 w 439"/>
                  <a:gd name="T5" fmla="*/ 159 h 788"/>
                  <a:gd name="T6" fmla="*/ 43 w 439"/>
                  <a:gd name="T7" fmla="*/ 159 h 788"/>
                  <a:gd name="T8" fmla="*/ 58 w 439"/>
                  <a:gd name="T9" fmla="*/ 129 h 788"/>
                  <a:gd name="T10" fmla="*/ 47 w 439"/>
                  <a:gd name="T11" fmla="*/ 77 h 788"/>
                  <a:gd name="T12" fmla="*/ 19 w 439"/>
                  <a:gd name="T13" fmla="*/ 7 h 788"/>
                  <a:gd name="T14" fmla="*/ 13 w 439"/>
                  <a:gd name="T15" fmla="*/ 33 h 7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39" h="788">
                    <a:moveTo>
                      <a:pt x="95" y="155"/>
                    </a:moveTo>
                    <a:cubicBezTo>
                      <a:pt x="72" y="237"/>
                      <a:pt x="0" y="429"/>
                      <a:pt x="5" y="528"/>
                    </a:cubicBezTo>
                    <a:cubicBezTo>
                      <a:pt x="10" y="627"/>
                      <a:pt x="73" y="714"/>
                      <a:pt x="125" y="751"/>
                    </a:cubicBezTo>
                    <a:cubicBezTo>
                      <a:pt x="177" y="788"/>
                      <a:pt x="269" y="775"/>
                      <a:pt x="320" y="751"/>
                    </a:cubicBezTo>
                    <a:cubicBezTo>
                      <a:pt x="371" y="727"/>
                      <a:pt x="429" y="670"/>
                      <a:pt x="434" y="605"/>
                    </a:cubicBezTo>
                    <a:cubicBezTo>
                      <a:pt x="439" y="540"/>
                      <a:pt x="399" y="458"/>
                      <a:pt x="350" y="363"/>
                    </a:cubicBezTo>
                    <a:cubicBezTo>
                      <a:pt x="301" y="268"/>
                      <a:pt x="180" y="70"/>
                      <a:pt x="140" y="35"/>
                    </a:cubicBezTo>
                    <a:cubicBezTo>
                      <a:pt x="100" y="0"/>
                      <a:pt x="118" y="73"/>
                      <a:pt x="95" y="155"/>
                    </a:cubicBezTo>
                    <a:close/>
                  </a:path>
                </a:pathLst>
              </a:cu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en-US"/>
              </a:p>
            </p:txBody>
          </p:sp>
          <p:sp>
            <p:nvSpPr>
              <p:cNvPr id="75" name="Rectangle 74"/>
              <p:cNvSpPr>
                <a:spLocks noChangeArrowheads="1"/>
              </p:cNvSpPr>
              <p:nvPr/>
            </p:nvSpPr>
            <p:spPr bwMode="auto">
              <a:xfrm>
                <a:off x="7875" y="7412"/>
                <a:ext cx="225" cy="12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nSpc>
                    <a:spcPct val="115000"/>
                  </a:lnSpc>
                  <a:spcBef>
                    <a:spcPts val="0"/>
                  </a:spcBef>
                  <a:spcAft>
                    <a:spcPts val="10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sp>
        <p:nvSpPr>
          <p:cNvPr id="101" name="Rectangle 100"/>
          <p:cNvSpPr/>
          <p:nvPr/>
        </p:nvSpPr>
        <p:spPr>
          <a:xfrm>
            <a:off x="685800" y="3554730"/>
            <a:ext cx="9906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IN" sz="1100">
                <a:solidFill>
                  <a:srgbClr val="000000"/>
                </a:solidFill>
                <a:effectLst/>
                <a:ea typeface="Calibri" panose="020F0502020204030204" pitchFamily="34" charset="0"/>
                <a:cs typeface="Times New Roman" panose="02020603050405020304" pitchFamily="18" charset="0"/>
              </a:rPr>
              <a:t>Pulse generator</a:t>
            </a:r>
            <a:endParaRPr lang="en-US" sz="1100">
              <a:effectLst/>
              <a:ea typeface="Calibri" panose="020F0502020204030204" pitchFamily="34" charset="0"/>
              <a:cs typeface="Times New Roman" panose="02020603050405020304" pitchFamily="18" charset="0"/>
            </a:endParaRPr>
          </a:p>
        </p:txBody>
      </p:sp>
      <p:grpSp>
        <p:nvGrpSpPr>
          <p:cNvPr id="102" name="Group 101"/>
          <p:cNvGrpSpPr/>
          <p:nvPr/>
        </p:nvGrpSpPr>
        <p:grpSpPr>
          <a:xfrm>
            <a:off x="1714500" y="3689350"/>
            <a:ext cx="385445" cy="64135"/>
            <a:chOff x="0" y="0"/>
            <a:chExt cx="819467" cy="121603"/>
          </a:xfrm>
        </p:grpSpPr>
        <p:grpSp>
          <p:nvGrpSpPr>
            <p:cNvPr id="103" name="Group 102"/>
            <p:cNvGrpSpPr/>
            <p:nvPr/>
          </p:nvGrpSpPr>
          <p:grpSpPr>
            <a:xfrm>
              <a:off x="0" y="0"/>
              <a:ext cx="357505" cy="121603"/>
              <a:chOff x="0" y="0"/>
              <a:chExt cx="357505" cy="121603"/>
            </a:xfrm>
          </p:grpSpPr>
          <p:cxnSp>
            <p:nvCxnSpPr>
              <p:cNvPr id="114" name="Straight Connector 113"/>
              <p:cNvCxnSpPr/>
              <p:nvPr/>
            </p:nvCxnSpPr>
            <p:spPr>
              <a:xfrm>
                <a:off x="0" y="114300"/>
                <a:ext cx="1193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19063" y="0"/>
                <a:ext cx="119380" cy="0"/>
              </a:xfrm>
              <a:prstGeom prst="line">
                <a:avLst/>
              </a:prstGeom>
              <a:noFill/>
              <a:ln w="6350" cap="flat" cmpd="sng" algn="ctr">
                <a:solidFill>
                  <a:schemeClr val="tx1"/>
                </a:solidFill>
                <a:prstDash val="solid"/>
                <a:miter lim="800000"/>
              </a:ln>
              <a:effectLst/>
            </p:spPr>
          </p:cxnSp>
          <p:cxnSp>
            <p:nvCxnSpPr>
              <p:cNvPr id="116" name="Straight Connector 115"/>
              <p:cNvCxnSpPr/>
              <p:nvPr/>
            </p:nvCxnSpPr>
            <p:spPr>
              <a:xfrm>
                <a:off x="238125" y="119062"/>
                <a:ext cx="119380" cy="0"/>
              </a:xfrm>
              <a:prstGeom prst="line">
                <a:avLst/>
              </a:prstGeom>
              <a:noFill/>
              <a:ln w="6350" cap="flat" cmpd="sng" algn="ctr">
                <a:solidFill>
                  <a:schemeClr val="tx1"/>
                </a:solidFill>
                <a:prstDash val="solid"/>
                <a:miter lim="800000"/>
              </a:ln>
              <a:effectLst/>
            </p:spPr>
          </p:cxnSp>
          <p:cxnSp>
            <p:nvCxnSpPr>
              <p:cNvPr id="117" name="Straight Connector 116"/>
              <p:cNvCxnSpPr/>
              <p:nvPr/>
            </p:nvCxnSpPr>
            <p:spPr>
              <a:xfrm rot="5400000">
                <a:off x="61912" y="61913"/>
                <a:ext cx="119380" cy="0"/>
              </a:xfrm>
              <a:prstGeom prst="line">
                <a:avLst/>
              </a:prstGeom>
              <a:noFill/>
              <a:ln w="6350" cap="flat" cmpd="sng" algn="ctr">
                <a:solidFill>
                  <a:schemeClr val="tx1"/>
                </a:solidFill>
                <a:prstDash val="solid"/>
                <a:miter lim="800000"/>
              </a:ln>
              <a:effectLst/>
            </p:spPr>
          </p:cxnSp>
          <p:cxnSp>
            <p:nvCxnSpPr>
              <p:cNvPr id="118" name="Straight Connector 117"/>
              <p:cNvCxnSpPr/>
              <p:nvPr/>
            </p:nvCxnSpPr>
            <p:spPr>
              <a:xfrm rot="5400000">
                <a:off x="176212" y="61913"/>
                <a:ext cx="119380" cy="0"/>
              </a:xfrm>
              <a:prstGeom prst="line">
                <a:avLst/>
              </a:prstGeom>
              <a:noFill/>
              <a:ln w="6350" cap="flat" cmpd="sng" algn="ctr">
                <a:solidFill>
                  <a:schemeClr val="tx1"/>
                </a:solidFill>
                <a:prstDash val="solid"/>
                <a:miter lim="800000"/>
              </a:ln>
              <a:effectLst/>
            </p:spPr>
          </p:cxnSp>
        </p:grpSp>
        <p:grpSp>
          <p:nvGrpSpPr>
            <p:cNvPr id="104" name="Group 103"/>
            <p:cNvGrpSpPr/>
            <p:nvPr/>
          </p:nvGrpSpPr>
          <p:grpSpPr>
            <a:xfrm>
              <a:off x="357188" y="0"/>
              <a:ext cx="238442" cy="121603"/>
              <a:chOff x="119063" y="0"/>
              <a:chExt cx="238442" cy="121603"/>
            </a:xfrm>
          </p:grpSpPr>
          <p:cxnSp>
            <p:nvCxnSpPr>
              <p:cNvPr id="110" name="Straight Connector 109"/>
              <p:cNvCxnSpPr/>
              <p:nvPr/>
            </p:nvCxnSpPr>
            <p:spPr>
              <a:xfrm>
                <a:off x="119063" y="0"/>
                <a:ext cx="119380" cy="0"/>
              </a:xfrm>
              <a:prstGeom prst="line">
                <a:avLst/>
              </a:prstGeom>
              <a:noFill/>
              <a:ln w="6350" cap="flat" cmpd="sng" algn="ctr">
                <a:solidFill>
                  <a:schemeClr val="tx1"/>
                </a:solidFill>
                <a:prstDash val="solid"/>
                <a:miter lim="800000"/>
              </a:ln>
              <a:effectLst/>
            </p:spPr>
          </p:cxnSp>
          <p:cxnSp>
            <p:nvCxnSpPr>
              <p:cNvPr id="111" name="Straight Connector 110"/>
              <p:cNvCxnSpPr/>
              <p:nvPr/>
            </p:nvCxnSpPr>
            <p:spPr>
              <a:xfrm>
                <a:off x="238125" y="119062"/>
                <a:ext cx="119380" cy="0"/>
              </a:xfrm>
              <a:prstGeom prst="line">
                <a:avLst/>
              </a:prstGeom>
              <a:noFill/>
              <a:ln w="6350" cap="flat" cmpd="sng" algn="ctr">
                <a:solidFill>
                  <a:schemeClr val="tx1"/>
                </a:solidFill>
                <a:prstDash val="solid"/>
                <a:miter lim="800000"/>
              </a:ln>
              <a:effectLst/>
            </p:spPr>
          </p:cxnSp>
          <p:cxnSp>
            <p:nvCxnSpPr>
              <p:cNvPr id="112" name="Straight Connector 111"/>
              <p:cNvCxnSpPr/>
              <p:nvPr/>
            </p:nvCxnSpPr>
            <p:spPr>
              <a:xfrm rot="5400000">
                <a:off x="61912" y="61913"/>
                <a:ext cx="119380" cy="0"/>
              </a:xfrm>
              <a:prstGeom prst="line">
                <a:avLst/>
              </a:prstGeom>
              <a:noFill/>
              <a:ln w="6350" cap="flat" cmpd="sng" algn="ctr">
                <a:solidFill>
                  <a:schemeClr val="tx1"/>
                </a:solidFill>
                <a:prstDash val="solid"/>
                <a:miter lim="800000"/>
              </a:ln>
              <a:effectLst/>
            </p:spPr>
          </p:cxnSp>
          <p:cxnSp>
            <p:nvCxnSpPr>
              <p:cNvPr id="113" name="Straight Connector 112"/>
              <p:cNvCxnSpPr/>
              <p:nvPr/>
            </p:nvCxnSpPr>
            <p:spPr>
              <a:xfrm rot="5400000">
                <a:off x="176212" y="61913"/>
                <a:ext cx="119380" cy="0"/>
              </a:xfrm>
              <a:prstGeom prst="line">
                <a:avLst/>
              </a:prstGeom>
              <a:noFill/>
              <a:ln w="6350" cap="flat" cmpd="sng" algn="ctr">
                <a:solidFill>
                  <a:schemeClr val="tx1"/>
                </a:solidFill>
                <a:prstDash val="solid"/>
                <a:miter lim="800000"/>
              </a:ln>
              <a:effectLst/>
            </p:spPr>
          </p:cxnSp>
        </p:grpSp>
        <p:grpSp>
          <p:nvGrpSpPr>
            <p:cNvPr id="105" name="Group 104"/>
            <p:cNvGrpSpPr/>
            <p:nvPr/>
          </p:nvGrpSpPr>
          <p:grpSpPr>
            <a:xfrm>
              <a:off x="581025" y="0"/>
              <a:ext cx="238442" cy="121603"/>
              <a:chOff x="119063" y="0"/>
              <a:chExt cx="238442" cy="121603"/>
            </a:xfrm>
          </p:grpSpPr>
          <p:cxnSp>
            <p:nvCxnSpPr>
              <p:cNvPr id="106" name="Straight Connector 105"/>
              <p:cNvCxnSpPr/>
              <p:nvPr/>
            </p:nvCxnSpPr>
            <p:spPr>
              <a:xfrm>
                <a:off x="119063" y="0"/>
                <a:ext cx="119380" cy="0"/>
              </a:xfrm>
              <a:prstGeom prst="line">
                <a:avLst/>
              </a:prstGeom>
              <a:noFill/>
              <a:ln w="6350" cap="flat" cmpd="sng" algn="ctr">
                <a:solidFill>
                  <a:schemeClr val="tx1"/>
                </a:solidFill>
                <a:prstDash val="solid"/>
                <a:miter lim="800000"/>
              </a:ln>
              <a:effectLst/>
            </p:spPr>
          </p:cxnSp>
          <p:cxnSp>
            <p:nvCxnSpPr>
              <p:cNvPr id="107" name="Straight Connector 106"/>
              <p:cNvCxnSpPr/>
              <p:nvPr/>
            </p:nvCxnSpPr>
            <p:spPr>
              <a:xfrm>
                <a:off x="238125" y="119062"/>
                <a:ext cx="119380" cy="0"/>
              </a:xfrm>
              <a:prstGeom prst="line">
                <a:avLst/>
              </a:prstGeom>
              <a:noFill/>
              <a:ln w="6350" cap="flat" cmpd="sng" algn="ctr">
                <a:solidFill>
                  <a:schemeClr val="tx1"/>
                </a:solidFill>
                <a:prstDash val="solid"/>
                <a:miter lim="800000"/>
              </a:ln>
              <a:effectLst/>
            </p:spPr>
          </p:cxnSp>
          <p:cxnSp>
            <p:nvCxnSpPr>
              <p:cNvPr id="108" name="Straight Connector 107"/>
              <p:cNvCxnSpPr/>
              <p:nvPr/>
            </p:nvCxnSpPr>
            <p:spPr>
              <a:xfrm rot="5400000">
                <a:off x="61912" y="61913"/>
                <a:ext cx="119380" cy="0"/>
              </a:xfrm>
              <a:prstGeom prst="line">
                <a:avLst/>
              </a:prstGeom>
              <a:noFill/>
              <a:ln w="6350" cap="flat" cmpd="sng" algn="ctr">
                <a:solidFill>
                  <a:schemeClr val="tx1"/>
                </a:solidFill>
                <a:prstDash val="solid"/>
                <a:miter lim="800000"/>
              </a:ln>
              <a:effectLst/>
            </p:spPr>
          </p:cxnSp>
          <p:cxnSp>
            <p:nvCxnSpPr>
              <p:cNvPr id="109" name="Straight Connector 108"/>
              <p:cNvCxnSpPr/>
              <p:nvPr/>
            </p:nvCxnSpPr>
            <p:spPr>
              <a:xfrm rot="5400000">
                <a:off x="176212" y="61913"/>
                <a:ext cx="119380" cy="0"/>
              </a:xfrm>
              <a:prstGeom prst="line">
                <a:avLst/>
              </a:prstGeom>
              <a:noFill/>
              <a:ln w="6350" cap="flat" cmpd="sng" algn="ctr">
                <a:solidFill>
                  <a:schemeClr val="tx1"/>
                </a:solidFill>
                <a:prstDash val="solid"/>
                <a:miter lim="800000"/>
              </a:ln>
              <a:effectLst/>
            </p:spPr>
          </p:cxnSp>
        </p:grpSp>
      </p:grpSp>
      <p:sp>
        <p:nvSpPr>
          <p:cNvPr id="119" name="Text Box 2"/>
          <p:cNvSpPr txBox="1">
            <a:spLocks noChangeArrowheads="1"/>
          </p:cNvSpPr>
          <p:nvPr/>
        </p:nvSpPr>
        <p:spPr bwMode="auto">
          <a:xfrm>
            <a:off x="1742440" y="3873500"/>
            <a:ext cx="390525" cy="2463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lnSpc>
                <a:spcPct val="115000"/>
              </a:lnSpc>
              <a:spcBef>
                <a:spcPts val="0"/>
              </a:spcBef>
              <a:spcAft>
                <a:spcPts val="1000"/>
              </a:spcAft>
            </a:pPr>
            <a:r>
              <a:rPr lang="en-IN" sz="1000">
                <a:effectLst/>
                <a:latin typeface="Calibri" panose="020F0502020204030204" pitchFamily="34" charset="0"/>
                <a:ea typeface="Calibri" panose="020F0502020204030204" pitchFamily="34" charset="0"/>
                <a:cs typeface="Times New Roman" panose="02020603050405020304" pitchFamily="18" charset="0"/>
              </a:rPr>
              <a:t>   </a:t>
            </a:r>
            <a:r>
              <a:rPr lang="en-IN" sz="1400" i="1">
                <a:effectLst/>
                <a:latin typeface="Calibri" panose="020F0502020204030204" pitchFamily="34" charset="0"/>
                <a:ea typeface="Calibri" panose="020F0502020204030204" pitchFamily="34" charset="0"/>
                <a:cs typeface="Times New Roman" panose="02020603050405020304" pitchFamily="18" charset="0"/>
              </a:rPr>
              <a:t> 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20" name="Straight Arrow Connector 119"/>
          <p:cNvCxnSpPr/>
          <p:nvPr/>
        </p:nvCxnSpPr>
        <p:spPr>
          <a:xfrm flipH="1">
            <a:off x="4610100" y="4181475"/>
            <a:ext cx="276225" cy="1530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130"/>
          <p:cNvSpPr>
            <a:spLocks noChangeArrowheads="1"/>
          </p:cNvSpPr>
          <p:nvPr/>
        </p:nvSpPr>
        <p:spPr bwMode="auto">
          <a:xfrm>
            <a:off x="-62865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381125" algn="l"/>
                <a:tab pos="1619250" algn="l"/>
              </a:tabLst>
              <a:defRPr>
                <a:solidFill>
                  <a:schemeClr val="tx1"/>
                </a:solidFill>
                <a:latin typeface="Arial" panose="020B0604020202020204" pitchFamily="34" charset="0"/>
              </a:defRPr>
            </a:lvl1pPr>
            <a:lvl2pPr eaLnBrk="0" fontAlgn="base" hangingPunct="0">
              <a:spcBef>
                <a:spcPct val="0"/>
              </a:spcBef>
              <a:spcAft>
                <a:spcPct val="0"/>
              </a:spcAft>
              <a:tabLst>
                <a:tab pos="1381125" algn="l"/>
                <a:tab pos="1619250" algn="l"/>
              </a:tabLst>
              <a:defRPr>
                <a:solidFill>
                  <a:schemeClr val="tx1"/>
                </a:solidFill>
                <a:latin typeface="Arial" panose="020B0604020202020204" pitchFamily="34" charset="0"/>
              </a:defRPr>
            </a:lvl2pPr>
            <a:lvl3pPr eaLnBrk="0" fontAlgn="base" hangingPunct="0">
              <a:spcBef>
                <a:spcPct val="0"/>
              </a:spcBef>
              <a:spcAft>
                <a:spcPct val="0"/>
              </a:spcAft>
              <a:tabLst>
                <a:tab pos="1381125" algn="l"/>
                <a:tab pos="1619250" algn="l"/>
              </a:tabLst>
              <a:defRPr>
                <a:solidFill>
                  <a:schemeClr val="tx1"/>
                </a:solidFill>
                <a:latin typeface="Arial" panose="020B0604020202020204" pitchFamily="34" charset="0"/>
              </a:defRPr>
            </a:lvl3pPr>
            <a:lvl4pPr eaLnBrk="0" fontAlgn="base" hangingPunct="0">
              <a:spcBef>
                <a:spcPct val="0"/>
              </a:spcBef>
              <a:spcAft>
                <a:spcPct val="0"/>
              </a:spcAft>
              <a:tabLst>
                <a:tab pos="1381125" algn="l"/>
                <a:tab pos="1619250" algn="l"/>
              </a:tabLst>
              <a:defRPr>
                <a:solidFill>
                  <a:schemeClr val="tx1"/>
                </a:solidFill>
                <a:latin typeface="Arial" panose="020B0604020202020204" pitchFamily="34" charset="0"/>
              </a:defRPr>
            </a:lvl4pPr>
            <a:lvl5pPr eaLnBrk="0" fontAlgn="base" hangingPunct="0">
              <a:spcBef>
                <a:spcPct val="0"/>
              </a:spcBef>
              <a:spcAft>
                <a:spcPct val="0"/>
              </a:spcAft>
              <a:tabLst>
                <a:tab pos="1381125" algn="l"/>
                <a:tab pos="1619250" algn="l"/>
              </a:tabLst>
              <a:defRPr>
                <a:solidFill>
                  <a:schemeClr val="tx1"/>
                </a:solidFill>
                <a:latin typeface="Arial" panose="020B0604020202020204" pitchFamily="34" charset="0"/>
              </a:defRPr>
            </a:lvl5pPr>
            <a:lvl6pPr eaLnBrk="0" fontAlgn="base" hangingPunct="0">
              <a:spcBef>
                <a:spcPct val="0"/>
              </a:spcBef>
              <a:spcAft>
                <a:spcPct val="0"/>
              </a:spcAft>
              <a:tabLst>
                <a:tab pos="1381125" algn="l"/>
                <a:tab pos="1619250" algn="l"/>
              </a:tabLst>
              <a:defRPr>
                <a:solidFill>
                  <a:schemeClr val="tx1"/>
                </a:solidFill>
                <a:latin typeface="Arial" panose="020B0604020202020204" pitchFamily="34" charset="0"/>
              </a:defRPr>
            </a:lvl6pPr>
            <a:lvl7pPr eaLnBrk="0" fontAlgn="base" hangingPunct="0">
              <a:spcBef>
                <a:spcPct val="0"/>
              </a:spcBef>
              <a:spcAft>
                <a:spcPct val="0"/>
              </a:spcAft>
              <a:tabLst>
                <a:tab pos="1381125" algn="l"/>
                <a:tab pos="1619250" algn="l"/>
              </a:tabLst>
              <a:defRPr>
                <a:solidFill>
                  <a:schemeClr val="tx1"/>
                </a:solidFill>
                <a:latin typeface="Arial" panose="020B0604020202020204" pitchFamily="34" charset="0"/>
              </a:defRPr>
            </a:lvl7pPr>
            <a:lvl8pPr eaLnBrk="0" fontAlgn="base" hangingPunct="0">
              <a:spcBef>
                <a:spcPct val="0"/>
              </a:spcBef>
              <a:spcAft>
                <a:spcPct val="0"/>
              </a:spcAft>
              <a:tabLst>
                <a:tab pos="1381125" algn="l"/>
                <a:tab pos="1619250" algn="l"/>
              </a:tabLst>
              <a:defRPr>
                <a:solidFill>
                  <a:schemeClr val="tx1"/>
                </a:solidFill>
                <a:latin typeface="Arial" panose="020B0604020202020204" pitchFamily="34" charset="0"/>
              </a:defRPr>
            </a:lvl8pPr>
            <a:lvl9pPr eaLnBrk="0" fontAlgn="base" hangingPunct="0">
              <a:spcBef>
                <a:spcPct val="0"/>
              </a:spcBef>
              <a:spcAft>
                <a:spcPct val="0"/>
              </a:spcAft>
              <a:tabLst>
                <a:tab pos="1381125" algn="l"/>
                <a:tab pos="16192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1381125" algn="l"/>
                <a:tab pos="1619250" algn="l"/>
              </a:tabLst>
            </a:pPr>
            <a:r>
              <a:rPr kumimoji="0" 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sz="9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381125" algn="l"/>
                <a:tab pos="1619250" algn="l"/>
              </a:tabLst>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64" name="Rectangle 132"/>
          <p:cNvSpPr>
            <a:spLocks noChangeArrowheads="1"/>
          </p:cNvSpPr>
          <p:nvPr/>
        </p:nvSpPr>
        <p:spPr bwMode="auto">
          <a:xfrm>
            <a:off x="-62865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44"/>
          <p:cNvSpPr>
            <a:spLocks noChangeArrowheads="1"/>
          </p:cNvSpPr>
          <p:nvPr/>
        </p:nvSpPr>
        <p:spPr bwMode="auto">
          <a:xfrm>
            <a:off x="-628650" y="1152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6" name="TextBox 125"/>
          <p:cNvSpPr txBox="1"/>
          <p:nvPr/>
        </p:nvSpPr>
        <p:spPr>
          <a:xfrm>
            <a:off x="466725" y="696036"/>
            <a:ext cx="8199603" cy="2585323"/>
          </a:xfrm>
          <a:prstGeom prst="rect">
            <a:avLst/>
          </a:prstGeom>
          <a:noFill/>
        </p:spPr>
        <p:txBody>
          <a:bodyPr wrap="square" rtlCol="0">
            <a:spAutoFit/>
          </a:bodyPr>
          <a:lstStyle/>
          <a:p>
            <a:pPr lvl="0"/>
            <a:r>
              <a:rPr lang="en-IN" dirty="0"/>
              <a:t>Design the electronic controls of this medical instrument</a:t>
            </a:r>
            <a:r>
              <a:rPr lang="en-IN" b="1" i="1" dirty="0"/>
              <a:t> portable infusion pump</a:t>
            </a:r>
            <a:r>
              <a:rPr lang="en-IN" dirty="0"/>
              <a:t> which can maintain very low flow rates of liquid medicine to be injected.  Given </a:t>
            </a:r>
            <a:endParaRPr lang="en-US" dirty="0"/>
          </a:p>
          <a:p>
            <a:r>
              <a:rPr lang="en-IN" dirty="0"/>
              <a:t>Syringe inner cross section = 4 sq. mm</a:t>
            </a:r>
            <a:endParaRPr lang="en-US" dirty="0"/>
          </a:p>
          <a:p>
            <a:r>
              <a:rPr lang="en-IN" dirty="0"/>
              <a:t>The gear box ratio is ¼  (= lead screw RPM / stepper motor RPM), the single start lead screw has a pitch of 1 mm. The stepper motor shaft rotates by one step of 1.8</a:t>
            </a:r>
            <a:r>
              <a:rPr lang="en-IN" baseline="30000" dirty="0"/>
              <a:t>0</a:t>
            </a:r>
            <a:r>
              <a:rPr lang="en-IN" dirty="0"/>
              <a:t> for each pulse received from pulse generator.  1 pulse </a:t>
            </a:r>
            <a:r>
              <a:rPr lang="en-IN" dirty="0">
                <a:sym typeface="Wingdings" panose="05000000000000000000" pitchFamily="2" charset="2"/>
              </a:rPr>
              <a:t></a:t>
            </a:r>
            <a:r>
              <a:rPr lang="en-IN" dirty="0"/>
              <a:t> 1 step </a:t>
            </a:r>
            <a:r>
              <a:rPr lang="en-IN" dirty="0">
                <a:sym typeface="Wingdings" panose="05000000000000000000" pitchFamily="2" charset="2"/>
              </a:rPr>
              <a:t></a:t>
            </a:r>
            <a:r>
              <a:rPr lang="en-IN" dirty="0"/>
              <a:t> 1 drop of liquid</a:t>
            </a:r>
            <a:endParaRPr lang="en-US" dirty="0"/>
          </a:p>
          <a:p>
            <a:pPr lvl="0"/>
            <a:r>
              <a:rPr lang="en-IN" dirty="0"/>
              <a:t>Find out the volume of liquid in one drop of delivered medicine</a:t>
            </a:r>
            <a:endParaRPr lang="en-US" dirty="0"/>
          </a:p>
          <a:p>
            <a:pPr lvl="0"/>
            <a:r>
              <a:rPr lang="en-IN" dirty="0"/>
              <a:t>Select </a:t>
            </a:r>
            <a:r>
              <a:rPr lang="en-IN" i="1" dirty="0"/>
              <a:t>f </a:t>
            </a:r>
            <a:r>
              <a:rPr lang="en-IN" dirty="0"/>
              <a:t> that would result in a delivery rate of 0.5 cu.mm  of liquid medicine per min</a:t>
            </a:r>
          </a:p>
          <a:p>
            <a:pPr lvl="0"/>
            <a:r>
              <a:rPr lang="en-IN" dirty="0" err="1"/>
              <a:t>Ans</a:t>
            </a:r>
            <a:r>
              <a:rPr lang="en-IN" dirty="0"/>
              <a:t> – </a:t>
            </a:r>
            <a:r>
              <a:rPr lang="en-IN" dirty="0" err="1"/>
              <a:t>Vol</a:t>
            </a:r>
            <a:r>
              <a:rPr lang="en-IN" dirty="0"/>
              <a:t> of one drop of liquid medicine = 0.005 cu.mm and f = 100 ppm</a:t>
            </a:r>
            <a:endParaRPr lang="en-US" dirty="0"/>
          </a:p>
        </p:txBody>
      </p:sp>
      <p:sp>
        <p:nvSpPr>
          <p:cNvPr id="3" name="TextBox 2">
            <a:extLst>
              <a:ext uri="{FF2B5EF4-FFF2-40B4-BE49-F238E27FC236}">
                <a16:creationId xmlns:a16="http://schemas.microsoft.com/office/drawing/2014/main" id="{111DA736-36E0-4E59-A0F2-D28B4CC39BDD}"/>
              </a:ext>
            </a:extLst>
          </p:cNvPr>
          <p:cNvSpPr txBox="1"/>
          <p:nvPr/>
        </p:nvSpPr>
        <p:spPr>
          <a:xfrm>
            <a:off x="5724525" y="3620135"/>
            <a:ext cx="2941803" cy="646331"/>
          </a:xfrm>
          <a:prstGeom prst="rect">
            <a:avLst/>
          </a:prstGeom>
          <a:noFill/>
        </p:spPr>
        <p:txBody>
          <a:bodyPr wrap="square" rtlCol="0">
            <a:spAutoFit/>
          </a:bodyPr>
          <a:lstStyle/>
          <a:p>
            <a:r>
              <a:rPr lang="en-US" dirty="0"/>
              <a:t>(1/200)*(1/4)*4=0.005</a:t>
            </a:r>
          </a:p>
          <a:p>
            <a:r>
              <a:rPr lang="en-US" dirty="0"/>
              <a:t>f*0.005=0.5 </a:t>
            </a:r>
            <a:r>
              <a:rPr lang="en-US" dirty="0">
                <a:sym typeface="Wingdings" panose="05000000000000000000" pitchFamily="2" charset="2"/>
              </a:rPr>
              <a:t> f= 100</a:t>
            </a:r>
            <a:endParaRPr lang="en-IN" dirty="0"/>
          </a:p>
        </p:txBody>
      </p:sp>
    </p:spTree>
    <p:extLst>
      <p:ext uri="{BB962C8B-B14F-4D97-AF65-F5344CB8AC3E}">
        <p14:creationId xmlns:p14="http://schemas.microsoft.com/office/powerpoint/2010/main" val="1257482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35877"/>
          </a:xfrm>
        </p:spPr>
        <p:txBody>
          <a:bodyPr>
            <a:normAutofit/>
          </a:bodyPr>
          <a:lstStyle/>
          <a:p>
            <a:r>
              <a:rPr lang="en-US" sz="2800" dirty="0"/>
              <a:t>The digital differential </a:t>
            </a:r>
            <a:r>
              <a:rPr lang="en-US" sz="2800" dirty="0" err="1"/>
              <a:t>analyser</a:t>
            </a:r>
            <a:r>
              <a:rPr lang="en-US" sz="2800" dirty="0"/>
              <a:t> (DDA)</a:t>
            </a:r>
          </a:p>
        </p:txBody>
      </p:sp>
      <mc:AlternateContent xmlns:mc="http://schemas.openxmlformats.org/markup-compatibility/2006" xmlns:a14="http://schemas.microsoft.com/office/drawing/2010/main">
        <mc:Choice Requires="a14">
          <p:sp>
            <p:nvSpPr>
              <p:cNvPr id="33" name="TextBox 32"/>
              <p:cNvSpPr txBox="1"/>
              <p:nvPr/>
            </p:nvSpPr>
            <p:spPr>
              <a:xfrm>
                <a:off x="628650" y="3837958"/>
                <a:ext cx="6332561" cy="803810"/>
              </a:xfrm>
              <a:prstGeom prst="rect">
                <a:avLst/>
              </a:prstGeom>
              <a:noFill/>
            </p:spPr>
            <p:txBody>
              <a:bodyPr wrap="square" rtlCol="0">
                <a:spAutoFit/>
              </a:bodyPr>
              <a:lstStyle/>
              <a:p>
                <a:r>
                  <a:rPr lang="en-US" sz="2800" dirty="0"/>
                  <a:t>The overflow pulse rate </a:t>
                </a:r>
                <a:r>
                  <a:rPr lang="en-US" sz="3200" dirty="0"/>
                  <a:t>=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𝑓</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𝑋</m:t>
                        </m:r>
                      </m:num>
                      <m:den>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2</m:t>
                            </m:r>
                          </m:e>
                          <m:sup>
                            <m:r>
                              <a:rPr lang="en-US" sz="3200" b="0" i="1" smtClean="0">
                                <a:latin typeface="Cambria Math" panose="02040503050406030204" pitchFamily="18" charset="0"/>
                              </a:rPr>
                              <m:t>𝑛</m:t>
                            </m:r>
                          </m:sup>
                        </m:sSup>
                      </m:den>
                    </m:f>
                  </m:oMath>
                </a14:m>
                <a:endParaRPr lang="en-US" sz="3200" dirty="0"/>
              </a:p>
            </p:txBody>
          </p:sp>
        </mc:Choice>
        <mc:Fallback xmlns="">
          <p:sp>
            <p:nvSpPr>
              <p:cNvPr id="33" name="TextBox 32"/>
              <p:cNvSpPr txBox="1">
                <a:spLocks noRot="1" noChangeAspect="1" noMove="1" noResize="1" noEditPoints="1" noAdjustHandles="1" noChangeArrowheads="1" noChangeShapeType="1" noTextEdit="1"/>
              </p:cNvSpPr>
              <p:nvPr/>
            </p:nvSpPr>
            <p:spPr>
              <a:xfrm>
                <a:off x="628650" y="3837958"/>
                <a:ext cx="6332561" cy="803810"/>
              </a:xfrm>
              <a:prstGeom prst="rect">
                <a:avLst/>
              </a:prstGeom>
              <a:blipFill rotWithShape="0">
                <a:blip r:embed="rId2"/>
                <a:stretch>
                  <a:fillRect l="-1925" b="-12977"/>
                </a:stretch>
              </a:blipFill>
            </p:spPr>
            <p:txBody>
              <a:bodyPr/>
              <a:lstStyle/>
              <a:p>
                <a:r>
                  <a:rPr lang="en-US">
                    <a:noFill/>
                  </a:rPr>
                  <a:t> </a:t>
                </a:r>
              </a:p>
            </p:txBody>
          </p:sp>
        </mc:Fallback>
      </mc:AlternateContent>
      <p:pic>
        <p:nvPicPr>
          <p:cNvPr id="35" name="Picture 34"/>
          <p:cNvPicPr>
            <a:picLocks noChangeAspect="1"/>
          </p:cNvPicPr>
          <p:nvPr/>
        </p:nvPicPr>
        <p:blipFill>
          <a:blip r:embed="rId3"/>
          <a:stretch>
            <a:fillRect/>
          </a:stretch>
        </p:blipFill>
        <p:spPr>
          <a:xfrm>
            <a:off x="498843" y="968990"/>
            <a:ext cx="8712337" cy="2320120"/>
          </a:xfrm>
          <a:prstGeom prst="rect">
            <a:avLst/>
          </a:prstGeom>
        </p:spPr>
      </p:pic>
      <p:sp>
        <p:nvSpPr>
          <p:cNvPr id="5" name="TextBox 4">
            <a:extLst>
              <a:ext uri="{FF2B5EF4-FFF2-40B4-BE49-F238E27FC236}">
                <a16:creationId xmlns:a16="http://schemas.microsoft.com/office/drawing/2014/main" id="{9A95D773-4931-4475-9B2B-BBAFAF6315E4}"/>
              </a:ext>
            </a:extLst>
          </p:cNvPr>
          <p:cNvSpPr txBox="1"/>
          <p:nvPr/>
        </p:nvSpPr>
        <p:spPr>
          <a:xfrm>
            <a:off x="828261" y="4867450"/>
            <a:ext cx="7487478" cy="1384995"/>
          </a:xfrm>
          <a:prstGeom prst="rect">
            <a:avLst/>
          </a:prstGeom>
          <a:noFill/>
        </p:spPr>
        <p:txBody>
          <a:bodyPr wrap="square" rtlCol="0">
            <a:spAutoFit/>
          </a:bodyPr>
          <a:lstStyle/>
          <a:p>
            <a:r>
              <a:rPr lang="en-US" dirty="0"/>
              <a:t>2</a:t>
            </a:r>
            <a:r>
              <a:rPr lang="en-US" baseline="30000" dirty="0"/>
              <a:t>n</a:t>
            </a:r>
            <a:r>
              <a:rPr lang="en-US" dirty="0"/>
              <a:t> pulses of f will be required to output 1 overflow pulse if X=1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800" b="0" i="0" u="none" strike="noStrike" kern="1200" cap="none" spc="0" normalizeH="0" baseline="0" noProof="0" dirty="0">
                <a:ln>
                  <a:noFill/>
                </a:ln>
                <a:solidFill>
                  <a:prstClr val="black"/>
                </a:solidFill>
                <a:effectLst/>
                <a:uLnTx/>
                <a:uFillTx/>
                <a:latin typeface="Calibri"/>
                <a:ea typeface="+mn-ea"/>
                <a:cs typeface="+mn-cs"/>
              </a:rPr>
              <a:t>2</a:t>
            </a:r>
            <a:r>
              <a:rPr kumimoji="0" lang="en-US" sz="1800" b="0" i="0" u="none" strike="noStrike" kern="1200" cap="none" spc="0" normalizeH="0" baseline="30000" noProof="0" dirty="0">
                <a:ln>
                  <a:noFill/>
                </a:ln>
                <a:solidFill>
                  <a:prstClr val="black"/>
                </a:solidFill>
                <a:effectLst/>
                <a:uLnTx/>
                <a:uFillTx/>
                <a:latin typeface="Calibri"/>
                <a:ea typeface="+mn-ea"/>
                <a:cs typeface="+mn-cs"/>
              </a:rPr>
              <a:t>n</a:t>
            </a:r>
            <a:r>
              <a:rPr kumimoji="0" lang="en-US" sz="1800" b="0" i="0" u="none" strike="noStrike" kern="1200" cap="none" spc="0" normalizeH="0" baseline="0" noProof="0" dirty="0">
                <a:ln>
                  <a:noFill/>
                </a:ln>
                <a:solidFill>
                  <a:prstClr val="black"/>
                </a:solidFill>
                <a:effectLst/>
                <a:uLnTx/>
                <a:uFillTx/>
                <a:latin typeface="Calibri"/>
                <a:ea typeface="+mn-ea"/>
                <a:cs typeface="+mn-cs"/>
              </a:rPr>
              <a:t> /X pulses of f will be required to output 1 overflow pulse if X=X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1 pulse of f train </a:t>
            </a:r>
            <a:r>
              <a:rPr lang="en-US" dirty="0">
                <a:solidFill>
                  <a:prstClr val="black"/>
                </a:solidFill>
                <a:latin typeface="Calibri"/>
                <a:sym typeface="Wingdings" panose="05000000000000000000" pitchFamily="2" charset="2"/>
              </a:rPr>
              <a:t> X/2</a:t>
            </a:r>
            <a:r>
              <a:rPr lang="en-US" baseline="30000" dirty="0">
                <a:solidFill>
                  <a:prstClr val="black"/>
                </a:solidFill>
                <a:latin typeface="Calibri"/>
                <a:sym typeface="Wingdings" panose="05000000000000000000" pitchFamily="2" charset="2"/>
              </a:rPr>
              <a:t>n</a:t>
            </a:r>
            <a:r>
              <a:rPr lang="en-US" dirty="0">
                <a:solidFill>
                  <a:prstClr val="black"/>
                </a:solidFill>
                <a:latin typeface="Calibri"/>
                <a:sym typeface="Wingdings" panose="05000000000000000000" pitchFamily="2" charset="2"/>
              </a:rPr>
              <a:t> overflow pulses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sym typeface="Wingdings" panose="05000000000000000000" pitchFamily="2" charset="2"/>
              </a:rPr>
              <a:t>f pulses produce </a:t>
            </a:r>
            <a:r>
              <a:rPr lang="en-US" dirty="0" err="1">
                <a:solidFill>
                  <a:prstClr val="black"/>
                </a:solidFill>
                <a:latin typeface="Calibri"/>
                <a:sym typeface="Wingdings" panose="05000000000000000000" pitchFamily="2" charset="2"/>
              </a:rPr>
              <a:t>fX</a:t>
            </a:r>
            <a:r>
              <a:rPr lang="en-US" dirty="0">
                <a:solidFill>
                  <a:prstClr val="black"/>
                </a:solidFill>
                <a:latin typeface="Calibri"/>
                <a:sym typeface="Wingdings" panose="05000000000000000000" pitchFamily="2" charset="2"/>
              </a:rPr>
              <a:t>/2</a:t>
            </a:r>
            <a:r>
              <a:rPr lang="en-US" baseline="30000" dirty="0">
                <a:solidFill>
                  <a:prstClr val="black"/>
                </a:solidFill>
                <a:latin typeface="Calibri"/>
                <a:sym typeface="Wingdings" panose="05000000000000000000" pitchFamily="2" charset="2"/>
              </a:rPr>
              <a:t>n</a:t>
            </a:r>
            <a:r>
              <a:rPr lang="en-US" dirty="0">
                <a:solidFill>
                  <a:prstClr val="black"/>
                </a:solidFill>
                <a:latin typeface="Calibri"/>
                <a:sym typeface="Wingdings" panose="05000000000000000000" pitchFamily="2" charset="2"/>
              </a:rPr>
              <a:t> overflow </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endParaRPr lang="en-IN" baseline="30000" dirty="0"/>
          </a:p>
        </p:txBody>
      </p:sp>
    </p:spTree>
    <p:extLst>
      <p:ext uri="{BB962C8B-B14F-4D97-AF65-F5344CB8AC3E}">
        <p14:creationId xmlns:p14="http://schemas.microsoft.com/office/powerpoint/2010/main" val="13316225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257175" indent="-257175">
              <a:lnSpc>
                <a:spcPct val="115000"/>
              </a:lnSpc>
              <a:spcBef>
                <a:spcPts val="0"/>
              </a:spcBef>
              <a:buFont typeface="+mj-lt"/>
              <a:buAutoNum type="arabicPeriod"/>
            </a:pPr>
            <a:r>
              <a:rPr lang="en-US" sz="1950" dirty="0">
                <a:latin typeface="Times New Roman" panose="02020603050405020304" pitchFamily="18" charset="0"/>
                <a:ea typeface="Calibri" panose="020F0502020204030204" pitchFamily="34" charset="0"/>
              </a:rPr>
              <a:t>A prospective customer of a CNC P-T-P table wants X-axis BLU to be halved and X-axis table speed to be doubled. The X-axis employs: Pulse generator-stepper motor (200 steps per revolution, 1 steps per pulse) – gearbox (ratio ½ ) – lead screw (pitch 4 mm). One solution is to</a:t>
            </a:r>
          </a:p>
          <a:p>
            <a:pPr marL="0" indent="0">
              <a:lnSpc>
                <a:spcPct val="115000"/>
              </a:lnSpc>
              <a:spcBef>
                <a:spcPts val="0"/>
              </a:spcBef>
              <a:buNone/>
            </a:pPr>
            <a:r>
              <a:rPr lang="en-US" sz="1950" dirty="0">
                <a:latin typeface="Times New Roman" panose="02020603050405020304" pitchFamily="18" charset="0"/>
                <a:ea typeface="Calibri" panose="020F0502020204030204" pitchFamily="34" charset="0"/>
              </a:rPr>
              <a:t> </a:t>
            </a:r>
            <a:endParaRPr lang="en-US" sz="1950" dirty="0">
              <a:latin typeface="Calibri" panose="020F0502020204030204" pitchFamily="34" charset="0"/>
              <a:ea typeface="Calibri" panose="020F0502020204030204" pitchFamily="34" charset="0"/>
            </a:endParaRPr>
          </a:p>
          <a:p>
            <a:pPr marL="257175" indent="-257175">
              <a:lnSpc>
                <a:spcPct val="115000"/>
              </a:lnSpc>
              <a:spcBef>
                <a:spcPts val="0"/>
              </a:spcBef>
              <a:buFont typeface="+mj-lt"/>
              <a:buAutoNum type="alphaLcParenBoth"/>
              <a:tabLst>
                <a:tab pos="342900" algn="l"/>
              </a:tabLst>
            </a:pPr>
            <a:r>
              <a:rPr lang="en-US" sz="1950" dirty="0">
                <a:latin typeface="Times New Roman" panose="02020603050405020304" pitchFamily="18" charset="0"/>
                <a:ea typeface="Calibri" panose="020F0502020204030204" pitchFamily="34" charset="0"/>
              </a:rPr>
              <a:t>Simply add a DDA with n = 2 and X = 2 in between pulse generator and motor</a:t>
            </a:r>
            <a:endParaRPr lang="en-US" sz="1950" dirty="0">
              <a:latin typeface="Calibri" panose="020F0502020204030204" pitchFamily="34" charset="0"/>
              <a:ea typeface="Calibri" panose="020F0502020204030204" pitchFamily="34" charset="0"/>
            </a:endParaRPr>
          </a:p>
          <a:p>
            <a:pPr marL="257175" indent="-257175">
              <a:lnSpc>
                <a:spcPct val="115000"/>
              </a:lnSpc>
              <a:spcBef>
                <a:spcPts val="0"/>
              </a:spcBef>
              <a:buFont typeface="+mj-lt"/>
              <a:buAutoNum type="alphaLcParenBoth"/>
              <a:tabLst>
                <a:tab pos="342900" algn="l"/>
              </a:tabLst>
            </a:pPr>
            <a:r>
              <a:rPr lang="en-US" sz="1950" dirty="0">
                <a:latin typeface="Times New Roman" panose="02020603050405020304" pitchFamily="18" charset="0"/>
                <a:ea typeface="Calibri" panose="020F0502020204030204" pitchFamily="34" charset="0"/>
              </a:rPr>
              <a:t> Remove gear box</a:t>
            </a:r>
            <a:endParaRPr lang="en-US" sz="1950" dirty="0">
              <a:latin typeface="Calibri" panose="020F0502020204030204" pitchFamily="34" charset="0"/>
              <a:ea typeface="Calibri" panose="020F0502020204030204" pitchFamily="34" charset="0"/>
            </a:endParaRPr>
          </a:p>
          <a:p>
            <a:pPr marL="257175" indent="-257175">
              <a:lnSpc>
                <a:spcPct val="115000"/>
              </a:lnSpc>
              <a:spcBef>
                <a:spcPts val="0"/>
              </a:spcBef>
              <a:buFont typeface="+mj-lt"/>
              <a:buAutoNum type="alphaLcParenBoth"/>
              <a:tabLst>
                <a:tab pos="342900" algn="l"/>
              </a:tabLst>
            </a:pPr>
            <a:r>
              <a:rPr lang="en-US" sz="1950" dirty="0">
                <a:latin typeface="Times New Roman" panose="02020603050405020304" pitchFamily="18" charset="0"/>
                <a:ea typeface="Calibri" panose="020F0502020204030204" pitchFamily="34" charset="0"/>
              </a:rPr>
              <a:t>Quadruple pulse generator frequency and add a DDA with n=2 and X=2 </a:t>
            </a:r>
            <a:endParaRPr lang="en-US" sz="1950" dirty="0">
              <a:latin typeface="Calibri" panose="020F0502020204030204" pitchFamily="34" charset="0"/>
              <a:ea typeface="Calibri" panose="020F0502020204030204" pitchFamily="34" charset="0"/>
            </a:endParaRPr>
          </a:p>
          <a:p>
            <a:pPr marL="257175" indent="-257175">
              <a:lnSpc>
                <a:spcPct val="115000"/>
              </a:lnSpc>
              <a:spcBef>
                <a:spcPts val="0"/>
              </a:spcBef>
              <a:buFont typeface="+mj-lt"/>
              <a:buAutoNum type="alphaLcParenBoth"/>
              <a:tabLst>
                <a:tab pos="342900" algn="l"/>
              </a:tabLst>
            </a:pPr>
            <a:r>
              <a:rPr lang="en-US" sz="1950" dirty="0">
                <a:latin typeface="Times New Roman" panose="02020603050405020304" pitchFamily="18" charset="0"/>
                <a:ea typeface="Calibri" panose="020F0502020204030204" pitchFamily="34" charset="0"/>
              </a:rPr>
              <a:t>None of the others </a:t>
            </a:r>
            <a:endParaRPr lang="en-US" sz="1950" dirty="0">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41682157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500" dirty="0"/>
                  <a:t>If there is a DDA, its output  = </a:t>
                </a:r>
                <a14:m>
                  <m:oMath xmlns:m="http://schemas.openxmlformats.org/officeDocument/2006/math">
                    <m:f>
                      <m:fPr>
                        <m:ctrlPr>
                          <a:rPr lang="en-US" sz="1500" i="1">
                            <a:latin typeface="Cambria Math" panose="02040503050406030204" pitchFamily="18" charset="0"/>
                          </a:rPr>
                        </m:ctrlPr>
                      </m:fPr>
                      <m:num>
                        <m:r>
                          <a:rPr lang="en-US" sz="1500" i="1">
                            <a:latin typeface="Cambria Math"/>
                          </a:rPr>
                          <m:t>𝑓</m:t>
                        </m:r>
                        <m:r>
                          <a:rPr lang="en-US" sz="1500" i="1">
                            <a:latin typeface="Cambria Math"/>
                            <a:ea typeface="Cambria Math"/>
                          </a:rPr>
                          <m:t>×</m:t>
                        </m:r>
                        <m:r>
                          <a:rPr lang="en-US" sz="1500" i="1">
                            <a:latin typeface="Cambria Math"/>
                            <a:ea typeface="Cambria Math"/>
                          </a:rPr>
                          <m:t>𝑋</m:t>
                        </m:r>
                      </m:num>
                      <m:den>
                        <m:sSup>
                          <m:sSupPr>
                            <m:ctrlPr>
                              <a:rPr lang="en-US" sz="1500" i="1">
                                <a:latin typeface="Cambria Math" panose="02040503050406030204" pitchFamily="18" charset="0"/>
                              </a:rPr>
                            </m:ctrlPr>
                          </m:sSupPr>
                          <m:e>
                            <m:r>
                              <a:rPr lang="en-US" sz="1500" i="1">
                                <a:latin typeface="Cambria Math"/>
                              </a:rPr>
                              <m:t>2</m:t>
                            </m:r>
                          </m:e>
                          <m:sup>
                            <m:r>
                              <a:rPr lang="en-US" sz="1500" i="1">
                                <a:latin typeface="Cambria Math"/>
                              </a:rPr>
                              <m:t>𝑛</m:t>
                            </m:r>
                          </m:sup>
                        </m:sSup>
                      </m:den>
                    </m:f>
                  </m:oMath>
                </a14:m>
                <a:endParaRPr lang="en-US" sz="1500" dirty="0"/>
              </a:p>
              <a:p>
                <a:r>
                  <a:rPr lang="en-US" sz="1500" dirty="0"/>
                  <a:t>Previous BLU =0.01 mm and previous velocity = 0.01</a:t>
                </a:r>
                <a14:m>
                  <m:oMath xmlns:m="http://schemas.openxmlformats.org/officeDocument/2006/math">
                    <m:r>
                      <a:rPr lang="en-US" sz="1500" i="1">
                        <a:latin typeface="Cambria Math"/>
                        <a:ea typeface="Cambria Math"/>
                      </a:rPr>
                      <m:t>×</m:t>
                    </m:r>
                    <m:r>
                      <a:rPr lang="en-US" sz="1500" i="1">
                        <a:latin typeface="Cambria Math"/>
                        <a:ea typeface="Cambria Math"/>
                      </a:rPr>
                      <m:t>𝑓</m:t>
                    </m:r>
                  </m:oMath>
                </a14:m>
                <a:endParaRPr lang="en-US" sz="1500" dirty="0"/>
              </a:p>
              <a:p>
                <a:pPr marL="0" indent="0">
                  <a:buNone/>
                </a:pPr>
                <a:r>
                  <a:rPr lang="en-US" sz="1500" dirty="0">
                    <a:solidFill>
                      <a:schemeClr val="tx2"/>
                    </a:solidFill>
                  </a:rPr>
                  <a:t>                                  Hence requirement is BLU =0.005 mm and velocity = 0.02</a:t>
                </a:r>
                <a14:m>
                  <m:oMath xmlns:m="http://schemas.openxmlformats.org/officeDocument/2006/math">
                    <m:r>
                      <a:rPr lang="en-US" sz="1500" i="1">
                        <a:solidFill>
                          <a:schemeClr val="tx2"/>
                        </a:solidFill>
                        <a:latin typeface="Cambria Math"/>
                        <a:ea typeface="Cambria Math"/>
                      </a:rPr>
                      <m:t>×</m:t>
                    </m:r>
                    <m:r>
                      <a:rPr lang="en-US" sz="1500" i="1">
                        <a:solidFill>
                          <a:schemeClr val="tx2"/>
                        </a:solidFill>
                        <a:latin typeface="Cambria Math"/>
                        <a:ea typeface="Cambria Math"/>
                      </a:rPr>
                      <m:t>𝑓</m:t>
                    </m:r>
                  </m:oMath>
                </a14:m>
                <a:endParaRPr lang="en-US" sz="1500" dirty="0">
                  <a:solidFill>
                    <a:schemeClr val="tx2"/>
                  </a:solidFill>
                </a:endParaRPr>
              </a:p>
              <a:p>
                <a:r>
                  <a:rPr lang="en-US" sz="1500" dirty="0">
                    <a:solidFill>
                      <a:schemeClr val="tx2"/>
                    </a:solidFill>
                  </a:rPr>
                  <a:t>L</a:t>
                </a:r>
                <a:r>
                  <a:rPr lang="en-US" sz="1500" dirty="0"/>
                  <a:t>et us take the first case (which is in any case impossible as pulse frequency is brought down)</a:t>
                </a:r>
              </a:p>
              <a:p>
                <a:r>
                  <a:rPr lang="en-US" sz="1500" dirty="0">
                    <a:solidFill>
                      <a:srgbClr val="FF0000"/>
                    </a:solidFill>
                  </a:rPr>
                  <a:t>BLU = distance per pulse from pulse generator =  </a:t>
                </a:r>
                <a14:m>
                  <m:oMath xmlns:m="http://schemas.openxmlformats.org/officeDocument/2006/math">
                    <m:f>
                      <m:fPr>
                        <m:ctrlPr>
                          <a:rPr lang="en-US" sz="1500" i="1">
                            <a:solidFill>
                              <a:srgbClr val="FF0000"/>
                            </a:solidFill>
                            <a:latin typeface="Cambria Math" panose="02040503050406030204" pitchFamily="18" charset="0"/>
                          </a:rPr>
                        </m:ctrlPr>
                      </m:fPr>
                      <m:num>
                        <m:r>
                          <a:rPr lang="en-US" sz="1500" i="1">
                            <a:solidFill>
                              <a:srgbClr val="FF0000"/>
                            </a:solidFill>
                            <a:latin typeface="Cambria Math"/>
                          </a:rPr>
                          <m:t>𝑓</m:t>
                        </m:r>
                        <m:r>
                          <a:rPr lang="en-US" sz="1500" i="1">
                            <a:solidFill>
                              <a:srgbClr val="FF0000"/>
                            </a:solidFill>
                            <a:latin typeface="Cambria Math"/>
                            <a:ea typeface="Cambria Math"/>
                          </a:rPr>
                          <m:t>×2</m:t>
                        </m:r>
                      </m:num>
                      <m:den>
                        <m:sSup>
                          <m:sSupPr>
                            <m:ctrlPr>
                              <a:rPr lang="en-US" sz="1500" i="1">
                                <a:solidFill>
                                  <a:srgbClr val="FF0000"/>
                                </a:solidFill>
                                <a:latin typeface="Cambria Math" panose="02040503050406030204" pitchFamily="18" charset="0"/>
                              </a:rPr>
                            </m:ctrlPr>
                          </m:sSupPr>
                          <m:e>
                            <m:r>
                              <a:rPr lang="en-US" sz="1500" i="1">
                                <a:solidFill>
                                  <a:srgbClr val="FF0000"/>
                                </a:solidFill>
                                <a:latin typeface="Cambria Math"/>
                              </a:rPr>
                              <m:t>2</m:t>
                            </m:r>
                          </m:e>
                          <m:sup>
                            <m:r>
                              <a:rPr lang="en-US" sz="1500" i="1">
                                <a:solidFill>
                                  <a:srgbClr val="FF0000"/>
                                </a:solidFill>
                                <a:latin typeface="Cambria Math"/>
                              </a:rPr>
                              <m:t>2</m:t>
                            </m:r>
                          </m:sup>
                        </m:sSup>
                      </m:den>
                    </m:f>
                    <m:r>
                      <a:rPr lang="en-US" sz="1500" i="1">
                        <a:solidFill>
                          <a:srgbClr val="FF0000"/>
                        </a:solidFill>
                        <a:latin typeface="Cambria Math"/>
                        <a:ea typeface="Cambria Math"/>
                      </a:rPr>
                      <m:t>×</m:t>
                    </m:r>
                    <m:f>
                      <m:fPr>
                        <m:ctrlPr>
                          <a:rPr lang="en-US" sz="1500" i="1">
                            <a:solidFill>
                              <a:srgbClr val="FF0000"/>
                            </a:solidFill>
                            <a:latin typeface="Cambria Math" panose="02040503050406030204" pitchFamily="18" charset="0"/>
                            <a:ea typeface="Cambria Math"/>
                          </a:rPr>
                        </m:ctrlPr>
                      </m:fPr>
                      <m:num>
                        <m:r>
                          <a:rPr lang="en-US" sz="1500" i="1">
                            <a:solidFill>
                              <a:srgbClr val="FF0000"/>
                            </a:solidFill>
                            <a:latin typeface="Cambria Math"/>
                            <a:ea typeface="Cambria Math"/>
                          </a:rPr>
                          <m:t>1</m:t>
                        </m:r>
                      </m:num>
                      <m:den>
                        <m:r>
                          <a:rPr lang="en-US" sz="1500" i="1">
                            <a:solidFill>
                              <a:srgbClr val="FF0000"/>
                            </a:solidFill>
                            <a:latin typeface="Cambria Math"/>
                            <a:ea typeface="Cambria Math"/>
                          </a:rPr>
                          <m:t>200</m:t>
                        </m:r>
                      </m:den>
                    </m:f>
                    <m:r>
                      <a:rPr lang="en-US" sz="1500" i="1">
                        <a:solidFill>
                          <a:srgbClr val="FF0000"/>
                        </a:solidFill>
                        <a:latin typeface="Cambria Math"/>
                        <a:ea typeface="Cambria Math"/>
                      </a:rPr>
                      <m:t>×</m:t>
                    </m:r>
                    <m:f>
                      <m:fPr>
                        <m:ctrlPr>
                          <a:rPr lang="en-US" sz="1500" i="1">
                            <a:solidFill>
                              <a:srgbClr val="FF0000"/>
                            </a:solidFill>
                            <a:latin typeface="Cambria Math" panose="02040503050406030204" pitchFamily="18" charset="0"/>
                            <a:ea typeface="Cambria Math"/>
                          </a:rPr>
                        </m:ctrlPr>
                      </m:fPr>
                      <m:num>
                        <m:r>
                          <a:rPr lang="en-US" sz="1500" i="1">
                            <a:solidFill>
                              <a:srgbClr val="FF0000"/>
                            </a:solidFill>
                            <a:latin typeface="Cambria Math"/>
                            <a:ea typeface="Cambria Math"/>
                          </a:rPr>
                          <m:t>1</m:t>
                        </m:r>
                      </m:num>
                      <m:den>
                        <m:r>
                          <a:rPr lang="en-US" sz="1500" i="1">
                            <a:solidFill>
                              <a:srgbClr val="FF0000"/>
                            </a:solidFill>
                            <a:latin typeface="Cambria Math"/>
                            <a:ea typeface="Cambria Math"/>
                          </a:rPr>
                          <m:t>2</m:t>
                        </m:r>
                      </m:den>
                    </m:f>
                    <m:r>
                      <a:rPr lang="en-US" sz="1500" i="1">
                        <a:solidFill>
                          <a:srgbClr val="FF0000"/>
                        </a:solidFill>
                        <a:latin typeface="Cambria Math"/>
                        <a:ea typeface="Cambria Math"/>
                      </a:rPr>
                      <m:t>×</m:t>
                    </m:r>
                    <m:f>
                      <m:fPr>
                        <m:ctrlPr>
                          <a:rPr lang="en-US" sz="1500" i="1">
                            <a:solidFill>
                              <a:srgbClr val="FF0000"/>
                            </a:solidFill>
                            <a:latin typeface="Cambria Math" panose="02040503050406030204" pitchFamily="18" charset="0"/>
                            <a:ea typeface="Cambria Math"/>
                          </a:rPr>
                        </m:ctrlPr>
                      </m:fPr>
                      <m:num>
                        <m:r>
                          <a:rPr lang="en-US" sz="1500" i="1">
                            <a:solidFill>
                              <a:srgbClr val="FF0000"/>
                            </a:solidFill>
                            <a:latin typeface="Cambria Math"/>
                            <a:ea typeface="Cambria Math"/>
                          </a:rPr>
                          <m:t>4</m:t>
                        </m:r>
                      </m:num>
                      <m:den>
                        <m:r>
                          <a:rPr lang="en-US" sz="1500" i="1">
                            <a:solidFill>
                              <a:srgbClr val="FF0000"/>
                            </a:solidFill>
                            <a:latin typeface="Cambria Math"/>
                            <a:ea typeface="Cambria Math"/>
                          </a:rPr>
                          <m:t>𝑓</m:t>
                        </m:r>
                      </m:den>
                    </m:f>
                    <m:r>
                      <a:rPr lang="en-US" sz="1500" i="1">
                        <a:solidFill>
                          <a:srgbClr val="FF0000"/>
                        </a:solidFill>
                        <a:latin typeface="Cambria Math"/>
                        <a:ea typeface="Cambria Math"/>
                      </a:rPr>
                      <m:t>=</m:t>
                    </m:r>
                    <m:f>
                      <m:fPr>
                        <m:ctrlPr>
                          <a:rPr lang="en-US" sz="1500" i="1">
                            <a:solidFill>
                              <a:srgbClr val="FF0000"/>
                            </a:solidFill>
                            <a:latin typeface="Cambria Math" panose="02040503050406030204" pitchFamily="18" charset="0"/>
                            <a:ea typeface="Cambria Math"/>
                          </a:rPr>
                        </m:ctrlPr>
                      </m:fPr>
                      <m:num>
                        <m:r>
                          <a:rPr lang="en-US" sz="1500" i="1">
                            <a:solidFill>
                              <a:srgbClr val="FF0000"/>
                            </a:solidFill>
                            <a:latin typeface="Cambria Math"/>
                            <a:ea typeface="Cambria Math"/>
                          </a:rPr>
                          <m:t>1</m:t>
                        </m:r>
                      </m:num>
                      <m:den>
                        <m:r>
                          <a:rPr lang="en-US" sz="1500" i="1">
                            <a:solidFill>
                              <a:srgbClr val="FF0000"/>
                            </a:solidFill>
                            <a:latin typeface="Cambria Math"/>
                            <a:ea typeface="Cambria Math"/>
                          </a:rPr>
                          <m:t>200</m:t>
                        </m:r>
                      </m:den>
                    </m:f>
                  </m:oMath>
                </a14:m>
                <a:r>
                  <a:rPr lang="en-US" sz="1500" dirty="0">
                    <a:solidFill>
                      <a:srgbClr val="FF0000"/>
                    </a:solidFill>
                  </a:rPr>
                  <a:t> =0.005 mm </a:t>
                </a:r>
                <a:r>
                  <a:rPr lang="en-US" sz="1500" dirty="0">
                    <a:solidFill>
                      <a:srgbClr val="FF0000"/>
                    </a:solidFill>
                    <a:sym typeface="Wingdings" panose="05000000000000000000" pitchFamily="2" charset="2"/>
                  </a:rPr>
                  <a:t> correct</a:t>
                </a:r>
              </a:p>
              <a:p>
                <a:r>
                  <a:rPr lang="en-US" sz="1500" dirty="0">
                    <a:solidFill>
                      <a:srgbClr val="FF0000"/>
                    </a:solidFill>
                    <a:sym typeface="Wingdings" panose="05000000000000000000" pitchFamily="2" charset="2"/>
                  </a:rPr>
                  <a:t>X-axis table speed = </a:t>
                </a:r>
                <a14:m>
                  <m:oMath xmlns:m="http://schemas.openxmlformats.org/officeDocument/2006/math">
                    <m:f>
                      <m:fPr>
                        <m:ctrlPr>
                          <a:rPr lang="en-US" sz="1500" i="1">
                            <a:solidFill>
                              <a:srgbClr val="FF0000"/>
                            </a:solidFill>
                            <a:latin typeface="Cambria Math" panose="02040503050406030204" pitchFamily="18" charset="0"/>
                          </a:rPr>
                        </m:ctrlPr>
                      </m:fPr>
                      <m:num>
                        <m:r>
                          <a:rPr lang="en-US" sz="1500" i="1">
                            <a:solidFill>
                              <a:srgbClr val="FF0000"/>
                            </a:solidFill>
                            <a:latin typeface="Cambria Math"/>
                          </a:rPr>
                          <m:t>𝑓</m:t>
                        </m:r>
                        <m:r>
                          <a:rPr lang="en-US" sz="1500" i="1">
                            <a:solidFill>
                              <a:srgbClr val="FF0000"/>
                            </a:solidFill>
                            <a:latin typeface="Cambria Math"/>
                            <a:ea typeface="Cambria Math"/>
                          </a:rPr>
                          <m:t>×2</m:t>
                        </m:r>
                      </m:num>
                      <m:den>
                        <m:sSup>
                          <m:sSupPr>
                            <m:ctrlPr>
                              <a:rPr lang="en-US" sz="1500" i="1">
                                <a:solidFill>
                                  <a:srgbClr val="FF0000"/>
                                </a:solidFill>
                                <a:latin typeface="Cambria Math" panose="02040503050406030204" pitchFamily="18" charset="0"/>
                              </a:rPr>
                            </m:ctrlPr>
                          </m:sSupPr>
                          <m:e>
                            <m:r>
                              <a:rPr lang="en-US" sz="1500" i="1">
                                <a:solidFill>
                                  <a:srgbClr val="FF0000"/>
                                </a:solidFill>
                                <a:latin typeface="Cambria Math"/>
                              </a:rPr>
                              <m:t>2</m:t>
                            </m:r>
                          </m:e>
                          <m:sup>
                            <m:r>
                              <a:rPr lang="en-US" sz="1500" i="1">
                                <a:solidFill>
                                  <a:srgbClr val="FF0000"/>
                                </a:solidFill>
                                <a:latin typeface="Cambria Math"/>
                              </a:rPr>
                              <m:t>2</m:t>
                            </m:r>
                          </m:sup>
                        </m:sSup>
                      </m:den>
                    </m:f>
                    <m:r>
                      <a:rPr lang="en-US" sz="1500" i="1">
                        <a:solidFill>
                          <a:srgbClr val="FF0000"/>
                        </a:solidFill>
                        <a:latin typeface="Cambria Math"/>
                        <a:ea typeface="Cambria Math"/>
                      </a:rPr>
                      <m:t>×</m:t>
                    </m:r>
                    <m:f>
                      <m:fPr>
                        <m:ctrlPr>
                          <a:rPr lang="en-US" sz="1500" i="1">
                            <a:solidFill>
                              <a:srgbClr val="FF0000"/>
                            </a:solidFill>
                            <a:latin typeface="Cambria Math" panose="02040503050406030204" pitchFamily="18" charset="0"/>
                            <a:ea typeface="Cambria Math"/>
                          </a:rPr>
                        </m:ctrlPr>
                      </m:fPr>
                      <m:num>
                        <m:r>
                          <a:rPr lang="en-US" sz="1500" i="1">
                            <a:solidFill>
                              <a:srgbClr val="FF0000"/>
                            </a:solidFill>
                            <a:latin typeface="Cambria Math"/>
                            <a:ea typeface="Cambria Math"/>
                          </a:rPr>
                          <m:t>1</m:t>
                        </m:r>
                      </m:num>
                      <m:den>
                        <m:r>
                          <a:rPr lang="en-US" sz="1500" i="1">
                            <a:solidFill>
                              <a:srgbClr val="FF0000"/>
                            </a:solidFill>
                            <a:latin typeface="Cambria Math"/>
                            <a:ea typeface="Cambria Math"/>
                          </a:rPr>
                          <m:t>200</m:t>
                        </m:r>
                      </m:den>
                    </m:f>
                    <m:r>
                      <a:rPr lang="en-US" sz="1500" i="1">
                        <a:solidFill>
                          <a:srgbClr val="FF0000"/>
                        </a:solidFill>
                        <a:latin typeface="Cambria Math"/>
                        <a:ea typeface="Cambria Math"/>
                      </a:rPr>
                      <m:t>×</m:t>
                    </m:r>
                    <m:f>
                      <m:fPr>
                        <m:ctrlPr>
                          <a:rPr lang="en-US" sz="1500" i="1">
                            <a:solidFill>
                              <a:srgbClr val="FF0000"/>
                            </a:solidFill>
                            <a:latin typeface="Cambria Math" panose="02040503050406030204" pitchFamily="18" charset="0"/>
                            <a:ea typeface="Cambria Math"/>
                          </a:rPr>
                        </m:ctrlPr>
                      </m:fPr>
                      <m:num>
                        <m:r>
                          <a:rPr lang="en-US" sz="1500" i="1">
                            <a:solidFill>
                              <a:srgbClr val="FF0000"/>
                            </a:solidFill>
                            <a:latin typeface="Cambria Math"/>
                            <a:ea typeface="Cambria Math"/>
                          </a:rPr>
                          <m:t>1</m:t>
                        </m:r>
                      </m:num>
                      <m:den>
                        <m:r>
                          <a:rPr lang="en-US" sz="1500" i="1">
                            <a:solidFill>
                              <a:srgbClr val="FF0000"/>
                            </a:solidFill>
                            <a:latin typeface="Cambria Math"/>
                            <a:ea typeface="Cambria Math"/>
                          </a:rPr>
                          <m:t>2</m:t>
                        </m:r>
                      </m:den>
                    </m:f>
                    <m:r>
                      <a:rPr lang="en-US" sz="1500" i="1">
                        <a:solidFill>
                          <a:srgbClr val="FF0000"/>
                        </a:solidFill>
                        <a:latin typeface="Cambria Math"/>
                        <a:ea typeface="Cambria Math"/>
                      </a:rPr>
                      <m:t>×4=</m:t>
                    </m:r>
                  </m:oMath>
                </a14:m>
                <a:r>
                  <a:rPr lang="en-US" sz="1500" dirty="0">
                    <a:solidFill>
                      <a:srgbClr val="FF0000"/>
                    </a:solidFill>
                  </a:rPr>
                  <a:t>0.005</a:t>
                </a:r>
                <a14:m>
                  <m:oMath xmlns:m="http://schemas.openxmlformats.org/officeDocument/2006/math">
                    <m:r>
                      <a:rPr lang="en-US" sz="1500" i="1" dirty="0">
                        <a:solidFill>
                          <a:srgbClr val="FF0000"/>
                        </a:solidFill>
                        <a:latin typeface="Cambria Math"/>
                        <a:ea typeface="Cambria Math"/>
                      </a:rPr>
                      <m:t>×</m:t>
                    </m:r>
                    <m:r>
                      <a:rPr lang="en-US" sz="1500" i="1" dirty="0">
                        <a:solidFill>
                          <a:srgbClr val="FF0000"/>
                        </a:solidFill>
                        <a:latin typeface="Cambria Math"/>
                        <a:ea typeface="Cambria Math"/>
                      </a:rPr>
                      <m:t>𝑓</m:t>
                    </m:r>
                    <m:r>
                      <a:rPr lang="en-US" sz="1500" i="1" dirty="0">
                        <a:solidFill>
                          <a:srgbClr val="FF0000"/>
                        </a:solidFill>
                        <a:latin typeface="Cambria Math"/>
                        <a:ea typeface="Cambria Math"/>
                      </a:rPr>
                      <m:t> </m:t>
                    </m:r>
                  </m:oMath>
                </a14:m>
                <a:r>
                  <a:rPr lang="en-US" sz="1500" dirty="0">
                    <a:solidFill>
                      <a:srgbClr val="FF0000"/>
                    </a:solidFill>
                    <a:sym typeface="Wingdings" panose="05000000000000000000" pitchFamily="2" charset="2"/>
                  </a:rPr>
                  <a:t> incorrect</a:t>
                </a:r>
              </a:p>
              <a:p>
                <a:r>
                  <a:rPr lang="en-US" sz="1500" dirty="0">
                    <a:sym typeface="Wingdings" panose="05000000000000000000" pitchFamily="2" charset="2"/>
                  </a:rPr>
                  <a:t>2</a:t>
                </a:r>
                <a:r>
                  <a:rPr lang="en-US" sz="1500" baseline="30000" dirty="0">
                    <a:sym typeface="Wingdings" panose="05000000000000000000" pitchFamily="2" charset="2"/>
                  </a:rPr>
                  <a:t>nd</a:t>
                </a:r>
                <a:r>
                  <a:rPr lang="en-US" sz="1500" dirty="0">
                    <a:sym typeface="Wingdings" panose="05000000000000000000" pitchFamily="2" charset="2"/>
                  </a:rPr>
                  <a:t> case (which is in any case impossible as BLU is bound to rise)</a:t>
                </a:r>
              </a:p>
              <a:p>
                <a:r>
                  <a:rPr lang="en-US" sz="1500" dirty="0">
                    <a:solidFill>
                      <a:srgbClr val="0070C0"/>
                    </a:solidFill>
                  </a:rPr>
                  <a:t>BLU = </a:t>
                </a:r>
                <a14:m>
                  <m:oMath xmlns:m="http://schemas.openxmlformats.org/officeDocument/2006/math">
                    <m:r>
                      <a:rPr lang="en-US" sz="1500" i="1">
                        <a:solidFill>
                          <a:srgbClr val="0070C0"/>
                        </a:solidFill>
                        <a:latin typeface="Cambria Math"/>
                      </a:rPr>
                      <m:t>𝑓</m:t>
                    </m:r>
                    <m:r>
                      <a:rPr lang="en-US" sz="1500" i="1">
                        <a:solidFill>
                          <a:srgbClr val="0070C0"/>
                        </a:solidFill>
                        <a:latin typeface="Cambria Math"/>
                        <a:ea typeface="Cambria Math"/>
                      </a:rPr>
                      <m:t>×</m:t>
                    </m:r>
                    <m:f>
                      <m:fPr>
                        <m:ctrlPr>
                          <a:rPr lang="en-US" sz="1500" i="1">
                            <a:solidFill>
                              <a:srgbClr val="0070C0"/>
                            </a:solidFill>
                            <a:latin typeface="Cambria Math" panose="02040503050406030204" pitchFamily="18" charset="0"/>
                            <a:ea typeface="Cambria Math"/>
                          </a:rPr>
                        </m:ctrlPr>
                      </m:fPr>
                      <m:num>
                        <m:r>
                          <a:rPr lang="en-US" sz="1500" i="1">
                            <a:solidFill>
                              <a:srgbClr val="0070C0"/>
                            </a:solidFill>
                            <a:latin typeface="Cambria Math"/>
                            <a:ea typeface="Cambria Math"/>
                          </a:rPr>
                          <m:t>1</m:t>
                        </m:r>
                      </m:num>
                      <m:den>
                        <m:r>
                          <a:rPr lang="en-US" sz="1500" i="1">
                            <a:solidFill>
                              <a:srgbClr val="0070C0"/>
                            </a:solidFill>
                            <a:latin typeface="Cambria Math"/>
                            <a:ea typeface="Cambria Math"/>
                          </a:rPr>
                          <m:t>200</m:t>
                        </m:r>
                      </m:den>
                    </m:f>
                    <m:r>
                      <a:rPr lang="en-US" sz="1500" i="1">
                        <a:solidFill>
                          <a:srgbClr val="0070C0"/>
                        </a:solidFill>
                        <a:latin typeface="Cambria Math"/>
                        <a:ea typeface="Cambria Math"/>
                      </a:rPr>
                      <m:t>×</m:t>
                    </m:r>
                    <m:f>
                      <m:fPr>
                        <m:ctrlPr>
                          <a:rPr lang="en-US" sz="1500" i="1">
                            <a:solidFill>
                              <a:srgbClr val="0070C0"/>
                            </a:solidFill>
                            <a:latin typeface="Cambria Math" panose="02040503050406030204" pitchFamily="18" charset="0"/>
                            <a:ea typeface="Cambria Math"/>
                          </a:rPr>
                        </m:ctrlPr>
                      </m:fPr>
                      <m:num>
                        <m:r>
                          <a:rPr lang="en-US" sz="1500" i="1">
                            <a:solidFill>
                              <a:srgbClr val="0070C0"/>
                            </a:solidFill>
                            <a:latin typeface="Cambria Math"/>
                            <a:ea typeface="Cambria Math"/>
                          </a:rPr>
                          <m:t>4</m:t>
                        </m:r>
                      </m:num>
                      <m:den>
                        <m:r>
                          <a:rPr lang="en-US" sz="1500" i="1">
                            <a:solidFill>
                              <a:srgbClr val="0070C0"/>
                            </a:solidFill>
                            <a:latin typeface="Cambria Math"/>
                            <a:ea typeface="Cambria Math"/>
                          </a:rPr>
                          <m:t>𝑓</m:t>
                        </m:r>
                      </m:den>
                    </m:f>
                    <m:r>
                      <a:rPr lang="en-US" sz="1500" i="1">
                        <a:solidFill>
                          <a:srgbClr val="0070C0"/>
                        </a:solidFill>
                        <a:latin typeface="Cambria Math"/>
                        <a:ea typeface="Cambria Math"/>
                      </a:rPr>
                      <m:t>=</m:t>
                    </m:r>
                    <m:f>
                      <m:fPr>
                        <m:ctrlPr>
                          <a:rPr lang="en-US" sz="1500" i="1">
                            <a:solidFill>
                              <a:srgbClr val="0070C0"/>
                            </a:solidFill>
                            <a:latin typeface="Cambria Math" panose="02040503050406030204" pitchFamily="18" charset="0"/>
                            <a:ea typeface="Cambria Math"/>
                          </a:rPr>
                        </m:ctrlPr>
                      </m:fPr>
                      <m:num>
                        <m:r>
                          <a:rPr lang="en-US" sz="1500" i="1">
                            <a:solidFill>
                              <a:srgbClr val="0070C0"/>
                            </a:solidFill>
                            <a:latin typeface="Cambria Math"/>
                            <a:ea typeface="Cambria Math"/>
                          </a:rPr>
                          <m:t>4</m:t>
                        </m:r>
                      </m:num>
                      <m:den>
                        <m:r>
                          <a:rPr lang="en-US" sz="1500" i="1">
                            <a:solidFill>
                              <a:srgbClr val="0070C0"/>
                            </a:solidFill>
                            <a:latin typeface="Cambria Math"/>
                            <a:ea typeface="Cambria Math"/>
                          </a:rPr>
                          <m:t>200</m:t>
                        </m:r>
                      </m:den>
                    </m:f>
                  </m:oMath>
                </a14:m>
                <a:r>
                  <a:rPr lang="en-US" sz="1500" dirty="0">
                    <a:solidFill>
                      <a:srgbClr val="0070C0"/>
                    </a:solidFill>
                  </a:rPr>
                  <a:t> =0.02 mm </a:t>
                </a:r>
                <a:r>
                  <a:rPr lang="en-US" sz="1500" dirty="0">
                    <a:solidFill>
                      <a:srgbClr val="0070C0"/>
                    </a:solidFill>
                    <a:sym typeface="Wingdings" panose="05000000000000000000" pitchFamily="2" charset="2"/>
                  </a:rPr>
                  <a:t> incorrect</a:t>
                </a:r>
              </a:p>
              <a:p>
                <a:r>
                  <a:rPr lang="en-US" sz="1500" dirty="0">
                    <a:solidFill>
                      <a:srgbClr val="0070C0"/>
                    </a:solidFill>
                    <a:sym typeface="Wingdings" panose="05000000000000000000" pitchFamily="2" charset="2"/>
                  </a:rPr>
                  <a:t>X-axis table speed = </a:t>
                </a:r>
                <a14:m>
                  <m:oMath xmlns:m="http://schemas.openxmlformats.org/officeDocument/2006/math">
                    <m:r>
                      <a:rPr lang="en-US" sz="1500" i="1">
                        <a:solidFill>
                          <a:srgbClr val="0070C0"/>
                        </a:solidFill>
                        <a:latin typeface="Cambria Math"/>
                      </a:rPr>
                      <m:t>𝑓</m:t>
                    </m:r>
                    <m:r>
                      <a:rPr lang="en-US" sz="1500" i="1">
                        <a:solidFill>
                          <a:srgbClr val="0070C0"/>
                        </a:solidFill>
                        <a:latin typeface="Cambria Math"/>
                        <a:ea typeface="Cambria Math"/>
                      </a:rPr>
                      <m:t>×</m:t>
                    </m:r>
                    <m:f>
                      <m:fPr>
                        <m:ctrlPr>
                          <a:rPr lang="en-US" sz="1500" i="1">
                            <a:solidFill>
                              <a:srgbClr val="0070C0"/>
                            </a:solidFill>
                            <a:latin typeface="Cambria Math" panose="02040503050406030204" pitchFamily="18" charset="0"/>
                            <a:ea typeface="Cambria Math"/>
                          </a:rPr>
                        </m:ctrlPr>
                      </m:fPr>
                      <m:num>
                        <m:r>
                          <a:rPr lang="en-US" sz="1500" i="1">
                            <a:solidFill>
                              <a:srgbClr val="0070C0"/>
                            </a:solidFill>
                            <a:latin typeface="Cambria Math"/>
                            <a:ea typeface="Cambria Math"/>
                          </a:rPr>
                          <m:t>1</m:t>
                        </m:r>
                      </m:num>
                      <m:den>
                        <m:r>
                          <a:rPr lang="en-US" sz="1500" i="1">
                            <a:solidFill>
                              <a:srgbClr val="0070C0"/>
                            </a:solidFill>
                            <a:latin typeface="Cambria Math"/>
                            <a:ea typeface="Cambria Math"/>
                          </a:rPr>
                          <m:t>200</m:t>
                        </m:r>
                      </m:den>
                    </m:f>
                    <m:r>
                      <a:rPr lang="en-US" sz="1500" i="1">
                        <a:solidFill>
                          <a:srgbClr val="0070C0"/>
                        </a:solidFill>
                        <a:latin typeface="Cambria Math"/>
                        <a:ea typeface="Cambria Math"/>
                      </a:rPr>
                      <m:t>×4=</m:t>
                    </m:r>
                  </m:oMath>
                </a14:m>
                <a:r>
                  <a:rPr lang="en-US" sz="1500" dirty="0">
                    <a:solidFill>
                      <a:srgbClr val="0070C0"/>
                    </a:solidFill>
                  </a:rPr>
                  <a:t>0.02</a:t>
                </a:r>
                <a14:m>
                  <m:oMath xmlns:m="http://schemas.openxmlformats.org/officeDocument/2006/math">
                    <m:r>
                      <a:rPr lang="en-US" sz="1500" i="1" dirty="0">
                        <a:solidFill>
                          <a:srgbClr val="0070C0"/>
                        </a:solidFill>
                        <a:latin typeface="Cambria Math"/>
                        <a:ea typeface="Cambria Math"/>
                      </a:rPr>
                      <m:t>×</m:t>
                    </m:r>
                    <m:r>
                      <a:rPr lang="en-US" sz="1500" i="1" dirty="0">
                        <a:solidFill>
                          <a:srgbClr val="0070C0"/>
                        </a:solidFill>
                        <a:latin typeface="Cambria Math"/>
                        <a:ea typeface="Cambria Math"/>
                      </a:rPr>
                      <m:t>𝑓</m:t>
                    </m:r>
                    <m:r>
                      <a:rPr lang="en-US" sz="1500" i="1" dirty="0">
                        <a:solidFill>
                          <a:srgbClr val="0070C0"/>
                        </a:solidFill>
                        <a:latin typeface="Cambria Math"/>
                        <a:ea typeface="Cambria Math"/>
                      </a:rPr>
                      <m:t> </m:t>
                    </m:r>
                  </m:oMath>
                </a14:m>
                <a:r>
                  <a:rPr lang="en-US" sz="1500" dirty="0">
                    <a:solidFill>
                      <a:srgbClr val="0070C0"/>
                    </a:solidFill>
                    <a:sym typeface="Wingdings" panose="05000000000000000000" pitchFamily="2" charset="2"/>
                  </a:rPr>
                  <a:t> correct</a:t>
                </a:r>
              </a:p>
              <a:p>
                <a:endParaRPr lang="en-US" sz="1200"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32"/>
                </a:stretch>
              </a:blipFill>
            </p:spPr>
            <p:txBody>
              <a:bodyPr/>
              <a:lstStyle/>
              <a:p>
                <a:r>
                  <a:rPr lang="en-US">
                    <a:noFill/>
                  </a:rPr>
                  <a:t> </a:t>
                </a:r>
              </a:p>
            </p:txBody>
          </p:sp>
        </mc:Fallback>
      </mc:AlternateContent>
    </p:spTree>
    <p:extLst>
      <p:ext uri="{BB962C8B-B14F-4D97-AF65-F5344CB8AC3E}">
        <p14:creationId xmlns:p14="http://schemas.microsoft.com/office/powerpoint/2010/main" val="17125550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MCQ </a:t>
            </a:r>
            <a:r>
              <a:rPr lang="en-US" dirty="0" err="1"/>
              <a:t>contd</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3</a:t>
                </a:r>
                <a:r>
                  <a:rPr lang="en-US" baseline="30000" dirty="0"/>
                  <a:t>rd</a:t>
                </a:r>
                <a:r>
                  <a:rPr lang="en-US" dirty="0"/>
                  <a:t> case</a:t>
                </a:r>
              </a:p>
              <a:p>
                <a:pPr marL="0" indent="0">
                  <a:buNone/>
                </a:pPr>
                <a:r>
                  <a:rPr lang="en-US" sz="1500" dirty="0">
                    <a:solidFill>
                      <a:schemeClr val="accent6">
                        <a:lumMod val="75000"/>
                      </a:schemeClr>
                    </a:solidFill>
                  </a:rPr>
                  <a:t>BLU =</a:t>
                </a:r>
                <a14:m>
                  <m:oMath xmlns:m="http://schemas.openxmlformats.org/officeDocument/2006/math">
                    <m:r>
                      <a:rPr lang="en-US" sz="1500">
                        <a:solidFill>
                          <a:schemeClr val="accent6">
                            <a:lumMod val="75000"/>
                          </a:schemeClr>
                        </a:solidFill>
                        <a:latin typeface="Cambria Math"/>
                        <a:ea typeface="Cambria Math"/>
                      </a:rPr>
                      <m:t>4</m:t>
                    </m:r>
                    <m:r>
                      <a:rPr lang="en-US" sz="1500" i="1">
                        <a:solidFill>
                          <a:schemeClr val="accent6">
                            <a:lumMod val="75000"/>
                          </a:schemeClr>
                        </a:solidFill>
                        <a:latin typeface="Cambria Math"/>
                        <a:ea typeface="Cambria Math"/>
                      </a:rPr>
                      <m:t>𝑓</m:t>
                    </m:r>
                    <m:r>
                      <a:rPr lang="en-US" sz="1500" i="1">
                        <a:solidFill>
                          <a:schemeClr val="accent6">
                            <a:lumMod val="75000"/>
                          </a:schemeClr>
                        </a:solidFill>
                        <a:latin typeface="Cambria Math"/>
                        <a:ea typeface="Cambria Math"/>
                      </a:rPr>
                      <m:t>×</m:t>
                    </m:r>
                    <m:f>
                      <m:fPr>
                        <m:ctrlPr>
                          <a:rPr lang="en-US" sz="1500" i="1">
                            <a:solidFill>
                              <a:schemeClr val="accent6">
                                <a:lumMod val="75000"/>
                              </a:schemeClr>
                            </a:solidFill>
                            <a:latin typeface="Cambria Math" panose="02040503050406030204" pitchFamily="18" charset="0"/>
                            <a:ea typeface="Cambria Math"/>
                          </a:rPr>
                        </m:ctrlPr>
                      </m:fPr>
                      <m:num>
                        <m:r>
                          <a:rPr lang="en-US" sz="1500" i="1">
                            <a:solidFill>
                              <a:schemeClr val="accent6">
                                <a:lumMod val="75000"/>
                              </a:schemeClr>
                            </a:solidFill>
                            <a:latin typeface="Cambria Math"/>
                            <a:ea typeface="Cambria Math"/>
                          </a:rPr>
                          <m:t>2</m:t>
                        </m:r>
                      </m:num>
                      <m:den>
                        <m:sSup>
                          <m:sSupPr>
                            <m:ctrlPr>
                              <a:rPr lang="en-US" sz="1500" i="1">
                                <a:solidFill>
                                  <a:schemeClr val="accent6">
                                    <a:lumMod val="75000"/>
                                  </a:schemeClr>
                                </a:solidFill>
                                <a:latin typeface="Cambria Math" panose="02040503050406030204" pitchFamily="18" charset="0"/>
                                <a:ea typeface="Cambria Math"/>
                              </a:rPr>
                            </m:ctrlPr>
                          </m:sSupPr>
                          <m:e>
                            <m:r>
                              <a:rPr lang="en-US" sz="1500" i="1">
                                <a:solidFill>
                                  <a:schemeClr val="accent6">
                                    <a:lumMod val="75000"/>
                                  </a:schemeClr>
                                </a:solidFill>
                                <a:latin typeface="Cambria Math"/>
                                <a:ea typeface="Cambria Math"/>
                              </a:rPr>
                              <m:t>2</m:t>
                            </m:r>
                          </m:e>
                          <m:sup>
                            <m:r>
                              <a:rPr lang="en-US" sz="1500" i="1">
                                <a:solidFill>
                                  <a:schemeClr val="accent6">
                                    <a:lumMod val="75000"/>
                                  </a:schemeClr>
                                </a:solidFill>
                                <a:latin typeface="Cambria Math"/>
                                <a:ea typeface="Cambria Math"/>
                              </a:rPr>
                              <m:t>2</m:t>
                            </m:r>
                          </m:sup>
                        </m:sSup>
                      </m:den>
                    </m:f>
                    <m:r>
                      <a:rPr lang="en-US" sz="1500" i="1">
                        <a:solidFill>
                          <a:schemeClr val="accent6">
                            <a:lumMod val="75000"/>
                          </a:schemeClr>
                        </a:solidFill>
                        <a:latin typeface="Cambria Math"/>
                        <a:ea typeface="Cambria Math"/>
                      </a:rPr>
                      <m:t>×</m:t>
                    </m:r>
                    <m:f>
                      <m:fPr>
                        <m:ctrlPr>
                          <a:rPr lang="en-US" sz="1500" i="1">
                            <a:solidFill>
                              <a:schemeClr val="accent6">
                                <a:lumMod val="75000"/>
                              </a:schemeClr>
                            </a:solidFill>
                            <a:latin typeface="Cambria Math" panose="02040503050406030204" pitchFamily="18" charset="0"/>
                            <a:ea typeface="Cambria Math"/>
                          </a:rPr>
                        </m:ctrlPr>
                      </m:fPr>
                      <m:num>
                        <m:r>
                          <a:rPr lang="en-US" sz="1500" i="1">
                            <a:solidFill>
                              <a:schemeClr val="accent6">
                                <a:lumMod val="75000"/>
                              </a:schemeClr>
                            </a:solidFill>
                            <a:latin typeface="Cambria Math"/>
                            <a:ea typeface="Cambria Math"/>
                          </a:rPr>
                          <m:t>1</m:t>
                        </m:r>
                      </m:num>
                      <m:den>
                        <m:r>
                          <a:rPr lang="en-US" sz="1500" i="1">
                            <a:solidFill>
                              <a:schemeClr val="accent6">
                                <a:lumMod val="75000"/>
                              </a:schemeClr>
                            </a:solidFill>
                            <a:latin typeface="Cambria Math"/>
                            <a:ea typeface="Cambria Math"/>
                          </a:rPr>
                          <m:t>200</m:t>
                        </m:r>
                      </m:den>
                    </m:f>
                    <m:r>
                      <a:rPr lang="en-US" sz="1500" i="1">
                        <a:solidFill>
                          <a:schemeClr val="accent6">
                            <a:lumMod val="75000"/>
                          </a:schemeClr>
                        </a:solidFill>
                        <a:latin typeface="Cambria Math"/>
                        <a:ea typeface="Cambria Math"/>
                      </a:rPr>
                      <m:t>×</m:t>
                    </m:r>
                    <m:f>
                      <m:fPr>
                        <m:ctrlPr>
                          <a:rPr lang="en-US" sz="1500" i="1">
                            <a:solidFill>
                              <a:schemeClr val="accent6">
                                <a:lumMod val="75000"/>
                              </a:schemeClr>
                            </a:solidFill>
                            <a:latin typeface="Cambria Math" panose="02040503050406030204" pitchFamily="18" charset="0"/>
                            <a:ea typeface="Cambria Math"/>
                          </a:rPr>
                        </m:ctrlPr>
                      </m:fPr>
                      <m:num>
                        <m:r>
                          <a:rPr lang="en-US" sz="1500" i="1">
                            <a:solidFill>
                              <a:schemeClr val="accent6">
                                <a:lumMod val="75000"/>
                              </a:schemeClr>
                            </a:solidFill>
                            <a:latin typeface="Cambria Math"/>
                            <a:ea typeface="Cambria Math"/>
                          </a:rPr>
                          <m:t>1</m:t>
                        </m:r>
                      </m:num>
                      <m:den>
                        <m:r>
                          <a:rPr lang="en-US" sz="1500" i="1">
                            <a:solidFill>
                              <a:schemeClr val="accent6">
                                <a:lumMod val="75000"/>
                              </a:schemeClr>
                            </a:solidFill>
                            <a:latin typeface="Cambria Math"/>
                            <a:ea typeface="Cambria Math"/>
                          </a:rPr>
                          <m:t>2</m:t>
                        </m:r>
                      </m:den>
                    </m:f>
                    <m:r>
                      <a:rPr lang="en-US" sz="1500" i="1">
                        <a:solidFill>
                          <a:schemeClr val="accent6">
                            <a:lumMod val="75000"/>
                          </a:schemeClr>
                        </a:solidFill>
                        <a:latin typeface="Cambria Math"/>
                        <a:ea typeface="Cambria Math"/>
                      </a:rPr>
                      <m:t>×</m:t>
                    </m:r>
                    <m:f>
                      <m:fPr>
                        <m:ctrlPr>
                          <a:rPr lang="en-US" sz="1500" i="1">
                            <a:solidFill>
                              <a:schemeClr val="accent6">
                                <a:lumMod val="75000"/>
                              </a:schemeClr>
                            </a:solidFill>
                            <a:latin typeface="Cambria Math" panose="02040503050406030204" pitchFamily="18" charset="0"/>
                            <a:ea typeface="Cambria Math"/>
                          </a:rPr>
                        </m:ctrlPr>
                      </m:fPr>
                      <m:num>
                        <m:r>
                          <a:rPr lang="en-US" sz="1500" i="1">
                            <a:solidFill>
                              <a:schemeClr val="accent6">
                                <a:lumMod val="75000"/>
                              </a:schemeClr>
                            </a:solidFill>
                            <a:latin typeface="Cambria Math"/>
                            <a:ea typeface="Cambria Math"/>
                          </a:rPr>
                          <m:t>4</m:t>
                        </m:r>
                      </m:num>
                      <m:den>
                        <m:r>
                          <a:rPr lang="en-US" sz="1500" i="1">
                            <a:solidFill>
                              <a:schemeClr val="accent6">
                                <a:lumMod val="75000"/>
                              </a:schemeClr>
                            </a:solidFill>
                            <a:latin typeface="Cambria Math"/>
                            <a:ea typeface="Cambria Math"/>
                          </a:rPr>
                          <m:t>4</m:t>
                        </m:r>
                        <m:r>
                          <a:rPr lang="en-US" sz="1500" i="1">
                            <a:solidFill>
                              <a:schemeClr val="accent6">
                                <a:lumMod val="75000"/>
                              </a:schemeClr>
                            </a:solidFill>
                            <a:latin typeface="Cambria Math"/>
                            <a:ea typeface="Cambria Math"/>
                          </a:rPr>
                          <m:t>𝑓</m:t>
                        </m:r>
                      </m:den>
                    </m:f>
                    <m:r>
                      <a:rPr lang="en-US" sz="1500" i="1">
                        <a:solidFill>
                          <a:schemeClr val="accent6">
                            <a:lumMod val="75000"/>
                          </a:schemeClr>
                        </a:solidFill>
                        <a:latin typeface="Cambria Math"/>
                        <a:ea typeface="Cambria Math"/>
                      </a:rPr>
                      <m:t>=</m:t>
                    </m:r>
                    <m:f>
                      <m:fPr>
                        <m:ctrlPr>
                          <a:rPr lang="en-US" sz="1500" i="1">
                            <a:solidFill>
                              <a:schemeClr val="accent6">
                                <a:lumMod val="75000"/>
                              </a:schemeClr>
                            </a:solidFill>
                            <a:latin typeface="Cambria Math" panose="02040503050406030204" pitchFamily="18" charset="0"/>
                            <a:ea typeface="Cambria Math"/>
                          </a:rPr>
                        </m:ctrlPr>
                      </m:fPr>
                      <m:num>
                        <m:r>
                          <a:rPr lang="en-US" sz="1500" i="1">
                            <a:solidFill>
                              <a:schemeClr val="accent6">
                                <a:lumMod val="75000"/>
                              </a:schemeClr>
                            </a:solidFill>
                            <a:latin typeface="Cambria Math"/>
                            <a:ea typeface="Cambria Math"/>
                          </a:rPr>
                          <m:t>1</m:t>
                        </m:r>
                      </m:num>
                      <m:den>
                        <m:r>
                          <a:rPr lang="en-US" sz="1500" i="1">
                            <a:solidFill>
                              <a:schemeClr val="accent6">
                                <a:lumMod val="75000"/>
                              </a:schemeClr>
                            </a:solidFill>
                            <a:latin typeface="Cambria Math"/>
                            <a:ea typeface="Cambria Math"/>
                          </a:rPr>
                          <m:t>200</m:t>
                        </m:r>
                      </m:den>
                    </m:f>
                  </m:oMath>
                </a14:m>
                <a:r>
                  <a:rPr lang="en-US" sz="1500" dirty="0">
                    <a:solidFill>
                      <a:schemeClr val="accent6">
                        <a:lumMod val="75000"/>
                      </a:schemeClr>
                    </a:solidFill>
                  </a:rPr>
                  <a:t> =0.005 mm </a:t>
                </a:r>
                <a:r>
                  <a:rPr lang="en-US" sz="1500" dirty="0">
                    <a:solidFill>
                      <a:schemeClr val="accent6">
                        <a:lumMod val="75000"/>
                      </a:schemeClr>
                    </a:solidFill>
                    <a:sym typeface="Wingdings" panose="05000000000000000000" pitchFamily="2" charset="2"/>
                  </a:rPr>
                  <a:t> correct</a:t>
                </a:r>
              </a:p>
              <a:p>
                <a:pPr marL="0" indent="0">
                  <a:buNone/>
                </a:pPr>
                <a:r>
                  <a:rPr lang="en-US" sz="1500" dirty="0">
                    <a:solidFill>
                      <a:schemeClr val="accent6">
                        <a:lumMod val="75000"/>
                      </a:schemeClr>
                    </a:solidFill>
                    <a:sym typeface="Wingdings" panose="05000000000000000000" pitchFamily="2" charset="2"/>
                  </a:rPr>
                  <a:t>X-axis table speed  </a:t>
                </a:r>
                <a14:m>
                  <m:oMath xmlns:m="http://schemas.openxmlformats.org/officeDocument/2006/math">
                    <m:r>
                      <a:rPr lang="en-US" sz="1500" i="1">
                        <a:solidFill>
                          <a:schemeClr val="accent6">
                            <a:lumMod val="75000"/>
                          </a:schemeClr>
                        </a:solidFill>
                        <a:latin typeface="Cambria Math"/>
                        <a:ea typeface="Cambria Math"/>
                      </a:rPr>
                      <m:t>=</m:t>
                    </m:r>
                  </m:oMath>
                </a14:m>
                <a:r>
                  <a:rPr lang="en-US" sz="1500" dirty="0">
                    <a:solidFill>
                      <a:schemeClr val="accent6">
                        <a:lumMod val="75000"/>
                      </a:schemeClr>
                    </a:solidFill>
                  </a:rPr>
                  <a:t>0.005</a:t>
                </a:r>
                <a14:m>
                  <m:oMath xmlns:m="http://schemas.openxmlformats.org/officeDocument/2006/math">
                    <m:r>
                      <a:rPr lang="en-US" sz="1500" i="1" dirty="0">
                        <a:solidFill>
                          <a:schemeClr val="accent6">
                            <a:lumMod val="75000"/>
                          </a:schemeClr>
                        </a:solidFill>
                        <a:latin typeface="Cambria Math"/>
                        <a:ea typeface="Cambria Math"/>
                      </a:rPr>
                      <m:t>×4</m:t>
                    </m:r>
                    <m:r>
                      <a:rPr lang="en-US" sz="1500" i="1" dirty="0">
                        <a:solidFill>
                          <a:schemeClr val="accent6">
                            <a:lumMod val="75000"/>
                          </a:schemeClr>
                        </a:solidFill>
                        <a:latin typeface="Cambria Math"/>
                        <a:ea typeface="Cambria Math"/>
                      </a:rPr>
                      <m:t>𝑓</m:t>
                    </m:r>
                    <m:r>
                      <a:rPr lang="en-US" sz="1500" i="1" dirty="0">
                        <a:solidFill>
                          <a:schemeClr val="accent6">
                            <a:lumMod val="75000"/>
                          </a:schemeClr>
                        </a:solidFill>
                        <a:latin typeface="Cambria Math"/>
                        <a:ea typeface="Cambria Math"/>
                      </a:rPr>
                      <m:t>=0.02×</m:t>
                    </m:r>
                    <m:r>
                      <a:rPr lang="en-US" sz="1500" i="1" dirty="0">
                        <a:solidFill>
                          <a:schemeClr val="accent6">
                            <a:lumMod val="75000"/>
                          </a:schemeClr>
                        </a:solidFill>
                        <a:latin typeface="Cambria Math"/>
                        <a:ea typeface="Cambria Math"/>
                      </a:rPr>
                      <m:t>𝑓</m:t>
                    </m:r>
                  </m:oMath>
                </a14:m>
                <a:r>
                  <a:rPr lang="en-US" sz="1500" dirty="0">
                    <a:solidFill>
                      <a:schemeClr val="accent6">
                        <a:lumMod val="75000"/>
                      </a:schemeClr>
                    </a:solidFill>
                    <a:sym typeface="Wingdings" panose="05000000000000000000" pitchFamily="2" charset="2"/>
                  </a:rPr>
                  <a:t> correct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2241"/>
                </a:stretch>
              </a:blipFill>
            </p:spPr>
            <p:txBody>
              <a:bodyPr/>
              <a:lstStyle/>
              <a:p>
                <a:r>
                  <a:rPr lang="en-US">
                    <a:noFill/>
                  </a:rPr>
                  <a:t> </a:t>
                </a:r>
              </a:p>
            </p:txBody>
          </p:sp>
        </mc:Fallback>
      </mc:AlternateContent>
    </p:spTree>
    <p:extLst>
      <p:ext uri="{BB962C8B-B14F-4D97-AF65-F5344CB8AC3E}">
        <p14:creationId xmlns:p14="http://schemas.microsoft.com/office/powerpoint/2010/main" val="26884368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730405"/>
            <a:ext cx="7886700" cy="2759567"/>
          </a:xfrm>
        </p:spPr>
        <p:txBody>
          <a:bodyPr>
            <a:normAutofit/>
          </a:bodyPr>
          <a:lstStyle/>
          <a:p>
            <a:pPr marL="257175" indent="-257175">
              <a:spcBef>
                <a:spcPts val="0"/>
              </a:spcBef>
              <a:buFont typeface="+mj-lt"/>
              <a:buAutoNum type="arabicPeriod"/>
              <a:tabLst>
                <a:tab pos="342900" algn="l"/>
              </a:tabLst>
            </a:pPr>
            <a:r>
              <a:rPr lang="en-US" sz="1350" dirty="0">
                <a:latin typeface="Times New Roman" panose="02020603050405020304" pitchFamily="18" charset="0"/>
                <a:ea typeface="Times New Roman" panose="02020603050405020304" pitchFamily="18" charset="0"/>
              </a:rPr>
              <a:t>A stepper motor of 200 steps per revolution was connected via a ¼ ratio gearbox to a </a:t>
            </a:r>
            <a:r>
              <a:rPr lang="en-US" sz="1350" dirty="0" err="1">
                <a:latin typeface="Times New Roman" panose="02020603050405020304" pitchFamily="18" charset="0"/>
                <a:ea typeface="Times New Roman" panose="02020603050405020304" pitchFamily="18" charset="0"/>
              </a:rPr>
              <a:t>leadscrew</a:t>
            </a:r>
            <a:r>
              <a:rPr lang="en-US" sz="1350" dirty="0">
                <a:latin typeface="Times New Roman" panose="02020603050405020304" pitchFamily="18" charset="0"/>
                <a:ea typeface="Times New Roman" panose="02020603050405020304" pitchFamily="18" charset="0"/>
              </a:rPr>
              <a:t> of  5 mm pitch. </a:t>
            </a:r>
          </a:p>
          <a:p>
            <a:pPr marL="0" indent="0">
              <a:spcBef>
                <a:spcPts val="0"/>
              </a:spcBef>
              <a:buNone/>
              <a:tabLst>
                <a:tab pos="342900" algn="l"/>
              </a:tabLst>
            </a:pPr>
            <a:r>
              <a:rPr lang="en-US" sz="1350" dirty="0">
                <a:latin typeface="Times New Roman" panose="02020603050405020304" pitchFamily="18" charset="0"/>
                <a:ea typeface="Times New Roman" panose="02020603050405020304" pitchFamily="18" charset="0"/>
              </a:rPr>
              <a:t>The basic length unit (BLU) is </a:t>
            </a:r>
          </a:p>
          <a:p>
            <a:pPr marL="0" indent="0">
              <a:spcBef>
                <a:spcPts val="0"/>
              </a:spcBef>
              <a:buNone/>
              <a:tabLst>
                <a:tab pos="342900" algn="l"/>
              </a:tabLst>
            </a:pPr>
            <a:endParaRPr lang="en-US" sz="1350" dirty="0">
              <a:latin typeface="Times New Roman" panose="02020603050405020304" pitchFamily="18" charset="0"/>
              <a:ea typeface="Times New Roman" panose="02020603050405020304" pitchFamily="18" charset="0"/>
            </a:endParaRPr>
          </a:p>
          <a:p>
            <a:pPr marL="0" indent="0">
              <a:spcBef>
                <a:spcPts val="0"/>
              </a:spcBef>
              <a:buNone/>
              <a:tabLst>
                <a:tab pos="342900" algn="l"/>
              </a:tabLst>
            </a:pPr>
            <a:r>
              <a:rPr lang="en-US" sz="1350" dirty="0">
                <a:latin typeface="Times New Roman" panose="02020603050405020304" pitchFamily="18" charset="0"/>
                <a:ea typeface="Times New Roman" panose="02020603050405020304" pitchFamily="18" charset="0"/>
              </a:rPr>
              <a:t>a.  5 microns              b. 2 microns          c. 6.25 microns     d. None of these</a:t>
            </a:r>
          </a:p>
          <a:p>
            <a:pPr marL="0" indent="0">
              <a:spcBef>
                <a:spcPts val="0"/>
              </a:spcBef>
              <a:buNone/>
              <a:tabLst>
                <a:tab pos="342900" algn="l"/>
              </a:tabLst>
            </a:pPr>
            <a:endParaRPr lang="en-US" sz="135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rabicPeriod"/>
              <a:tabLst>
                <a:tab pos="342900" algn="l"/>
              </a:tabLst>
            </a:pPr>
            <a:endParaRPr lang="en-US" sz="1350" dirty="0">
              <a:latin typeface="Times New Roman" panose="02020603050405020304" pitchFamily="18" charset="0"/>
              <a:ea typeface="Times New Roman" panose="02020603050405020304" pitchFamily="18" charset="0"/>
            </a:endParaRPr>
          </a:p>
          <a:p>
            <a:pPr marL="0" indent="0">
              <a:spcBef>
                <a:spcPts val="0"/>
              </a:spcBef>
              <a:buNone/>
              <a:tabLst>
                <a:tab pos="342900" algn="l"/>
              </a:tabLst>
            </a:pPr>
            <a:r>
              <a:rPr lang="en-US" sz="1350" dirty="0">
                <a:latin typeface="Times New Roman" panose="02020603050405020304" pitchFamily="18" charset="0"/>
                <a:ea typeface="Times New Roman" panose="02020603050405020304" pitchFamily="18" charset="0"/>
              </a:rPr>
              <a:t>2. The steps are counted down in a position down counter (PDC) as shown in Fig. It is desired by a customer that each bit of the counter represent 10 microns. This can be done by attaching a DDA as shown with </a:t>
            </a:r>
          </a:p>
          <a:p>
            <a:pPr marL="0" indent="0">
              <a:spcBef>
                <a:spcPts val="0"/>
              </a:spcBef>
              <a:buNone/>
              <a:tabLst>
                <a:tab pos="342900" algn="l"/>
              </a:tabLst>
            </a:pPr>
            <a:endParaRPr lang="en-US" sz="1350" dirty="0">
              <a:latin typeface="Times New Roman" panose="02020603050405020304" pitchFamily="18" charset="0"/>
              <a:ea typeface="Times New Roman" panose="02020603050405020304" pitchFamily="18" charset="0"/>
            </a:endParaRPr>
          </a:p>
          <a:p>
            <a:pPr marL="0" indent="0">
              <a:spcBef>
                <a:spcPts val="0"/>
              </a:spcBef>
              <a:buNone/>
              <a:tabLst>
                <a:tab pos="342900" algn="l"/>
              </a:tabLst>
            </a:pPr>
            <a:endParaRPr lang="en-US" sz="1350" dirty="0">
              <a:latin typeface="Times New Roman" panose="02020603050405020304" pitchFamily="18" charset="0"/>
              <a:ea typeface="Times New Roman" panose="02020603050405020304" pitchFamily="18" charset="0"/>
            </a:endParaRPr>
          </a:p>
          <a:p>
            <a:pPr marL="0" indent="0">
              <a:spcBef>
                <a:spcPts val="0"/>
              </a:spcBef>
              <a:buNone/>
              <a:tabLst>
                <a:tab pos="342900" algn="l"/>
              </a:tabLst>
            </a:pPr>
            <a:r>
              <a:rPr lang="en-US" sz="1350" dirty="0">
                <a:latin typeface="Times New Roman" panose="02020603050405020304" pitchFamily="18" charset="0"/>
                <a:ea typeface="Times New Roman" panose="02020603050405020304" pitchFamily="18" charset="0"/>
              </a:rPr>
              <a:t>a. n = 8  and X = 5                     b. n = 2 and X = 3                c. n = 3 and X = 5        d. None of these</a:t>
            </a:r>
          </a:p>
          <a:p>
            <a:pPr marL="0" indent="0">
              <a:spcBef>
                <a:spcPts val="0"/>
              </a:spcBef>
              <a:buNone/>
              <a:tabLst>
                <a:tab pos="342900" algn="l"/>
              </a:tabLst>
            </a:pPr>
            <a:r>
              <a:rPr lang="en-US" dirty="0"/>
              <a:t>       6.25x8=50, 10x5 =50</a:t>
            </a:r>
          </a:p>
        </p:txBody>
      </p:sp>
      <p:pic>
        <p:nvPicPr>
          <p:cNvPr id="4" name="Picture 3"/>
          <p:cNvPicPr>
            <a:picLocks noChangeAspect="1"/>
          </p:cNvPicPr>
          <p:nvPr/>
        </p:nvPicPr>
        <p:blipFill>
          <a:blip r:embed="rId2"/>
          <a:stretch>
            <a:fillRect/>
          </a:stretch>
        </p:blipFill>
        <p:spPr>
          <a:xfrm>
            <a:off x="1954458" y="1163696"/>
            <a:ext cx="4040459" cy="1566709"/>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87173C8-28D7-4584-9A5F-798D8BFA5296}"/>
                  </a:ext>
                </a:extLst>
              </p:cNvPr>
              <p:cNvSpPr txBox="1"/>
              <p:nvPr/>
            </p:nvSpPr>
            <p:spPr>
              <a:xfrm>
                <a:off x="1405719" y="259871"/>
                <a:ext cx="6332561" cy="803810"/>
              </a:xfrm>
              <a:prstGeom prst="rect">
                <a:avLst/>
              </a:prstGeom>
              <a:noFill/>
            </p:spPr>
            <p:txBody>
              <a:bodyPr wrap="square" rtlCol="0">
                <a:spAutoFit/>
              </a:bodyPr>
              <a:lstStyle/>
              <a:p>
                <a:r>
                  <a:rPr lang="en-US" sz="2800" dirty="0"/>
                  <a:t>The overflow pulse rate </a:t>
                </a:r>
                <a:r>
                  <a:rPr lang="en-US" sz="3200" dirty="0"/>
                  <a:t>=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𝑓</m:t>
                        </m:r>
                        <m:r>
                          <a:rPr lang="en-US" sz="3200" b="0" i="1" smtClean="0">
                            <a:latin typeface="Cambria Math" panose="02040503050406030204" pitchFamily="18" charset="0"/>
                            <a:ea typeface="Cambria Math" panose="02040503050406030204" pitchFamily="18" charset="0"/>
                          </a:rPr>
                          <m:t>×5</m:t>
                        </m:r>
                      </m:num>
                      <m:den>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2</m:t>
                            </m:r>
                          </m:e>
                          <m:sup>
                            <m:r>
                              <a:rPr lang="en-US" sz="3200" b="0" i="1" smtClean="0">
                                <a:latin typeface="Cambria Math" panose="02040503050406030204" pitchFamily="18" charset="0"/>
                              </a:rPr>
                              <m:t>3</m:t>
                            </m:r>
                          </m:sup>
                        </m:sSup>
                      </m:den>
                    </m:f>
                  </m:oMath>
                </a14:m>
                <a:endParaRPr lang="en-US" sz="3200" dirty="0"/>
              </a:p>
            </p:txBody>
          </p:sp>
        </mc:Choice>
        <mc:Fallback xmlns="">
          <p:sp>
            <p:nvSpPr>
              <p:cNvPr id="5" name="TextBox 4">
                <a:extLst>
                  <a:ext uri="{FF2B5EF4-FFF2-40B4-BE49-F238E27FC236}">
                    <a16:creationId xmlns:a16="http://schemas.microsoft.com/office/drawing/2014/main" id="{687173C8-28D7-4584-9A5F-798D8BFA5296}"/>
                  </a:ext>
                </a:extLst>
              </p:cNvPr>
              <p:cNvSpPr txBox="1">
                <a:spLocks noRot="1" noChangeAspect="1" noMove="1" noResize="1" noEditPoints="1" noAdjustHandles="1" noChangeArrowheads="1" noChangeShapeType="1" noTextEdit="1"/>
              </p:cNvSpPr>
              <p:nvPr/>
            </p:nvSpPr>
            <p:spPr>
              <a:xfrm>
                <a:off x="1405719" y="259871"/>
                <a:ext cx="6332561" cy="803810"/>
              </a:xfrm>
              <a:prstGeom prst="rect">
                <a:avLst/>
              </a:prstGeom>
              <a:blipFill>
                <a:blip r:embed="rId3"/>
                <a:stretch>
                  <a:fillRect l="-2023" b="-12977"/>
                </a:stretch>
              </a:blipFill>
            </p:spPr>
            <p:txBody>
              <a:bodyPr/>
              <a:lstStyle/>
              <a:p>
                <a:r>
                  <a:rPr lang="en-IN">
                    <a:noFill/>
                  </a:rPr>
                  <a:t> </a:t>
                </a:r>
              </a:p>
            </p:txBody>
          </p:sp>
        </mc:Fallback>
      </mc:AlternateContent>
    </p:spTree>
    <p:extLst>
      <p:ext uri="{BB962C8B-B14F-4D97-AF65-F5344CB8AC3E}">
        <p14:creationId xmlns:p14="http://schemas.microsoft.com/office/powerpoint/2010/main" val="20601626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BLU =(1/200)×(1/4)×5 = 0.00625 mm</a:t>
            </a:r>
          </a:p>
          <a:p>
            <a:pPr marL="0" indent="0">
              <a:buNone/>
            </a:pPr>
            <a:endParaRPr lang="en-US" dirty="0"/>
          </a:p>
          <a:p>
            <a:pPr marL="0" indent="0">
              <a:buNone/>
            </a:pPr>
            <a:r>
              <a:rPr lang="en-US" dirty="0"/>
              <a:t>By the time 8 pulses are sent to the motor to give 8 × 0.00625 = 0.05</a:t>
            </a:r>
          </a:p>
          <a:p>
            <a:pPr marL="0" indent="0">
              <a:buNone/>
            </a:pPr>
            <a:endParaRPr lang="en-US" dirty="0"/>
          </a:p>
          <a:p>
            <a:pPr marL="0" indent="0">
              <a:buNone/>
            </a:pPr>
            <a:r>
              <a:rPr lang="en-US" dirty="0"/>
              <a:t>If you send 5 pulses to the PDC – it will show decrements of 5 bits. Hence these bits would represent 50 microns so 1 bit would represent 10 microns.</a:t>
            </a:r>
          </a:p>
          <a:p>
            <a:pPr marL="0" indent="0">
              <a:buNone/>
            </a:pPr>
            <a:r>
              <a:rPr lang="en-US" dirty="0"/>
              <a:t>Use a DDA with n = 3 and X = 5</a:t>
            </a:r>
          </a:p>
        </p:txBody>
      </p:sp>
    </p:spTree>
    <p:extLst>
      <p:ext uri="{BB962C8B-B14F-4D97-AF65-F5344CB8AC3E}">
        <p14:creationId xmlns:p14="http://schemas.microsoft.com/office/powerpoint/2010/main" val="1852388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kinematic chains for CNC machine tools</a:t>
            </a:r>
          </a:p>
        </p:txBody>
      </p:sp>
      <p:pic>
        <p:nvPicPr>
          <p:cNvPr id="7" name="Content Placeholder 6"/>
          <p:cNvPicPr>
            <a:picLocks noGrp="1" noChangeAspect="1"/>
          </p:cNvPicPr>
          <p:nvPr>
            <p:ph idx="1"/>
          </p:nvPr>
        </p:nvPicPr>
        <p:blipFill>
          <a:blip r:embed="rId2"/>
          <a:stretch>
            <a:fillRect/>
          </a:stretch>
        </p:blipFill>
        <p:spPr>
          <a:xfrm>
            <a:off x="-3061" y="1690690"/>
            <a:ext cx="9153589" cy="4314326"/>
          </a:xfrm>
          <a:prstGeom prst="rect">
            <a:avLst/>
          </a:prstGeom>
        </p:spPr>
      </p:pic>
    </p:spTree>
    <p:extLst>
      <p:ext uri="{BB962C8B-B14F-4D97-AF65-F5344CB8AC3E}">
        <p14:creationId xmlns:p14="http://schemas.microsoft.com/office/powerpoint/2010/main" val="33091273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Users\john\Downloads\Capture.PNG"/>
          <p:cNvPicPr>
            <a:picLocks noGrp="1"/>
          </p:cNvPicPr>
          <p:nvPr>
            <p:ph idx="1"/>
          </p:nvPr>
        </p:nvPicPr>
        <p:blipFill rotWithShape="1">
          <a:blip r:embed="rId2">
            <a:extLst>
              <a:ext uri="{28A0092B-C50C-407E-A947-70E740481C1C}">
                <a14:useLocalDpi xmlns:a14="http://schemas.microsoft.com/office/drawing/2010/main" val="0"/>
              </a:ext>
            </a:extLst>
          </a:blip>
          <a:srcRect l="7925" t="49437"/>
          <a:stretch/>
        </p:blipFill>
        <p:spPr bwMode="auto">
          <a:xfrm>
            <a:off x="150125" y="245660"/>
            <a:ext cx="6221746" cy="5931303"/>
          </a:xfrm>
          <a:prstGeom prst="rect">
            <a:avLst/>
          </a:prstGeom>
          <a:noFill/>
          <a:ln>
            <a:noFill/>
          </a:ln>
        </p:spPr>
      </p:pic>
      <p:sp>
        <p:nvSpPr>
          <p:cNvPr id="2" name="TextBox 1">
            <a:extLst>
              <a:ext uri="{FF2B5EF4-FFF2-40B4-BE49-F238E27FC236}">
                <a16:creationId xmlns:a16="http://schemas.microsoft.com/office/drawing/2014/main" id="{07970572-B3FA-4AFC-982F-31C5C082AF0D}"/>
              </a:ext>
            </a:extLst>
          </p:cNvPr>
          <p:cNvSpPr txBox="1"/>
          <p:nvPr/>
        </p:nvSpPr>
        <p:spPr>
          <a:xfrm>
            <a:off x="5936974" y="463826"/>
            <a:ext cx="2915478" cy="3416320"/>
          </a:xfrm>
          <a:prstGeom prst="rect">
            <a:avLst/>
          </a:prstGeom>
          <a:noFill/>
        </p:spPr>
        <p:txBody>
          <a:bodyPr wrap="square" rtlCol="0">
            <a:spAutoFit/>
          </a:bodyPr>
          <a:lstStyle/>
          <a:p>
            <a:pPr marL="457200" indent="-457200">
              <a:buAutoNum type="arabicPeriod"/>
            </a:pPr>
            <a:r>
              <a:rPr lang="en-US" sz="1800"/>
              <a:t>Select the minimum value of n that would permit the delivery rates of 20 drops per min (dpm) and 200 dpm for different value of X.</a:t>
            </a:r>
          </a:p>
          <a:p>
            <a:pPr marL="457200" indent="-457200">
              <a:buAutoNum type="arabicPeriod"/>
            </a:pPr>
            <a:r>
              <a:rPr lang="en-US" sz="1800"/>
              <a:t>Find out those two values of X as well</a:t>
            </a:r>
          </a:p>
          <a:p>
            <a:pPr marL="457200" indent="-457200">
              <a:buAutoNum type="arabicPeriod"/>
            </a:pPr>
            <a:r>
              <a:rPr lang="en-US" sz="1800"/>
              <a:t>Find out the maximum dpm of the machine</a:t>
            </a:r>
          </a:p>
          <a:p>
            <a:pPr marL="457200" indent="-457200">
              <a:buAutoNum type="arabicPeriod"/>
            </a:pPr>
            <a:r>
              <a:rPr lang="en-US" sz="1800"/>
              <a:t>What is the volume of 1 drop of medicine ?</a:t>
            </a:r>
            <a:endParaRPr lang="en-US" sz="1800" dirty="0"/>
          </a:p>
        </p:txBody>
      </p:sp>
    </p:spTree>
    <p:extLst>
      <p:ext uri="{BB962C8B-B14F-4D97-AF65-F5344CB8AC3E}">
        <p14:creationId xmlns:p14="http://schemas.microsoft.com/office/powerpoint/2010/main" val="3307229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john\Downloads\Capture.PNG"/>
          <p:cNvPicPr>
            <a:picLocks noGrp="1"/>
          </p:cNvPicPr>
          <p:nvPr>
            <p:ph idx="1"/>
          </p:nvPr>
        </p:nvPicPr>
        <p:blipFill rotWithShape="1">
          <a:blip r:embed="rId2">
            <a:extLst>
              <a:ext uri="{28A0092B-C50C-407E-A947-70E740481C1C}">
                <a14:useLocalDpi xmlns:a14="http://schemas.microsoft.com/office/drawing/2010/main" val="0"/>
              </a:ext>
            </a:extLst>
          </a:blip>
          <a:srcRect l="-3902" t="4622" r="3902" b="74694"/>
          <a:stretch/>
        </p:blipFill>
        <p:spPr bwMode="auto">
          <a:xfrm>
            <a:off x="122830" y="122830"/>
            <a:ext cx="8393373" cy="2620370"/>
          </a:xfrm>
          <a:prstGeom prst="rect">
            <a:avLst/>
          </a:prstGeom>
          <a:noFill/>
          <a:ln>
            <a:noFill/>
          </a:ln>
        </p:spPr>
      </p:pic>
      <mc:AlternateContent xmlns:mc="http://schemas.openxmlformats.org/markup-compatibility/2006" xmlns:a14="http://schemas.microsoft.com/office/drawing/2010/main">
        <mc:Choice Requires="a14">
          <p:sp>
            <p:nvSpPr>
              <p:cNvPr id="5" name="TextBox 4"/>
              <p:cNvSpPr txBox="1"/>
              <p:nvPr/>
            </p:nvSpPr>
            <p:spPr>
              <a:xfrm>
                <a:off x="764275" y="3125337"/>
                <a:ext cx="7315200" cy="3245440"/>
              </a:xfrm>
              <a:prstGeom prst="rect">
                <a:avLst/>
              </a:prstGeom>
              <a:noFill/>
            </p:spPr>
            <p:txBody>
              <a:bodyPr wrap="square" rtlCol="0">
                <a:spAutoFit/>
              </a:bodyPr>
              <a:lstStyle/>
              <a:p>
                <a:r>
                  <a:rPr lang="en-US" dirty="0"/>
                  <a:t>The DDA input pulse frequency = 1280 ppm</a:t>
                </a:r>
              </a:p>
              <a:p>
                <a:endParaRPr lang="en-US" dirty="0"/>
              </a:p>
              <a:p>
                <a:r>
                  <a:rPr lang="en-US" sz="2000" dirty="0"/>
                  <a:t>The output pulse rate of the DDA is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num>
                      <m:den>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den>
                    </m:f>
                  </m:oMath>
                </a14:m>
                <a:r>
                  <a:rPr lang="en-US" sz="2000" dirty="0"/>
                  <a:t> where X has to be an integer</a:t>
                </a:r>
              </a:p>
              <a:p>
                <a:endParaRPr lang="en-US" sz="2000" dirty="0"/>
              </a:p>
              <a:p>
                <a:pPr marL="457200" indent="-457200">
                  <a:buAutoNum type="arabicPeriod"/>
                </a:pPr>
                <a:r>
                  <a:rPr lang="en-US" sz="2000" dirty="0"/>
                  <a:t>Select the minimum value of n that would permit the delivery rates of 20 drops per min (</a:t>
                </a:r>
                <a:r>
                  <a:rPr lang="en-US" sz="2000" dirty="0" err="1"/>
                  <a:t>dpm</a:t>
                </a:r>
                <a:r>
                  <a:rPr lang="en-US" sz="2000" dirty="0"/>
                  <a:t>) and 200 </a:t>
                </a:r>
                <a:r>
                  <a:rPr lang="en-US" sz="2000" dirty="0" err="1"/>
                  <a:t>dpm</a:t>
                </a:r>
                <a:r>
                  <a:rPr lang="en-US" sz="2000" dirty="0"/>
                  <a:t> for different value of X.</a:t>
                </a:r>
              </a:p>
              <a:p>
                <a:pPr marL="457200" indent="-457200">
                  <a:buAutoNum type="arabicPeriod"/>
                </a:pPr>
                <a:r>
                  <a:rPr lang="en-US" sz="2000" dirty="0"/>
                  <a:t>Find out those two values of X as well</a:t>
                </a:r>
              </a:p>
              <a:p>
                <a:pPr marL="457200" indent="-457200">
                  <a:buAutoNum type="arabicPeriod"/>
                </a:pPr>
                <a:r>
                  <a:rPr lang="en-US" sz="2000" dirty="0"/>
                  <a:t>Find out the maximum </a:t>
                </a:r>
                <a:r>
                  <a:rPr lang="en-US" sz="2000" dirty="0" err="1"/>
                  <a:t>dpm</a:t>
                </a:r>
                <a:r>
                  <a:rPr lang="en-US" sz="2000" dirty="0"/>
                  <a:t> of the machine</a:t>
                </a:r>
              </a:p>
              <a:p>
                <a:pPr marL="457200" indent="-457200">
                  <a:buAutoNum type="arabicPeriod"/>
                </a:pPr>
                <a:r>
                  <a:rPr lang="en-US" sz="2000" dirty="0"/>
                  <a:t>What is the volume of 1 drop of medicine ?</a:t>
                </a:r>
              </a:p>
            </p:txBody>
          </p:sp>
        </mc:Choice>
        <mc:Fallback xmlns="">
          <p:sp>
            <p:nvSpPr>
              <p:cNvPr id="5" name="TextBox 4"/>
              <p:cNvSpPr txBox="1">
                <a:spLocks noRot="1" noChangeAspect="1" noMove="1" noResize="1" noEditPoints="1" noAdjustHandles="1" noChangeArrowheads="1" noChangeShapeType="1" noTextEdit="1"/>
              </p:cNvSpPr>
              <p:nvPr/>
            </p:nvSpPr>
            <p:spPr>
              <a:xfrm>
                <a:off x="764275" y="3125337"/>
                <a:ext cx="7315200" cy="3245440"/>
              </a:xfrm>
              <a:prstGeom prst="rect">
                <a:avLst/>
              </a:prstGeom>
              <a:blipFill rotWithShape="0">
                <a:blip r:embed="rId3"/>
                <a:stretch>
                  <a:fillRect l="-917" t="-1128" r="-750" b="-2444"/>
                </a:stretch>
              </a:blipFill>
            </p:spPr>
            <p:txBody>
              <a:bodyPr/>
              <a:lstStyle/>
              <a:p>
                <a:r>
                  <a:rPr lang="en-US">
                    <a:noFill/>
                  </a:rPr>
                  <a:t> </a:t>
                </a:r>
              </a:p>
            </p:txBody>
          </p:sp>
        </mc:Fallback>
      </mc:AlternateContent>
    </p:spTree>
    <p:extLst>
      <p:ext uri="{BB962C8B-B14F-4D97-AF65-F5344CB8AC3E}">
        <p14:creationId xmlns:p14="http://schemas.microsoft.com/office/powerpoint/2010/main" val="6458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382137"/>
                <a:ext cx="7886700" cy="5794826"/>
              </a:xfrm>
            </p:spPr>
            <p:txBody>
              <a:bodyPr>
                <a:normAutofit fontScale="25000" lnSpcReduction="20000"/>
              </a:bodyPr>
              <a:lstStyle/>
              <a:p>
                <a:pPr marL="0" marR="0">
                  <a:lnSpc>
                    <a:spcPct val="120000"/>
                  </a:lnSpc>
                  <a:spcBef>
                    <a:spcPts val="0"/>
                  </a:spcBef>
                  <a:spcAft>
                    <a:spcPts val="0"/>
                  </a:spcAft>
                </a:pPr>
                <a:r>
                  <a:rPr lang="en-US" sz="8000" dirty="0">
                    <a:ea typeface="Times New Roman" panose="02020603050405020304" pitchFamily="18" charset="0"/>
                  </a:rPr>
                  <a:t>Here –n is fixed (once you have selected it) while X is put by you as different values in  different cases. Once you have chosen n – it cannot be changed. </a:t>
                </a:r>
              </a:p>
              <a:p>
                <a:pPr marL="0" marR="0" indent="0">
                  <a:lnSpc>
                    <a:spcPct val="120000"/>
                  </a:lnSpc>
                  <a:spcBef>
                    <a:spcPts val="0"/>
                  </a:spcBef>
                  <a:spcAft>
                    <a:spcPts val="0"/>
                  </a:spcAft>
                  <a:buNone/>
                </a:pPr>
                <a:r>
                  <a:rPr lang="en-US" sz="8000" dirty="0">
                    <a:effectLst/>
                    <a:ea typeface="Times New Roman" panose="02020603050405020304" pitchFamily="18" charset="0"/>
                  </a:rPr>
                  <a:t> </a:t>
                </a:r>
              </a:p>
              <a:p>
                <a:pPr marL="0" marR="0" indent="0">
                  <a:lnSpc>
                    <a:spcPct val="120000"/>
                  </a:lnSpc>
                  <a:spcBef>
                    <a:spcPts val="0"/>
                  </a:spcBef>
                  <a:spcAft>
                    <a:spcPts val="0"/>
                  </a:spcAft>
                  <a:buNone/>
                </a:pPr>
                <a:r>
                  <a:rPr lang="en-US" sz="8000" dirty="0">
                    <a:ea typeface="Times New Roman" panose="02020603050405020304" pitchFamily="18" charset="0"/>
                  </a:rPr>
                  <a:t>X</a:t>
                </a:r>
                <a:r>
                  <a:rPr lang="en-US" sz="8000" dirty="0">
                    <a:effectLst/>
                    <a:ea typeface="Times New Roman" panose="02020603050405020304" pitchFamily="18" charset="0"/>
                  </a:rPr>
                  <a:t>is less or equal to 2</a:t>
                </a:r>
                <a:r>
                  <a:rPr lang="en-US" sz="8000" baseline="30000" dirty="0">
                    <a:effectLst/>
                    <a:ea typeface="Times New Roman" panose="02020603050405020304" pitchFamily="18" charset="0"/>
                  </a:rPr>
                  <a:t>n</a:t>
                </a:r>
                <a:r>
                  <a:rPr lang="en-US" sz="8000" dirty="0">
                    <a:effectLst/>
                    <a:ea typeface="Times New Roman" panose="02020603050405020304" pitchFamily="18" charset="0"/>
                  </a:rPr>
                  <a:t> -1. It has to be an integer.</a:t>
                </a:r>
              </a:p>
              <a:p>
                <a:pPr marL="0" marR="0" indent="0">
                  <a:lnSpc>
                    <a:spcPct val="120000"/>
                  </a:lnSpc>
                  <a:spcBef>
                    <a:spcPts val="0"/>
                  </a:spcBef>
                  <a:spcAft>
                    <a:spcPts val="0"/>
                  </a:spcAft>
                  <a:buNone/>
                </a:pPr>
                <a:r>
                  <a:rPr lang="en-US" sz="8000" dirty="0">
                    <a:effectLst/>
                    <a:ea typeface="Times New Roman" panose="02020603050405020304" pitchFamily="18" charset="0"/>
                  </a:rPr>
                  <a:t> </a:t>
                </a:r>
              </a:p>
              <a:p>
                <a:pPr marL="0" marR="0" indent="0">
                  <a:lnSpc>
                    <a:spcPct val="120000"/>
                  </a:lnSpc>
                  <a:spcBef>
                    <a:spcPts val="0"/>
                  </a:spcBef>
                  <a:spcAft>
                    <a:spcPts val="0"/>
                  </a:spcAft>
                  <a:buNone/>
                </a:pPr>
                <a:r>
                  <a:rPr lang="en-US" sz="8000" dirty="0">
                    <a:effectLst/>
                    <a:ea typeface="Times New Roman" panose="02020603050405020304" pitchFamily="18" charset="0"/>
                  </a:rPr>
                  <a:t>Since f = 1280 ppm, the output frequency of the DDA is</a:t>
                </a:r>
                <a:r>
                  <a:rPr lang="en-US" sz="8000" i="1" dirty="0">
                    <a:effectLst/>
                    <a:ea typeface="Times New Roman" panose="02020603050405020304" pitchFamily="18" charset="0"/>
                  </a:rPr>
                  <a:t> f</a:t>
                </a:r>
                <a:r>
                  <a:rPr lang="en-US" sz="8000" i="1" baseline="-25000" dirty="0">
                    <a:effectLst/>
                    <a:ea typeface="Times New Roman" panose="02020603050405020304" pitchFamily="18" charset="0"/>
                  </a:rPr>
                  <a:t>1</a:t>
                </a:r>
                <a:r>
                  <a:rPr lang="en-US" sz="8000" dirty="0">
                    <a:effectLst/>
                    <a:ea typeface="Times New Roman" panose="02020603050405020304" pitchFamily="18" charset="0"/>
                  </a:rPr>
                  <a:t> = (1280 × X)/2</a:t>
                </a:r>
                <a:r>
                  <a:rPr lang="en-US" sz="8000" baseline="30000" dirty="0">
                    <a:effectLst/>
                    <a:ea typeface="Times New Roman" panose="02020603050405020304" pitchFamily="18" charset="0"/>
                  </a:rPr>
                  <a:t>n</a:t>
                </a:r>
                <a:endParaRPr lang="en-US" sz="8000" dirty="0">
                  <a:effectLst/>
                  <a:ea typeface="Times New Roman" panose="02020603050405020304" pitchFamily="18" charset="0"/>
                </a:endParaRPr>
              </a:p>
              <a:p>
                <a:pPr marL="0" marR="0" indent="0">
                  <a:lnSpc>
                    <a:spcPct val="120000"/>
                  </a:lnSpc>
                  <a:spcBef>
                    <a:spcPts val="0"/>
                  </a:spcBef>
                  <a:spcAft>
                    <a:spcPts val="0"/>
                  </a:spcAft>
                  <a:buNone/>
                </a:pPr>
                <a:endParaRPr lang="en-US" sz="8000" dirty="0">
                  <a:effectLst/>
                  <a:ea typeface="Times New Roman" panose="02020603050405020304" pitchFamily="18" charset="0"/>
                </a:endParaRPr>
              </a:p>
              <a:p>
                <a:pPr marL="0" marR="0">
                  <a:lnSpc>
                    <a:spcPct val="120000"/>
                  </a:lnSpc>
                  <a:spcBef>
                    <a:spcPts val="0"/>
                  </a:spcBef>
                  <a:spcAft>
                    <a:spcPts val="0"/>
                  </a:spcAft>
                </a:pPr>
                <a:r>
                  <a:rPr lang="en-US" sz="8000" b="1" dirty="0">
                    <a:effectLst/>
                    <a:ea typeface="Times New Roman" panose="02020603050405020304" pitchFamily="18" charset="0"/>
                  </a:rPr>
                  <a:t>Per pulse</a:t>
                </a:r>
                <a:r>
                  <a:rPr lang="en-US" sz="8000" dirty="0">
                    <a:effectLst/>
                    <a:ea typeface="Times New Roman" panose="02020603050405020304" pitchFamily="18" charset="0"/>
                  </a:rPr>
                  <a:t>, the stepper motor rotates </a:t>
                </a:r>
              </a:p>
              <a:p>
                <a:pPr marL="0" marR="0">
                  <a:lnSpc>
                    <a:spcPct val="120000"/>
                  </a:lnSpc>
                  <a:spcBef>
                    <a:spcPts val="0"/>
                  </a:spcBef>
                  <a:spcAft>
                    <a:spcPts val="0"/>
                  </a:spcAft>
                </a:pPr>
                <a:endParaRPr lang="en-US" sz="8000" dirty="0">
                  <a:effectLst/>
                  <a:ea typeface="Times New Roman" panose="02020603050405020304" pitchFamily="18" charset="0"/>
                </a:endParaRPr>
              </a:p>
              <a:p>
                <a:pPr marL="0" marR="0" indent="0" algn="ctr">
                  <a:lnSpc>
                    <a:spcPct val="120000"/>
                  </a:lnSpc>
                  <a:spcBef>
                    <a:spcPts val="0"/>
                  </a:spcBef>
                  <a:spcAft>
                    <a:spcPts val="0"/>
                  </a:spcAft>
                  <a:buNone/>
                </a:pPr>
                <a14:m>
                  <m:oMath xmlns:m="http://schemas.openxmlformats.org/officeDocument/2006/math">
                    <m:f>
                      <m:fPr>
                        <m:ctrlPr>
                          <a:rPr lang="en-US" sz="8000" i="1">
                            <a:effectLst/>
                            <a:latin typeface="Cambria Math" panose="02040503050406030204" pitchFamily="18" charset="0"/>
                            <a:ea typeface="Times New Roman" panose="02020603050405020304" pitchFamily="18" charset="0"/>
                          </a:rPr>
                        </m:ctrlPr>
                      </m:fPr>
                      <m:num>
                        <m:r>
                          <a:rPr lang="en-US" sz="8000" i="1">
                            <a:effectLst/>
                            <a:latin typeface="Cambria Math" panose="02040503050406030204" pitchFamily="18" charset="0"/>
                            <a:ea typeface="Times New Roman" panose="02020603050405020304" pitchFamily="18" charset="0"/>
                          </a:rPr>
                          <m:t>1</m:t>
                        </m:r>
                      </m:num>
                      <m:den>
                        <m:r>
                          <a:rPr lang="en-US" sz="8000" i="1">
                            <a:effectLst/>
                            <a:latin typeface="Cambria Math" panose="02040503050406030204" pitchFamily="18" charset="0"/>
                            <a:ea typeface="Times New Roman" panose="02020603050405020304" pitchFamily="18" charset="0"/>
                          </a:rPr>
                          <m:t>200</m:t>
                        </m:r>
                      </m:den>
                    </m:f>
                  </m:oMath>
                </a14:m>
                <a:r>
                  <a:rPr lang="en-US" sz="8000" dirty="0">
                    <a:effectLst/>
                    <a:ea typeface="Times New Roman" panose="02020603050405020304" pitchFamily="18" charset="0"/>
                  </a:rPr>
                  <a:t> rotations</a:t>
                </a:r>
              </a:p>
              <a:p>
                <a:pPr marL="0" marR="0">
                  <a:lnSpc>
                    <a:spcPct val="120000"/>
                  </a:lnSpc>
                  <a:spcBef>
                    <a:spcPts val="0"/>
                  </a:spcBef>
                  <a:spcAft>
                    <a:spcPts val="0"/>
                  </a:spcAft>
                </a:pPr>
                <a:endParaRPr lang="en-US" sz="8000" dirty="0">
                  <a:effectLst/>
                  <a:ea typeface="Times New Roman" panose="02020603050405020304" pitchFamily="18" charset="0"/>
                </a:endParaRPr>
              </a:p>
              <a:p>
                <a:pPr marL="0" marR="0">
                  <a:lnSpc>
                    <a:spcPct val="120000"/>
                  </a:lnSpc>
                  <a:spcBef>
                    <a:spcPts val="0"/>
                  </a:spcBef>
                  <a:spcAft>
                    <a:spcPts val="0"/>
                  </a:spcAft>
                </a:pPr>
                <a:r>
                  <a:rPr lang="en-US" sz="8000" dirty="0">
                    <a:effectLst/>
                    <a:ea typeface="Times New Roman" panose="02020603050405020304" pitchFamily="18" charset="0"/>
                  </a:rPr>
                  <a:t>The screw rotates </a:t>
                </a:r>
              </a:p>
              <a:p>
                <a:pPr marL="0" marR="0" indent="0">
                  <a:lnSpc>
                    <a:spcPct val="120000"/>
                  </a:lnSpc>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en-US" sz="8000" i="1">
                              <a:effectLst/>
                              <a:latin typeface="Cambria Math" panose="02040503050406030204" pitchFamily="18" charset="0"/>
                              <a:ea typeface="Times New Roman" panose="02020603050405020304" pitchFamily="18" charset="0"/>
                            </a:rPr>
                          </m:ctrlPr>
                        </m:fPr>
                        <m:num>
                          <m:r>
                            <a:rPr lang="en-US" sz="8000" i="1">
                              <a:effectLst/>
                              <a:latin typeface="Cambria Math" panose="02040503050406030204" pitchFamily="18" charset="0"/>
                              <a:ea typeface="Times New Roman" panose="02020603050405020304" pitchFamily="18" charset="0"/>
                            </a:rPr>
                            <m:t>1</m:t>
                          </m:r>
                        </m:num>
                        <m:den>
                          <m:r>
                            <a:rPr lang="en-US" sz="8000" i="1">
                              <a:effectLst/>
                              <a:latin typeface="Cambria Math" panose="02040503050406030204" pitchFamily="18" charset="0"/>
                              <a:ea typeface="Times New Roman" panose="02020603050405020304" pitchFamily="18" charset="0"/>
                            </a:rPr>
                            <m:t>200</m:t>
                          </m:r>
                        </m:den>
                      </m:f>
                      <m:r>
                        <a:rPr lang="en-US" sz="8000" i="1">
                          <a:effectLst/>
                          <a:latin typeface="Cambria Math" panose="02040503050406030204" pitchFamily="18" charset="0"/>
                          <a:ea typeface="Times New Roman" panose="02020603050405020304" pitchFamily="18" charset="0"/>
                        </a:rPr>
                        <m:t>×</m:t>
                      </m:r>
                      <m:f>
                        <m:fPr>
                          <m:ctrlPr>
                            <a:rPr lang="en-US" sz="8000" i="1">
                              <a:effectLst/>
                              <a:latin typeface="Cambria Math" panose="02040503050406030204" pitchFamily="18" charset="0"/>
                              <a:ea typeface="Times New Roman" panose="02020603050405020304" pitchFamily="18" charset="0"/>
                            </a:rPr>
                          </m:ctrlPr>
                        </m:fPr>
                        <m:num>
                          <m:r>
                            <a:rPr lang="en-US" sz="8000" i="1">
                              <a:effectLst/>
                              <a:latin typeface="Cambria Math" panose="02040503050406030204" pitchFamily="18" charset="0"/>
                              <a:ea typeface="Times New Roman" panose="02020603050405020304" pitchFamily="18" charset="0"/>
                            </a:rPr>
                            <m:t>1</m:t>
                          </m:r>
                        </m:num>
                        <m:den>
                          <m:r>
                            <a:rPr lang="en-US" sz="8000" i="1">
                              <a:effectLst/>
                              <a:latin typeface="Cambria Math" panose="02040503050406030204" pitchFamily="18" charset="0"/>
                              <a:ea typeface="Times New Roman" panose="02020603050405020304" pitchFamily="18" charset="0"/>
                            </a:rPr>
                            <m:t>2</m:t>
                          </m:r>
                        </m:den>
                      </m:f>
                    </m:oMath>
                  </m:oMathPara>
                </a14:m>
                <a:endParaRPr lang="en-US" sz="8000" dirty="0">
                  <a:effectLst/>
                  <a:ea typeface="Times New Roman" panose="02020603050405020304" pitchFamily="18" charset="0"/>
                </a:endParaRPr>
              </a:p>
              <a:p>
                <a:pPr marL="0" marR="0">
                  <a:lnSpc>
                    <a:spcPct val="120000"/>
                  </a:lnSpc>
                  <a:spcBef>
                    <a:spcPts val="0"/>
                  </a:spcBef>
                  <a:spcAft>
                    <a:spcPts val="0"/>
                  </a:spcAft>
                </a:pPr>
                <a:r>
                  <a:rPr lang="en-US" sz="8000" dirty="0">
                    <a:effectLst/>
                    <a:ea typeface="Times New Roman" panose="02020603050405020304" pitchFamily="18" charset="0"/>
                  </a:rPr>
                  <a:t>The nut moves </a:t>
                </a:r>
              </a:p>
              <a:p>
                <a:pPr marL="0" marR="0" indent="0" algn="ctr">
                  <a:lnSpc>
                    <a:spcPct val="120000"/>
                  </a:lnSpc>
                  <a:spcBef>
                    <a:spcPts val="0"/>
                  </a:spcBef>
                  <a:spcAft>
                    <a:spcPts val="0"/>
                  </a:spcAft>
                  <a:buNone/>
                </a:pPr>
                <a14:m>
                  <m:oMath xmlns:m="http://schemas.openxmlformats.org/officeDocument/2006/math">
                    <m:f>
                      <m:fPr>
                        <m:ctrlPr>
                          <a:rPr lang="en-US" sz="8000" i="1">
                            <a:effectLst/>
                            <a:latin typeface="Cambria Math" panose="02040503050406030204" pitchFamily="18" charset="0"/>
                            <a:ea typeface="Times New Roman" panose="02020603050405020304" pitchFamily="18" charset="0"/>
                          </a:rPr>
                        </m:ctrlPr>
                      </m:fPr>
                      <m:num>
                        <m:r>
                          <a:rPr lang="en-US" sz="8000" i="1">
                            <a:effectLst/>
                            <a:latin typeface="Cambria Math" panose="02040503050406030204" pitchFamily="18" charset="0"/>
                            <a:ea typeface="Times New Roman" panose="02020603050405020304" pitchFamily="18" charset="0"/>
                          </a:rPr>
                          <m:t>1</m:t>
                        </m:r>
                      </m:num>
                      <m:den>
                        <m:r>
                          <a:rPr lang="en-US" sz="8000" i="1">
                            <a:effectLst/>
                            <a:latin typeface="Cambria Math" panose="02040503050406030204" pitchFamily="18" charset="0"/>
                            <a:ea typeface="Times New Roman" panose="02020603050405020304" pitchFamily="18" charset="0"/>
                          </a:rPr>
                          <m:t>200</m:t>
                        </m:r>
                      </m:den>
                    </m:f>
                    <m:r>
                      <a:rPr lang="en-US" sz="8000" i="1">
                        <a:effectLst/>
                        <a:latin typeface="Cambria Math" panose="02040503050406030204" pitchFamily="18" charset="0"/>
                        <a:ea typeface="Times New Roman" panose="02020603050405020304" pitchFamily="18" charset="0"/>
                      </a:rPr>
                      <m:t>×</m:t>
                    </m:r>
                    <m:f>
                      <m:fPr>
                        <m:ctrlPr>
                          <a:rPr lang="en-US" sz="8000" i="1">
                            <a:effectLst/>
                            <a:latin typeface="Cambria Math" panose="02040503050406030204" pitchFamily="18" charset="0"/>
                            <a:ea typeface="Times New Roman" panose="02020603050405020304" pitchFamily="18" charset="0"/>
                          </a:rPr>
                        </m:ctrlPr>
                      </m:fPr>
                      <m:num>
                        <m:r>
                          <a:rPr lang="en-US" sz="8000" i="1">
                            <a:effectLst/>
                            <a:latin typeface="Cambria Math" panose="02040503050406030204" pitchFamily="18" charset="0"/>
                            <a:ea typeface="Times New Roman" panose="02020603050405020304" pitchFamily="18" charset="0"/>
                          </a:rPr>
                          <m:t>1</m:t>
                        </m:r>
                      </m:num>
                      <m:den>
                        <m:r>
                          <a:rPr lang="en-US" sz="8000" i="1">
                            <a:effectLst/>
                            <a:latin typeface="Cambria Math" panose="02040503050406030204" pitchFamily="18" charset="0"/>
                            <a:ea typeface="Times New Roman" panose="02020603050405020304" pitchFamily="18" charset="0"/>
                          </a:rPr>
                          <m:t>2</m:t>
                        </m:r>
                      </m:den>
                    </m:f>
                    <m:r>
                      <a:rPr lang="en-US" sz="8000" i="1">
                        <a:effectLst/>
                        <a:latin typeface="Cambria Math" panose="02040503050406030204" pitchFamily="18" charset="0"/>
                        <a:ea typeface="Times New Roman" panose="02020603050405020304" pitchFamily="18" charset="0"/>
                      </a:rPr>
                      <m:t>×2</m:t>
                    </m:r>
                  </m:oMath>
                </a14:m>
                <a:r>
                  <a:rPr lang="en-US" sz="8000" dirty="0">
                    <a:effectLst/>
                    <a:ea typeface="Times New Roman" panose="02020603050405020304" pitchFamily="18" charset="0"/>
                  </a:rPr>
                  <a:t> mm</a:t>
                </a:r>
              </a:p>
              <a:p>
                <a:pPr marL="0" marR="0" indent="0" algn="ctr">
                  <a:lnSpc>
                    <a:spcPct val="120000"/>
                  </a:lnSpc>
                  <a:spcBef>
                    <a:spcPts val="0"/>
                  </a:spcBef>
                  <a:spcAft>
                    <a:spcPts val="0"/>
                  </a:spcAft>
                  <a:buNone/>
                </a:pPr>
                <a:endParaRPr lang="en-US" sz="8000" dirty="0">
                  <a:effectLst/>
                  <a:ea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382137"/>
                <a:ext cx="7886700" cy="5794826"/>
              </a:xfrm>
              <a:blipFill rotWithShape="0">
                <a:blip r:embed="rId2"/>
                <a:stretch>
                  <a:fillRect l="-773" t="-632"/>
                </a:stretch>
              </a:blipFill>
            </p:spPr>
            <p:txBody>
              <a:bodyPr/>
              <a:lstStyle/>
              <a:p>
                <a:r>
                  <a:rPr lang="en-US">
                    <a:noFill/>
                  </a:rPr>
                  <a:t> </a:t>
                </a:r>
              </a:p>
            </p:txBody>
          </p:sp>
        </mc:Fallback>
      </mc:AlternateContent>
    </p:spTree>
    <p:extLst>
      <p:ext uri="{BB962C8B-B14F-4D97-AF65-F5344CB8AC3E}">
        <p14:creationId xmlns:p14="http://schemas.microsoft.com/office/powerpoint/2010/main" val="3026110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327546"/>
                <a:ext cx="7886700" cy="5849417"/>
              </a:xfrm>
            </p:spPr>
            <p:txBody>
              <a:bodyPr>
                <a:normAutofit fontScale="40000" lnSpcReduction="20000"/>
              </a:bodyPr>
              <a:lstStyle/>
              <a:p>
                <a:pPr marL="0" lvl="0" indent="0" algn="ctr">
                  <a:lnSpc>
                    <a:spcPct val="120000"/>
                  </a:lnSpc>
                  <a:spcBef>
                    <a:spcPts val="0"/>
                  </a:spcBef>
                  <a:buNone/>
                </a:pPr>
                <a:r>
                  <a:rPr lang="en-US" sz="5000" dirty="0">
                    <a:solidFill>
                      <a:prstClr val="black"/>
                    </a:solidFill>
                    <a:ea typeface="Times New Roman" panose="02020603050405020304" pitchFamily="18" charset="0"/>
                  </a:rPr>
                  <a:t>Therefore, volume of liquid pushed out /pulse = </a:t>
                </a:r>
                <a14:m>
                  <m:oMath xmlns:m="http://schemas.openxmlformats.org/officeDocument/2006/math">
                    <m:f>
                      <m:fPr>
                        <m:ctrlPr>
                          <a:rPr lang="en-US" sz="5000" i="1">
                            <a:solidFill>
                              <a:prstClr val="black"/>
                            </a:solidFill>
                            <a:latin typeface="Cambria Math" panose="02040503050406030204" pitchFamily="18" charset="0"/>
                            <a:ea typeface="Times New Roman" panose="02020603050405020304" pitchFamily="18" charset="0"/>
                          </a:rPr>
                        </m:ctrlPr>
                      </m:fPr>
                      <m:num>
                        <m:r>
                          <a:rPr lang="en-US" sz="5000" i="1">
                            <a:solidFill>
                              <a:prstClr val="black"/>
                            </a:solidFill>
                            <a:latin typeface="Cambria Math" panose="02040503050406030204" pitchFamily="18" charset="0"/>
                            <a:ea typeface="Times New Roman" panose="02020603050405020304" pitchFamily="18" charset="0"/>
                          </a:rPr>
                          <m:t>1</m:t>
                        </m:r>
                      </m:num>
                      <m:den>
                        <m:r>
                          <a:rPr lang="en-US" sz="5000" i="1">
                            <a:solidFill>
                              <a:prstClr val="black"/>
                            </a:solidFill>
                            <a:latin typeface="Cambria Math" panose="02040503050406030204" pitchFamily="18" charset="0"/>
                            <a:ea typeface="Times New Roman" panose="02020603050405020304" pitchFamily="18" charset="0"/>
                          </a:rPr>
                          <m:t>200</m:t>
                        </m:r>
                      </m:den>
                    </m:f>
                    <m:r>
                      <a:rPr lang="en-US" sz="5000" i="1">
                        <a:solidFill>
                          <a:prstClr val="black"/>
                        </a:solidFill>
                        <a:latin typeface="Cambria Math" panose="02040503050406030204" pitchFamily="18" charset="0"/>
                        <a:ea typeface="Times New Roman" panose="02020603050405020304" pitchFamily="18" charset="0"/>
                      </a:rPr>
                      <m:t>×</m:t>
                    </m:r>
                    <m:f>
                      <m:fPr>
                        <m:ctrlPr>
                          <a:rPr lang="en-US" sz="5000" i="1">
                            <a:solidFill>
                              <a:prstClr val="black"/>
                            </a:solidFill>
                            <a:latin typeface="Cambria Math" panose="02040503050406030204" pitchFamily="18" charset="0"/>
                            <a:ea typeface="Times New Roman" panose="02020603050405020304" pitchFamily="18" charset="0"/>
                          </a:rPr>
                        </m:ctrlPr>
                      </m:fPr>
                      <m:num>
                        <m:r>
                          <a:rPr lang="en-US" sz="5000" i="1">
                            <a:solidFill>
                              <a:prstClr val="black"/>
                            </a:solidFill>
                            <a:latin typeface="Cambria Math" panose="02040503050406030204" pitchFamily="18" charset="0"/>
                            <a:ea typeface="Times New Roman" panose="02020603050405020304" pitchFamily="18" charset="0"/>
                          </a:rPr>
                          <m:t>1</m:t>
                        </m:r>
                      </m:num>
                      <m:den>
                        <m:r>
                          <a:rPr lang="en-US" sz="5000" i="1">
                            <a:solidFill>
                              <a:prstClr val="black"/>
                            </a:solidFill>
                            <a:latin typeface="Cambria Math" panose="02040503050406030204" pitchFamily="18" charset="0"/>
                            <a:ea typeface="Times New Roman" panose="02020603050405020304" pitchFamily="18" charset="0"/>
                          </a:rPr>
                          <m:t>2</m:t>
                        </m:r>
                      </m:den>
                    </m:f>
                    <m:r>
                      <a:rPr lang="en-US" sz="5000" i="1">
                        <a:solidFill>
                          <a:prstClr val="black"/>
                        </a:solidFill>
                        <a:latin typeface="Cambria Math" panose="02040503050406030204" pitchFamily="18" charset="0"/>
                        <a:ea typeface="Times New Roman" panose="02020603050405020304" pitchFamily="18" charset="0"/>
                      </a:rPr>
                      <m:t>×2×100</m:t>
                    </m:r>
                  </m:oMath>
                </a14:m>
                <a:r>
                  <a:rPr lang="en-US" sz="5000" dirty="0">
                    <a:solidFill>
                      <a:prstClr val="black"/>
                    </a:solidFill>
                    <a:ea typeface="Times New Roman" panose="02020603050405020304" pitchFamily="18" charset="0"/>
                  </a:rPr>
                  <a:t>mm</a:t>
                </a:r>
                <a:r>
                  <a:rPr lang="en-US" sz="5000" baseline="30000" dirty="0">
                    <a:solidFill>
                      <a:prstClr val="black"/>
                    </a:solidFill>
                    <a:ea typeface="Times New Roman" panose="02020603050405020304" pitchFamily="18" charset="0"/>
                  </a:rPr>
                  <a:t>3</a:t>
                </a:r>
                <a:r>
                  <a:rPr lang="en-US" sz="5000" dirty="0">
                    <a:solidFill>
                      <a:prstClr val="black"/>
                    </a:solidFill>
                    <a:ea typeface="Times New Roman" panose="02020603050405020304" pitchFamily="18" charset="0"/>
                  </a:rPr>
                  <a:t> </a:t>
                </a:r>
              </a:p>
              <a:p>
                <a:pPr marL="0" lvl="0" indent="0" algn="ctr">
                  <a:lnSpc>
                    <a:spcPct val="120000"/>
                  </a:lnSpc>
                  <a:spcBef>
                    <a:spcPts val="0"/>
                  </a:spcBef>
                  <a:buNone/>
                </a:pPr>
                <a:r>
                  <a:rPr lang="en-US" sz="5000" dirty="0">
                    <a:solidFill>
                      <a:prstClr val="black"/>
                    </a:solidFill>
                    <a:ea typeface="Times New Roman" panose="02020603050405020304" pitchFamily="18" charset="0"/>
                  </a:rPr>
                  <a:t>Hence, volume of liquid per pulse = ½ cu. mm </a:t>
                </a:r>
                <a:r>
                  <a:rPr lang="en-US" sz="5000" dirty="0">
                    <a:solidFill>
                      <a:prstClr val="black"/>
                    </a:solidFill>
                    <a:ea typeface="Times New Roman" panose="02020603050405020304" pitchFamily="18" charset="0"/>
                    <a:sym typeface="Wingdings" panose="05000000000000000000" pitchFamily="2" charset="2"/>
                  </a:rPr>
                  <a:t></a:t>
                </a:r>
                <a:r>
                  <a:rPr lang="en-US" sz="5000" dirty="0">
                    <a:solidFill>
                      <a:prstClr val="black"/>
                    </a:solidFill>
                    <a:ea typeface="Times New Roman" panose="02020603050405020304" pitchFamily="18" charset="0"/>
                  </a:rPr>
                  <a:t> answer to last question</a:t>
                </a:r>
              </a:p>
              <a:p>
                <a:pPr marL="0" lvl="0" indent="0" algn="ctr">
                  <a:lnSpc>
                    <a:spcPct val="120000"/>
                  </a:lnSpc>
                  <a:spcBef>
                    <a:spcPts val="0"/>
                  </a:spcBef>
                  <a:buNone/>
                </a:pPr>
                <a:endParaRPr lang="en-US" sz="5000" dirty="0">
                  <a:solidFill>
                    <a:prstClr val="black"/>
                  </a:solidFill>
                  <a:ea typeface="Times New Roman" panose="02020603050405020304" pitchFamily="18" charset="0"/>
                </a:endParaRPr>
              </a:p>
              <a:p>
                <a:pPr marL="0" lvl="0" indent="0" algn="just">
                  <a:lnSpc>
                    <a:spcPct val="120000"/>
                  </a:lnSpc>
                  <a:spcBef>
                    <a:spcPts val="0"/>
                  </a:spcBef>
                  <a:buNone/>
                </a:pPr>
                <a:r>
                  <a:rPr lang="en-US" sz="5000" dirty="0">
                    <a:solidFill>
                      <a:prstClr val="black"/>
                    </a:solidFill>
                    <a:ea typeface="Times New Roman" panose="02020603050405020304" pitchFamily="18" charset="0"/>
                  </a:rPr>
                  <a:t>Now – if you consider that output of DDA would become 20 ppm </a:t>
                </a:r>
              </a:p>
              <a:p>
                <a:pPr marL="0" lvl="0" indent="0" algn="just">
                  <a:spcBef>
                    <a:spcPts val="0"/>
                  </a:spcBef>
                  <a:buNone/>
                </a:pPr>
                <a:r>
                  <a:rPr lang="en-US" sz="5000" dirty="0">
                    <a:solidFill>
                      <a:prstClr val="black"/>
                    </a:solidFill>
                    <a:ea typeface="Times New Roman" panose="02020603050405020304" pitchFamily="18" charset="0"/>
                  </a:rPr>
                  <a:t> </a:t>
                </a:r>
              </a:p>
              <a:p>
                <a:pPr marL="0" lvl="0" indent="0" algn="just">
                  <a:spcBef>
                    <a:spcPts val="0"/>
                  </a:spcBef>
                  <a:buNone/>
                </a:pPr>
                <a14:m>
                  <m:oMathPara xmlns:m="http://schemas.openxmlformats.org/officeDocument/2006/math">
                    <m:oMathParaPr>
                      <m:jc m:val="centerGroup"/>
                    </m:oMathParaPr>
                    <m:oMath xmlns:m="http://schemas.openxmlformats.org/officeDocument/2006/math">
                      <m:f>
                        <m:fPr>
                          <m:ctrlPr>
                            <a:rPr lang="en-US" sz="5000" i="1">
                              <a:solidFill>
                                <a:prstClr val="black"/>
                              </a:solidFill>
                              <a:latin typeface="Cambria Math" panose="02040503050406030204" pitchFamily="18" charset="0"/>
                              <a:ea typeface="Times New Roman" panose="02020603050405020304" pitchFamily="18" charset="0"/>
                            </a:rPr>
                          </m:ctrlPr>
                        </m:fPr>
                        <m:num>
                          <m:r>
                            <a:rPr lang="en-US" sz="5000" i="1">
                              <a:solidFill>
                                <a:prstClr val="black"/>
                              </a:solidFill>
                              <a:latin typeface="Cambria Math" panose="02040503050406030204" pitchFamily="18" charset="0"/>
                              <a:ea typeface="Times New Roman" panose="02020603050405020304" pitchFamily="18" charset="0"/>
                            </a:rPr>
                            <m:t>1280×</m:t>
                          </m:r>
                          <m:sSub>
                            <m:sSubPr>
                              <m:ctrlPr>
                                <a:rPr lang="en-US" sz="5000" i="1">
                                  <a:solidFill>
                                    <a:prstClr val="black"/>
                                  </a:solidFill>
                                  <a:latin typeface="Cambria Math" panose="02040503050406030204" pitchFamily="18" charset="0"/>
                                  <a:ea typeface="Times New Roman" panose="02020603050405020304" pitchFamily="18" charset="0"/>
                                </a:rPr>
                              </m:ctrlPr>
                            </m:sSubPr>
                            <m:e>
                              <m:r>
                                <a:rPr lang="en-US" sz="5000" b="0" i="1" smtClean="0">
                                  <a:solidFill>
                                    <a:prstClr val="black"/>
                                  </a:solidFill>
                                  <a:latin typeface="Cambria Math" panose="02040503050406030204" pitchFamily="18" charset="0"/>
                                  <a:ea typeface="Times New Roman" panose="02020603050405020304" pitchFamily="18" charset="0"/>
                                </a:rPr>
                                <m:t>𝑋</m:t>
                              </m:r>
                            </m:e>
                            <m:sub>
                              <m:r>
                                <a:rPr lang="en-US" sz="5000" i="1">
                                  <a:solidFill>
                                    <a:prstClr val="black"/>
                                  </a:solidFill>
                                  <a:latin typeface="Cambria Math" panose="02040503050406030204" pitchFamily="18" charset="0"/>
                                  <a:ea typeface="Times New Roman" panose="02020603050405020304" pitchFamily="18" charset="0"/>
                                </a:rPr>
                                <m:t>1</m:t>
                              </m:r>
                            </m:sub>
                          </m:sSub>
                        </m:num>
                        <m:den>
                          <m:sSup>
                            <m:sSupPr>
                              <m:ctrlPr>
                                <a:rPr lang="en-US" sz="5000" i="1">
                                  <a:solidFill>
                                    <a:prstClr val="black"/>
                                  </a:solidFill>
                                  <a:latin typeface="Cambria Math" panose="02040503050406030204" pitchFamily="18" charset="0"/>
                                  <a:ea typeface="Times New Roman" panose="02020603050405020304" pitchFamily="18" charset="0"/>
                                </a:rPr>
                              </m:ctrlPr>
                            </m:sSupPr>
                            <m:e>
                              <m:r>
                                <a:rPr lang="en-US" sz="5000" i="1">
                                  <a:solidFill>
                                    <a:prstClr val="black"/>
                                  </a:solidFill>
                                  <a:latin typeface="Cambria Math" panose="02040503050406030204" pitchFamily="18" charset="0"/>
                                  <a:ea typeface="Times New Roman" panose="02020603050405020304" pitchFamily="18" charset="0"/>
                                </a:rPr>
                                <m:t>2</m:t>
                              </m:r>
                            </m:e>
                            <m:sup>
                              <m:r>
                                <a:rPr lang="en-US" sz="5000" i="1">
                                  <a:solidFill>
                                    <a:prstClr val="black"/>
                                  </a:solidFill>
                                  <a:latin typeface="Cambria Math" panose="02040503050406030204" pitchFamily="18" charset="0"/>
                                  <a:ea typeface="Times New Roman" panose="02020603050405020304" pitchFamily="18" charset="0"/>
                                </a:rPr>
                                <m:t>𝑛</m:t>
                              </m:r>
                            </m:sup>
                          </m:sSup>
                        </m:den>
                      </m:f>
                      <m:r>
                        <a:rPr lang="en-US" sz="5000" i="1">
                          <a:solidFill>
                            <a:prstClr val="black"/>
                          </a:solidFill>
                          <a:latin typeface="Cambria Math" panose="02040503050406030204" pitchFamily="18" charset="0"/>
                          <a:ea typeface="Times New Roman" panose="02020603050405020304" pitchFamily="18" charset="0"/>
                        </a:rPr>
                        <m:t>=20</m:t>
                      </m:r>
                      <m:r>
                        <a:rPr lang="en-US" sz="5000" b="0" i="0" smtClean="0">
                          <a:solidFill>
                            <a:prstClr val="black"/>
                          </a:solidFill>
                          <a:latin typeface="Cambria Math" panose="02040503050406030204" pitchFamily="18" charset="0"/>
                          <a:ea typeface="Times New Roman" panose="02020603050405020304" pitchFamily="18" charset="0"/>
                        </a:rPr>
                        <m:t> </m:t>
                      </m:r>
                      <m:r>
                        <a:rPr lang="en-US" sz="5000" b="0" i="1" smtClean="0">
                          <a:solidFill>
                            <a:prstClr val="black"/>
                          </a:solidFill>
                          <a:latin typeface="Cambria Math" panose="02040503050406030204" pitchFamily="18" charset="0"/>
                          <a:ea typeface="Times New Roman" panose="02020603050405020304" pitchFamily="18" charset="0"/>
                        </a:rPr>
                        <m:t>        −→           </m:t>
                      </m:r>
                      <m:sSub>
                        <m:sSubPr>
                          <m:ctrlPr>
                            <a:rPr lang="en-US" sz="5000" i="1">
                              <a:solidFill>
                                <a:prstClr val="black"/>
                              </a:solidFill>
                              <a:latin typeface="Cambria Math" panose="02040503050406030204" pitchFamily="18" charset="0"/>
                              <a:ea typeface="Times New Roman" panose="02020603050405020304" pitchFamily="18" charset="0"/>
                            </a:rPr>
                          </m:ctrlPr>
                        </m:sSubPr>
                        <m:e>
                          <m:r>
                            <a:rPr lang="en-US" sz="5000" b="0" i="1" smtClean="0">
                              <a:solidFill>
                                <a:prstClr val="black"/>
                              </a:solidFill>
                              <a:latin typeface="Cambria Math" panose="02040503050406030204" pitchFamily="18" charset="0"/>
                              <a:ea typeface="Times New Roman" panose="02020603050405020304" pitchFamily="18" charset="0"/>
                            </a:rPr>
                            <m:t>𝑋</m:t>
                          </m:r>
                        </m:e>
                        <m:sub>
                          <m:r>
                            <a:rPr lang="en-US" sz="5000" i="1">
                              <a:solidFill>
                                <a:prstClr val="black"/>
                              </a:solidFill>
                              <a:latin typeface="Cambria Math" panose="02040503050406030204" pitchFamily="18" charset="0"/>
                              <a:ea typeface="Times New Roman" panose="02020603050405020304" pitchFamily="18" charset="0"/>
                            </a:rPr>
                            <m:t>1</m:t>
                          </m:r>
                        </m:sub>
                      </m:sSub>
                      <m:r>
                        <a:rPr lang="en-US" sz="5000" i="1">
                          <a:solidFill>
                            <a:prstClr val="black"/>
                          </a:solidFill>
                          <a:latin typeface="Cambria Math" panose="02040503050406030204" pitchFamily="18" charset="0"/>
                          <a:ea typeface="Times New Roman" panose="02020603050405020304" pitchFamily="18" charset="0"/>
                        </a:rPr>
                        <m:t>=</m:t>
                      </m:r>
                      <m:f>
                        <m:fPr>
                          <m:ctrlPr>
                            <a:rPr lang="en-US" sz="5000" i="1">
                              <a:solidFill>
                                <a:prstClr val="black"/>
                              </a:solidFill>
                              <a:latin typeface="Cambria Math" panose="02040503050406030204" pitchFamily="18" charset="0"/>
                              <a:ea typeface="Times New Roman" panose="02020603050405020304" pitchFamily="18" charset="0"/>
                            </a:rPr>
                          </m:ctrlPr>
                        </m:fPr>
                        <m:num>
                          <m:sSup>
                            <m:sSupPr>
                              <m:ctrlPr>
                                <a:rPr lang="en-US" sz="5000" i="1">
                                  <a:solidFill>
                                    <a:prstClr val="black"/>
                                  </a:solidFill>
                                  <a:latin typeface="Cambria Math" panose="02040503050406030204" pitchFamily="18" charset="0"/>
                                  <a:ea typeface="Times New Roman" panose="02020603050405020304" pitchFamily="18" charset="0"/>
                                </a:rPr>
                              </m:ctrlPr>
                            </m:sSupPr>
                            <m:e>
                              <m:r>
                                <a:rPr lang="en-US" sz="5000" i="1">
                                  <a:solidFill>
                                    <a:prstClr val="black"/>
                                  </a:solidFill>
                                  <a:latin typeface="Cambria Math" panose="02040503050406030204" pitchFamily="18" charset="0"/>
                                  <a:ea typeface="Times New Roman" panose="02020603050405020304" pitchFamily="18" charset="0"/>
                                </a:rPr>
                                <m:t>2</m:t>
                              </m:r>
                            </m:e>
                            <m:sup>
                              <m:r>
                                <a:rPr lang="en-US" sz="5000" i="1">
                                  <a:solidFill>
                                    <a:prstClr val="black"/>
                                  </a:solidFill>
                                  <a:latin typeface="Cambria Math" panose="02040503050406030204" pitchFamily="18" charset="0"/>
                                  <a:ea typeface="Times New Roman" panose="02020603050405020304" pitchFamily="18" charset="0"/>
                                </a:rPr>
                                <m:t>𝑛</m:t>
                              </m:r>
                              <m:r>
                                <a:rPr lang="en-US" sz="5000" i="1">
                                  <a:solidFill>
                                    <a:prstClr val="black"/>
                                  </a:solidFill>
                                  <a:latin typeface="Cambria Math" panose="02040503050406030204" pitchFamily="18" charset="0"/>
                                  <a:ea typeface="Times New Roman" panose="02020603050405020304" pitchFamily="18" charset="0"/>
                                </a:rPr>
                                <m:t>+1</m:t>
                              </m:r>
                            </m:sup>
                          </m:sSup>
                        </m:num>
                        <m:den>
                          <m:sSup>
                            <m:sSupPr>
                              <m:ctrlPr>
                                <a:rPr lang="en-US" sz="5000" i="1">
                                  <a:solidFill>
                                    <a:prstClr val="black"/>
                                  </a:solidFill>
                                  <a:latin typeface="Cambria Math" panose="02040503050406030204" pitchFamily="18" charset="0"/>
                                  <a:ea typeface="Times New Roman" panose="02020603050405020304" pitchFamily="18" charset="0"/>
                                </a:rPr>
                              </m:ctrlPr>
                            </m:sSupPr>
                            <m:e>
                              <m:r>
                                <a:rPr lang="en-US" sz="5000" i="1">
                                  <a:solidFill>
                                    <a:prstClr val="black"/>
                                  </a:solidFill>
                                  <a:latin typeface="Cambria Math" panose="02040503050406030204" pitchFamily="18" charset="0"/>
                                  <a:ea typeface="Times New Roman" panose="02020603050405020304" pitchFamily="18" charset="0"/>
                                </a:rPr>
                                <m:t>2</m:t>
                              </m:r>
                            </m:e>
                            <m:sup>
                              <m:r>
                                <a:rPr lang="en-US" sz="5000" i="1">
                                  <a:solidFill>
                                    <a:prstClr val="black"/>
                                  </a:solidFill>
                                  <a:latin typeface="Cambria Math" panose="02040503050406030204" pitchFamily="18" charset="0"/>
                                  <a:ea typeface="Times New Roman" panose="02020603050405020304" pitchFamily="18" charset="0"/>
                                </a:rPr>
                                <m:t>7</m:t>
                              </m:r>
                            </m:sup>
                          </m:sSup>
                        </m:den>
                      </m:f>
                    </m:oMath>
                  </m:oMathPara>
                </a14:m>
                <a:endParaRPr lang="en-US" sz="5000" dirty="0">
                  <a:solidFill>
                    <a:prstClr val="black"/>
                  </a:solidFill>
                  <a:ea typeface="Times New Roman" panose="02020603050405020304" pitchFamily="18" charset="0"/>
                </a:endParaRPr>
              </a:p>
              <a:p>
                <a:pPr marL="0" lvl="0" indent="0">
                  <a:spcBef>
                    <a:spcPts val="0"/>
                  </a:spcBef>
                  <a:buNone/>
                </a:pPr>
                <a:r>
                  <a:rPr lang="en-US" sz="5000" dirty="0">
                    <a:solidFill>
                      <a:prstClr val="black"/>
                    </a:solidFill>
                    <a:ea typeface="Times New Roman" panose="02020603050405020304" pitchFamily="18" charset="0"/>
                  </a:rPr>
                  <a:t> </a:t>
                </a:r>
              </a:p>
              <a:p>
                <a:pPr marL="0" lvl="0" indent="0">
                  <a:spcBef>
                    <a:spcPts val="0"/>
                  </a:spcBef>
                  <a:buNone/>
                </a:pPr>
                <a:r>
                  <a:rPr lang="en-US" sz="5000" dirty="0">
                    <a:solidFill>
                      <a:prstClr val="black"/>
                    </a:solidFill>
                    <a:ea typeface="Times New Roman" panose="02020603050405020304" pitchFamily="18" charset="0"/>
                  </a:rPr>
                  <a:t>Hence, n is minimum 6 when X</a:t>
                </a:r>
                <a:r>
                  <a:rPr lang="en-US" sz="5000" baseline="-25000" dirty="0">
                    <a:solidFill>
                      <a:prstClr val="black"/>
                    </a:solidFill>
                    <a:ea typeface="Times New Roman" panose="02020603050405020304" pitchFamily="18" charset="0"/>
                  </a:rPr>
                  <a:t>1</a:t>
                </a:r>
                <a:r>
                  <a:rPr lang="en-US" sz="5000" dirty="0">
                    <a:solidFill>
                      <a:prstClr val="black"/>
                    </a:solidFill>
                    <a:ea typeface="Times New Roman" panose="02020603050405020304" pitchFamily="18" charset="0"/>
                  </a:rPr>
                  <a:t>is 1. </a:t>
                </a:r>
              </a:p>
              <a:p>
                <a:pPr marL="0" lvl="0" indent="0">
                  <a:spcBef>
                    <a:spcPts val="0"/>
                  </a:spcBef>
                  <a:buNone/>
                </a:pPr>
                <a:endParaRPr lang="en-US" sz="5000" dirty="0">
                  <a:solidFill>
                    <a:prstClr val="black"/>
                  </a:solidFill>
                  <a:ea typeface="Times New Roman" panose="02020603050405020304" pitchFamily="18" charset="0"/>
                </a:endParaRPr>
              </a:p>
              <a:p>
                <a:pPr marL="0" lvl="0" indent="0">
                  <a:spcBef>
                    <a:spcPts val="0"/>
                  </a:spcBef>
                  <a:buNone/>
                </a:pPr>
                <a:r>
                  <a:rPr lang="en-US" sz="5000" dirty="0">
                    <a:solidFill>
                      <a:prstClr val="black"/>
                    </a:solidFill>
                    <a:ea typeface="Times New Roman" panose="02020603050405020304" pitchFamily="18" charset="0"/>
                  </a:rPr>
                  <a:t>Next, when X</a:t>
                </a:r>
                <a:r>
                  <a:rPr lang="en-US" sz="5000" baseline="-25000" dirty="0">
                    <a:solidFill>
                      <a:prstClr val="black"/>
                    </a:solidFill>
                    <a:ea typeface="Times New Roman" panose="02020603050405020304" pitchFamily="18" charset="0"/>
                  </a:rPr>
                  <a:t>2</a:t>
                </a:r>
                <a:r>
                  <a:rPr lang="en-US" sz="5000" dirty="0">
                    <a:solidFill>
                      <a:prstClr val="black"/>
                    </a:solidFill>
                    <a:ea typeface="Times New Roman" panose="02020603050405020304" pitchFamily="18" charset="0"/>
                  </a:rPr>
                  <a:t>is put, say you get 200 </a:t>
                </a:r>
                <a:r>
                  <a:rPr lang="en-US" sz="5000" dirty="0" err="1">
                    <a:solidFill>
                      <a:prstClr val="black"/>
                    </a:solidFill>
                    <a:ea typeface="Times New Roman" panose="02020603050405020304" pitchFamily="18" charset="0"/>
                  </a:rPr>
                  <a:t>dpm</a:t>
                </a:r>
                <a:endParaRPr lang="en-US" sz="5000" dirty="0">
                  <a:solidFill>
                    <a:prstClr val="black"/>
                  </a:solidFill>
                  <a:ea typeface="Times New Roman" panose="02020603050405020304" pitchFamily="18" charset="0"/>
                </a:endParaRPr>
              </a:p>
              <a:p>
                <a:pPr marL="0" lvl="0" indent="0">
                  <a:spcBef>
                    <a:spcPts val="0"/>
                  </a:spcBef>
                  <a:buNone/>
                </a:pPr>
                <a:r>
                  <a:rPr lang="en-US" sz="5000" dirty="0">
                    <a:solidFill>
                      <a:prstClr val="black"/>
                    </a:solidFill>
                    <a:ea typeface="Times New Roman" panose="02020603050405020304" pitchFamily="18" charset="0"/>
                  </a:rPr>
                  <a:t> </a:t>
                </a:r>
              </a:p>
              <a:p>
                <a:pPr marL="0" lvl="0" indent="0">
                  <a:spcBef>
                    <a:spcPts val="0"/>
                  </a:spcBef>
                  <a:buNone/>
                </a:pPr>
                <a14:m>
                  <m:oMathPara xmlns:m="http://schemas.openxmlformats.org/officeDocument/2006/math">
                    <m:oMathParaPr>
                      <m:jc m:val="centerGroup"/>
                    </m:oMathParaPr>
                    <m:oMath xmlns:m="http://schemas.openxmlformats.org/officeDocument/2006/math">
                      <m:f>
                        <m:fPr>
                          <m:ctrlPr>
                            <a:rPr lang="en-US" sz="5000" i="1">
                              <a:solidFill>
                                <a:prstClr val="black"/>
                              </a:solidFill>
                              <a:latin typeface="Cambria Math" panose="02040503050406030204" pitchFamily="18" charset="0"/>
                              <a:ea typeface="Times New Roman" panose="02020603050405020304" pitchFamily="18" charset="0"/>
                            </a:rPr>
                          </m:ctrlPr>
                        </m:fPr>
                        <m:num>
                          <m:r>
                            <a:rPr lang="en-US" sz="5000" i="1">
                              <a:solidFill>
                                <a:prstClr val="black"/>
                              </a:solidFill>
                              <a:latin typeface="Cambria Math" panose="02040503050406030204" pitchFamily="18" charset="0"/>
                              <a:ea typeface="Times New Roman" panose="02020603050405020304" pitchFamily="18" charset="0"/>
                            </a:rPr>
                            <m:t>1280×</m:t>
                          </m:r>
                          <m:sSub>
                            <m:sSubPr>
                              <m:ctrlPr>
                                <a:rPr lang="en-US" sz="5000" i="1">
                                  <a:solidFill>
                                    <a:prstClr val="black"/>
                                  </a:solidFill>
                                  <a:latin typeface="Cambria Math" panose="02040503050406030204" pitchFamily="18" charset="0"/>
                                  <a:ea typeface="Times New Roman" panose="02020603050405020304" pitchFamily="18" charset="0"/>
                                </a:rPr>
                              </m:ctrlPr>
                            </m:sSubPr>
                            <m:e>
                              <m:r>
                                <a:rPr lang="en-US" sz="5000" b="0" i="1" smtClean="0">
                                  <a:solidFill>
                                    <a:prstClr val="black"/>
                                  </a:solidFill>
                                  <a:latin typeface="Cambria Math" panose="02040503050406030204" pitchFamily="18" charset="0"/>
                                  <a:ea typeface="Times New Roman" panose="02020603050405020304" pitchFamily="18" charset="0"/>
                                </a:rPr>
                                <m:t>𝑋</m:t>
                              </m:r>
                            </m:e>
                            <m:sub>
                              <m:r>
                                <a:rPr lang="en-US" sz="5000" i="1">
                                  <a:solidFill>
                                    <a:prstClr val="black"/>
                                  </a:solidFill>
                                  <a:latin typeface="Cambria Math" panose="02040503050406030204" pitchFamily="18" charset="0"/>
                                  <a:ea typeface="Times New Roman" panose="02020603050405020304" pitchFamily="18" charset="0"/>
                                </a:rPr>
                                <m:t>2</m:t>
                              </m:r>
                            </m:sub>
                          </m:sSub>
                        </m:num>
                        <m:den>
                          <m:sSup>
                            <m:sSupPr>
                              <m:ctrlPr>
                                <a:rPr lang="en-US" sz="5000" i="1">
                                  <a:solidFill>
                                    <a:prstClr val="black"/>
                                  </a:solidFill>
                                  <a:latin typeface="Cambria Math" panose="02040503050406030204" pitchFamily="18" charset="0"/>
                                  <a:ea typeface="Times New Roman" panose="02020603050405020304" pitchFamily="18" charset="0"/>
                                </a:rPr>
                              </m:ctrlPr>
                            </m:sSupPr>
                            <m:e>
                              <m:r>
                                <a:rPr lang="en-US" sz="5000" i="1">
                                  <a:solidFill>
                                    <a:prstClr val="black"/>
                                  </a:solidFill>
                                  <a:latin typeface="Cambria Math" panose="02040503050406030204" pitchFamily="18" charset="0"/>
                                  <a:ea typeface="Times New Roman" panose="02020603050405020304" pitchFamily="18" charset="0"/>
                                </a:rPr>
                                <m:t>2</m:t>
                              </m:r>
                            </m:e>
                            <m:sup>
                              <m:r>
                                <a:rPr lang="en-US" sz="5000" i="1">
                                  <a:solidFill>
                                    <a:prstClr val="black"/>
                                  </a:solidFill>
                                  <a:latin typeface="Cambria Math" panose="02040503050406030204" pitchFamily="18" charset="0"/>
                                  <a:ea typeface="Times New Roman" panose="02020603050405020304" pitchFamily="18" charset="0"/>
                                </a:rPr>
                                <m:t>𝑛</m:t>
                              </m:r>
                            </m:sup>
                          </m:sSup>
                        </m:den>
                      </m:f>
                      <m:r>
                        <a:rPr lang="en-US" sz="5000" i="1">
                          <a:solidFill>
                            <a:prstClr val="black"/>
                          </a:solidFill>
                          <a:latin typeface="Cambria Math" panose="02040503050406030204" pitchFamily="18" charset="0"/>
                          <a:ea typeface="Times New Roman" panose="02020603050405020304" pitchFamily="18" charset="0"/>
                        </a:rPr>
                        <m:t>=200</m:t>
                      </m:r>
                      <m:r>
                        <a:rPr lang="en-US" sz="5000" b="0" i="0" smtClean="0">
                          <a:solidFill>
                            <a:prstClr val="black"/>
                          </a:solidFill>
                          <a:latin typeface="Cambria Math" panose="02040503050406030204" pitchFamily="18" charset="0"/>
                          <a:ea typeface="Times New Roman" panose="02020603050405020304" pitchFamily="18" charset="0"/>
                        </a:rPr>
                        <m:t>       −→           </m:t>
                      </m:r>
                      <m:sSub>
                        <m:sSubPr>
                          <m:ctrlPr>
                            <a:rPr lang="en-US" sz="5000" i="1">
                              <a:solidFill>
                                <a:prstClr val="black"/>
                              </a:solidFill>
                              <a:latin typeface="Cambria Math" panose="02040503050406030204" pitchFamily="18" charset="0"/>
                              <a:ea typeface="Times New Roman" panose="02020603050405020304" pitchFamily="18" charset="0"/>
                            </a:rPr>
                          </m:ctrlPr>
                        </m:sSubPr>
                        <m:e>
                          <m:r>
                            <a:rPr lang="en-US" sz="5000" b="0" i="1" smtClean="0">
                              <a:solidFill>
                                <a:prstClr val="black"/>
                              </a:solidFill>
                              <a:latin typeface="Cambria Math" panose="02040503050406030204" pitchFamily="18" charset="0"/>
                              <a:ea typeface="Times New Roman" panose="02020603050405020304" pitchFamily="18" charset="0"/>
                            </a:rPr>
                            <m:t>𝑋</m:t>
                          </m:r>
                        </m:e>
                        <m:sub>
                          <m:r>
                            <a:rPr lang="en-US" sz="5000" i="1">
                              <a:solidFill>
                                <a:prstClr val="black"/>
                              </a:solidFill>
                              <a:latin typeface="Cambria Math" panose="02040503050406030204" pitchFamily="18" charset="0"/>
                              <a:ea typeface="Times New Roman" panose="02020603050405020304" pitchFamily="18" charset="0"/>
                            </a:rPr>
                            <m:t>2</m:t>
                          </m:r>
                        </m:sub>
                      </m:sSub>
                      <m:r>
                        <a:rPr lang="en-US" sz="5000" i="1">
                          <a:solidFill>
                            <a:prstClr val="black"/>
                          </a:solidFill>
                          <a:latin typeface="Cambria Math" panose="02040503050406030204" pitchFamily="18" charset="0"/>
                          <a:ea typeface="Times New Roman" panose="02020603050405020304" pitchFamily="18" charset="0"/>
                        </a:rPr>
                        <m:t>=5</m:t>
                      </m:r>
                      <m:r>
                        <a:rPr lang="en-US" sz="5000" b="0" i="1" smtClean="0">
                          <a:solidFill>
                            <a:prstClr val="black"/>
                          </a:solidFill>
                          <a:latin typeface="Cambria Math" panose="02040503050406030204" pitchFamily="18" charset="0"/>
                          <a:ea typeface="Times New Roman" panose="02020603050405020304" pitchFamily="18" charset="0"/>
                        </a:rPr>
                        <m:t> .</m:t>
                      </m:r>
                      <m:f>
                        <m:fPr>
                          <m:ctrlPr>
                            <a:rPr lang="en-US" sz="5000" i="1">
                              <a:solidFill>
                                <a:prstClr val="black"/>
                              </a:solidFill>
                              <a:latin typeface="Cambria Math" panose="02040503050406030204" pitchFamily="18" charset="0"/>
                              <a:ea typeface="Times New Roman" panose="02020603050405020304" pitchFamily="18" charset="0"/>
                            </a:rPr>
                          </m:ctrlPr>
                        </m:fPr>
                        <m:num>
                          <m:sSup>
                            <m:sSupPr>
                              <m:ctrlPr>
                                <a:rPr lang="en-US" sz="5000" i="1">
                                  <a:solidFill>
                                    <a:prstClr val="black"/>
                                  </a:solidFill>
                                  <a:latin typeface="Cambria Math" panose="02040503050406030204" pitchFamily="18" charset="0"/>
                                  <a:ea typeface="Times New Roman" panose="02020603050405020304" pitchFamily="18" charset="0"/>
                                </a:rPr>
                              </m:ctrlPr>
                            </m:sSupPr>
                            <m:e>
                              <m:r>
                                <a:rPr lang="en-US" sz="5000" i="1">
                                  <a:solidFill>
                                    <a:prstClr val="black"/>
                                  </a:solidFill>
                                  <a:latin typeface="Cambria Math" panose="02040503050406030204" pitchFamily="18" charset="0"/>
                                  <a:ea typeface="Times New Roman" panose="02020603050405020304" pitchFamily="18" charset="0"/>
                                </a:rPr>
                                <m:t>2</m:t>
                              </m:r>
                            </m:e>
                            <m:sup>
                              <m:r>
                                <a:rPr lang="en-US" sz="5000" i="1">
                                  <a:solidFill>
                                    <a:prstClr val="black"/>
                                  </a:solidFill>
                                  <a:latin typeface="Cambria Math" panose="02040503050406030204" pitchFamily="18" charset="0"/>
                                  <a:ea typeface="Times New Roman" panose="02020603050405020304" pitchFamily="18" charset="0"/>
                                </a:rPr>
                                <m:t>𝑛</m:t>
                              </m:r>
                              <m:r>
                                <a:rPr lang="en-US" sz="5000" i="1">
                                  <a:solidFill>
                                    <a:prstClr val="black"/>
                                  </a:solidFill>
                                  <a:latin typeface="Cambria Math" panose="02040503050406030204" pitchFamily="18" charset="0"/>
                                  <a:ea typeface="Times New Roman" panose="02020603050405020304" pitchFamily="18" charset="0"/>
                                </a:rPr>
                                <m:t>+2</m:t>
                              </m:r>
                            </m:sup>
                          </m:sSup>
                        </m:num>
                        <m:den>
                          <m:sSup>
                            <m:sSupPr>
                              <m:ctrlPr>
                                <a:rPr lang="en-US" sz="5000" i="1">
                                  <a:solidFill>
                                    <a:prstClr val="black"/>
                                  </a:solidFill>
                                  <a:latin typeface="Cambria Math" panose="02040503050406030204" pitchFamily="18" charset="0"/>
                                  <a:ea typeface="Times New Roman" panose="02020603050405020304" pitchFamily="18" charset="0"/>
                                </a:rPr>
                              </m:ctrlPr>
                            </m:sSupPr>
                            <m:e>
                              <m:r>
                                <a:rPr lang="en-US" sz="5000" i="1">
                                  <a:solidFill>
                                    <a:prstClr val="black"/>
                                  </a:solidFill>
                                  <a:latin typeface="Cambria Math" panose="02040503050406030204" pitchFamily="18" charset="0"/>
                                  <a:ea typeface="Times New Roman" panose="02020603050405020304" pitchFamily="18" charset="0"/>
                                </a:rPr>
                                <m:t>2</m:t>
                              </m:r>
                            </m:e>
                            <m:sup>
                              <m:r>
                                <a:rPr lang="en-US" sz="5000" i="1">
                                  <a:solidFill>
                                    <a:prstClr val="black"/>
                                  </a:solidFill>
                                  <a:latin typeface="Cambria Math" panose="02040503050406030204" pitchFamily="18" charset="0"/>
                                  <a:ea typeface="Times New Roman" panose="02020603050405020304" pitchFamily="18" charset="0"/>
                                </a:rPr>
                                <m:t>7</m:t>
                              </m:r>
                            </m:sup>
                          </m:sSup>
                        </m:den>
                      </m:f>
                    </m:oMath>
                  </m:oMathPara>
                </a14:m>
                <a:endParaRPr lang="en-US" sz="5000" dirty="0">
                  <a:solidFill>
                    <a:prstClr val="black"/>
                  </a:solidFill>
                  <a:ea typeface="Times New Roman" panose="02020603050405020304" pitchFamily="18" charset="0"/>
                </a:endParaRPr>
              </a:p>
              <a:p>
                <a:pPr marL="0" lvl="0" indent="0">
                  <a:spcBef>
                    <a:spcPts val="0"/>
                  </a:spcBef>
                  <a:buNone/>
                </a:pPr>
                <a:endParaRPr lang="en-US" sz="5000" dirty="0">
                  <a:solidFill>
                    <a:prstClr val="black"/>
                  </a:solidFill>
                  <a:ea typeface="Times New Roman" panose="02020603050405020304" pitchFamily="18" charset="0"/>
                </a:endParaRPr>
              </a:p>
              <a:p>
                <a:pPr marL="0" lvl="0" indent="0">
                  <a:spcBef>
                    <a:spcPts val="0"/>
                  </a:spcBef>
                  <a:buNone/>
                </a:pPr>
                <a:r>
                  <a:rPr lang="en-US" sz="5000" dirty="0">
                    <a:solidFill>
                      <a:prstClr val="black"/>
                    </a:solidFill>
                    <a:ea typeface="Times New Roman" panose="02020603050405020304" pitchFamily="18" charset="0"/>
                  </a:rPr>
                  <a:t>Here, as n is 6, X</a:t>
                </a:r>
                <a:r>
                  <a:rPr lang="en-US" sz="5000" baseline="-25000" dirty="0">
                    <a:solidFill>
                      <a:prstClr val="black"/>
                    </a:solidFill>
                    <a:ea typeface="Times New Roman" panose="02020603050405020304" pitchFamily="18" charset="0"/>
                  </a:rPr>
                  <a:t>2</a:t>
                </a:r>
                <a:r>
                  <a:rPr lang="en-US" sz="5000" dirty="0">
                    <a:solidFill>
                      <a:prstClr val="black"/>
                    </a:solidFill>
                    <a:ea typeface="Times New Roman" panose="02020603050405020304" pitchFamily="18" charset="0"/>
                  </a:rPr>
                  <a:t>must be 10</a:t>
                </a:r>
              </a:p>
              <a:p>
                <a:pPr marL="0" lvl="0" indent="0">
                  <a:spcBef>
                    <a:spcPts val="0"/>
                  </a:spcBef>
                  <a:buNone/>
                </a:pPr>
                <a:endParaRPr lang="en-US" sz="5000" dirty="0">
                  <a:solidFill>
                    <a:prstClr val="black"/>
                  </a:solidFill>
                  <a:ea typeface="Times New Roman" panose="02020603050405020304" pitchFamily="18" charset="0"/>
                </a:endParaRPr>
              </a:p>
              <a:p>
                <a:pPr marL="0" lvl="0" indent="0">
                  <a:spcBef>
                    <a:spcPts val="0"/>
                  </a:spcBef>
                  <a:buNone/>
                </a:pPr>
                <a:r>
                  <a:rPr lang="en-US" sz="5000" dirty="0">
                    <a:solidFill>
                      <a:prstClr val="black"/>
                    </a:solidFill>
                    <a:ea typeface="Times New Roman" panose="02020603050405020304" pitchFamily="18" charset="0"/>
                  </a:rPr>
                  <a:t>Maximum possible </a:t>
                </a:r>
                <a:r>
                  <a:rPr lang="en-US" sz="5000" dirty="0" err="1">
                    <a:solidFill>
                      <a:prstClr val="black"/>
                    </a:solidFill>
                    <a:ea typeface="Times New Roman" panose="02020603050405020304" pitchFamily="18" charset="0"/>
                  </a:rPr>
                  <a:t>dpm</a:t>
                </a:r>
                <a:r>
                  <a:rPr lang="en-US" sz="5000" dirty="0">
                    <a:solidFill>
                      <a:prstClr val="black"/>
                    </a:solidFill>
                    <a:ea typeface="Times New Roman" panose="02020603050405020304" pitchFamily="18" charset="0"/>
                  </a:rPr>
                  <a:t> is when X is max = 2</a:t>
                </a:r>
                <a:r>
                  <a:rPr lang="en-US" sz="5000" baseline="30000" dirty="0">
                    <a:solidFill>
                      <a:prstClr val="black"/>
                    </a:solidFill>
                    <a:ea typeface="Times New Roman" panose="02020603050405020304" pitchFamily="18" charset="0"/>
                  </a:rPr>
                  <a:t>n</a:t>
                </a:r>
                <a:r>
                  <a:rPr lang="en-US" sz="5000" dirty="0">
                    <a:solidFill>
                      <a:prstClr val="black"/>
                    </a:solidFill>
                    <a:ea typeface="Times New Roman" panose="02020603050405020304" pitchFamily="18" charset="0"/>
                  </a:rPr>
                  <a:t>-1</a:t>
                </a:r>
              </a:p>
              <a:p>
                <a:pPr marL="0" lvl="0" indent="0">
                  <a:spcBef>
                    <a:spcPts val="0"/>
                  </a:spcBef>
                  <a:buNone/>
                </a:pPr>
                <a:r>
                  <a:rPr lang="en-US" sz="5000" dirty="0">
                    <a:solidFill>
                      <a:prstClr val="black"/>
                    </a:solidFill>
                    <a:ea typeface="Times New Roman" panose="02020603050405020304" pitchFamily="18" charset="0"/>
                  </a:rPr>
                  <a:t> </a:t>
                </a:r>
              </a:p>
              <a:p>
                <a:pPr marL="0" lvl="0" indent="0">
                  <a:spcBef>
                    <a:spcPts val="0"/>
                  </a:spcBef>
                  <a:buNone/>
                </a:pPr>
                <a14:m>
                  <m:oMath xmlns:m="http://schemas.openxmlformats.org/officeDocument/2006/math">
                    <m:f>
                      <m:fPr>
                        <m:ctrlPr>
                          <a:rPr lang="en-US" sz="5000" i="1">
                            <a:solidFill>
                              <a:prstClr val="black"/>
                            </a:solidFill>
                            <a:latin typeface="Cambria Math" panose="02040503050406030204" pitchFamily="18" charset="0"/>
                            <a:ea typeface="Times New Roman" panose="02020603050405020304" pitchFamily="18" charset="0"/>
                          </a:rPr>
                        </m:ctrlPr>
                      </m:fPr>
                      <m:num>
                        <m:r>
                          <a:rPr lang="en-US" sz="5000" i="1">
                            <a:solidFill>
                              <a:prstClr val="black"/>
                            </a:solidFill>
                            <a:latin typeface="Cambria Math" panose="02040503050406030204" pitchFamily="18" charset="0"/>
                            <a:ea typeface="Times New Roman" panose="02020603050405020304" pitchFamily="18" charset="0"/>
                          </a:rPr>
                          <m:t>1280×</m:t>
                        </m:r>
                        <m:sSup>
                          <m:sSupPr>
                            <m:ctrlPr>
                              <a:rPr lang="en-US" sz="5000" i="1">
                                <a:solidFill>
                                  <a:prstClr val="black"/>
                                </a:solidFill>
                                <a:latin typeface="Cambria Math" panose="02040503050406030204" pitchFamily="18" charset="0"/>
                                <a:ea typeface="Times New Roman" panose="02020603050405020304" pitchFamily="18" charset="0"/>
                              </a:rPr>
                            </m:ctrlPr>
                          </m:sSupPr>
                          <m:e>
                            <m:r>
                              <a:rPr lang="en-US" sz="5000" i="1">
                                <a:solidFill>
                                  <a:prstClr val="black"/>
                                </a:solidFill>
                                <a:latin typeface="Cambria Math" panose="02040503050406030204" pitchFamily="18" charset="0"/>
                                <a:ea typeface="Times New Roman" panose="02020603050405020304" pitchFamily="18" charset="0"/>
                              </a:rPr>
                              <m:t>(2</m:t>
                            </m:r>
                          </m:e>
                          <m:sup>
                            <m:r>
                              <a:rPr lang="en-US" sz="5000" i="1">
                                <a:solidFill>
                                  <a:prstClr val="black"/>
                                </a:solidFill>
                                <a:latin typeface="Cambria Math" panose="02040503050406030204" pitchFamily="18" charset="0"/>
                                <a:ea typeface="Times New Roman" panose="02020603050405020304" pitchFamily="18" charset="0"/>
                              </a:rPr>
                              <m:t>𝑛</m:t>
                            </m:r>
                          </m:sup>
                        </m:sSup>
                        <m:r>
                          <a:rPr lang="en-US" sz="5000" i="1">
                            <a:solidFill>
                              <a:prstClr val="black"/>
                            </a:solidFill>
                            <a:latin typeface="Cambria Math" panose="02040503050406030204" pitchFamily="18" charset="0"/>
                            <a:ea typeface="Times New Roman" panose="02020603050405020304" pitchFamily="18" charset="0"/>
                          </a:rPr>
                          <m:t>−1)</m:t>
                        </m:r>
                      </m:num>
                      <m:den>
                        <m:sSup>
                          <m:sSupPr>
                            <m:ctrlPr>
                              <a:rPr lang="en-US" sz="5000" i="1">
                                <a:solidFill>
                                  <a:prstClr val="black"/>
                                </a:solidFill>
                                <a:latin typeface="Cambria Math" panose="02040503050406030204" pitchFamily="18" charset="0"/>
                                <a:ea typeface="Times New Roman" panose="02020603050405020304" pitchFamily="18" charset="0"/>
                              </a:rPr>
                            </m:ctrlPr>
                          </m:sSupPr>
                          <m:e>
                            <m:r>
                              <a:rPr lang="en-US" sz="5000" i="1">
                                <a:solidFill>
                                  <a:prstClr val="black"/>
                                </a:solidFill>
                                <a:latin typeface="Cambria Math" panose="02040503050406030204" pitchFamily="18" charset="0"/>
                                <a:ea typeface="Times New Roman" panose="02020603050405020304" pitchFamily="18" charset="0"/>
                              </a:rPr>
                              <m:t>2</m:t>
                            </m:r>
                          </m:e>
                          <m:sup>
                            <m:r>
                              <a:rPr lang="en-US" sz="5000" i="1">
                                <a:solidFill>
                                  <a:prstClr val="black"/>
                                </a:solidFill>
                                <a:latin typeface="Cambria Math" panose="02040503050406030204" pitchFamily="18" charset="0"/>
                                <a:ea typeface="Times New Roman" panose="02020603050405020304" pitchFamily="18" charset="0"/>
                              </a:rPr>
                              <m:t>𝑛</m:t>
                            </m:r>
                          </m:sup>
                        </m:sSup>
                      </m:den>
                    </m:f>
                    <m:r>
                      <a:rPr lang="en-US" sz="5000" i="1">
                        <a:solidFill>
                          <a:prstClr val="black"/>
                        </a:solidFill>
                        <a:latin typeface="Cambria Math" panose="02040503050406030204" pitchFamily="18" charset="0"/>
                        <a:ea typeface="Times New Roman" panose="02020603050405020304" pitchFamily="18" charset="0"/>
                      </a:rPr>
                      <m:t>=</m:t>
                    </m:r>
                    <m:f>
                      <m:fPr>
                        <m:ctrlPr>
                          <a:rPr lang="en-US" sz="5000" i="1">
                            <a:solidFill>
                              <a:prstClr val="black"/>
                            </a:solidFill>
                            <a:latin typeface="Cambria Math" panose="02040503050406030204" pitchFamily="18" charset="0"/>
                            <a:ea typeface="Times New Roman" panose="02020603050405020304" pitchFamily="18" charset="0"/>
                          </a:rPr>
                        </m:ctrlPr>
                      </m:fPr>
                      <m:num>
                        <m:r>
                          <a:rPr lang="en-US" sz="5000" i="1">
                            <a:solidFill>
                              <a:prstClr val="black"/>
                            </a:solidFill>
                            <a:latin typeface="Cambria Math" panose="02040503050406030204" pitchFamily="18" charset="0"/>
                            <a:ea typeface="Times New Roman" panose="02020603050405020304" pitchFamily="18" charset="0"/>
                          </a:rPr>
                          <m:t>1280×63</m:t>
                        </m:r>
                      </m:num>
                      <m:den>
                        <m:r>
                          <a:rPr lang="en-US" sz="5000" i="1">
                            <a:solidFill>
                              <a:prstClr val="black"/>
                            </a:solidFill>
                            <a:latin typeface="Cambria Math" panose="02040503050406030204" pitchFamily="18" charset="0"/>
                            <a:ea typeface="Times New Roman" panose="02020603050405020304" pitchFamily="18" charset="0"/>
                          </a:rPr>
                          <m:t>64</m:t>
                        </m:r>
                      </m:den>
                    </m:f>
                  </m:oMath>
                </a14:m>
                <a:r>
                  <a:rPr lang="en-US" sz="5000" dirty="0">
                    <a:solidFill>
                      <a:prstClr val="black"/>
                    </a:solidFill>
                    <a:ea typeface="Times New Roman" panose="02020603050405020304" pitchFamily="18" charset="0"/>
                  </a:rPr>
                  <a:t>= 1260  </a:t>
                </a:r>
                <a:r>
                  <a:rPr lang="en-US" sz="5000" dirty="0" err="1">
                    <a:solidFill>
                      <a:prstClr val="black"/>
                    </a:solidFill>
                    <a:ea typeface="Times New Roman" panose="02020603050405020304" pitchFamily="18" charset="0"/>
                  </a:rPr>
                  <a:t>dpm</a:t>
                </a:r>
                <a:endParaRPr lang="en-US" sz="5000" dirty="0">
                  <a:solidFill>
                    <a:prstClr val="black"/>
                  </a:solidFill>
                  <a:ea typeface="Times New Roman" panose="02020603050405020304" pitchFamily="18" charset="0"/>
                </a:endParaRPr>
              </a:p>
              <a:p>
                <a:pPr marL="0" lvl="0" indent="0">
                  <a:spcBef>
                    <a:spcPts val="0"/>
                  </a:spcBef>
                  <a:buNone/>
                </a:pPr>
                <a:r>
                  <a:rPr lang="en-US" sz="5000" dirty="0">
                    <a:solidFill>
                      <a:prstClr val="black"/>
                    </a:solidFill>
                    <a:ea typeface="Times New Roman" panose="02020603050405020304" pitchFamily="18" charset="0"/>
                  </a:rPr>
                  <a:t> </a:t>
                </a:r>
              </a:p>
              <a:p>
                <a:pPr lvl="0"/>
                <a:endParaRPr lang="en-US" sz="3200" dirty="0">
                  <a:solidFill>
                    <a:prstClr val="black"/>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327546"/>
                <a:ext cx="7886700" cy="5849417"/>
              </a:xfrm>
              <a:blipFill rotWithShape="0">
                <a:blip r:embed="rId2"/>
                <a:stretch>
                  <a:fillRect l="-773"/>
                </a:stretch>
              </a:blipFill>
            </p:spPr>
            <p:txBody>
              <a:bodyPr/>
              <a:lstStyle/>
              <a:p>
                <a:r>
                  <a:rPr lang="en-US">
                    <a:noFill/>
                  </a:rPr>
                  <a:t> </a:t>
                </a:r>
              </a:p>
            </p:txBody>
          </p:sp>
        </mc:Fallback>
      </mc:AlternateContent>
    </p:spTree>
    <p:extLst>
      <p:ext uri="{BB962C8B-B14F-4D97-AF65-F5344CB8AC3E}">
        <p14:creationId xmlns:p14="http://schemas.microsoft.com/office/powerpoint/2010/main" val="14483578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F1A06-4882-446E-8BEF-D1352B5DBF0C}"/>
              </a:ext>
            </a:extLst>
          </p:cNvPr>
          <p:cNvSpPr>
            <a:spLocks noGrp="1"/>
          </p:cNvSpPr>
          <p:nvPr>
            <p:ph idx="1"/>
          </p:nvPr>
        </p:nvSpPr>
        <p:spPr>
          <a:xfrm>
            <a:off x="628650" y="304800"/>
            <a:ext cx="7886700" cy="5872163"/>
          </a:xfrm>
        </p:spPr>
        <p:txBody>
          <a:bodyPr/>
          <a:lstStyle/>
          <a:p>
            <a:pPr marL="342900" lvl="0" indent="-342900" algn="just">
              <a:lnSpc>
                <a:spcPct val="115000"/>
              </a:lnSpc>
              <a:buFont typeface="+mj-lt"/>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There is one Covid-19 curing pill vending machine, which vends one 1 curing pill per pulse. The machine has to serve one pill per person.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Given f = 480 ppm (always on) acting as the input clock to a 3-bit DDA based control circuit as shown. Output pulses from DDA decreases the content of Down counter by 1 bit per pulse.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downcounter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is initially filled with a particular number D in binary and machine is started and goes on vending till it stops by itself. Reservoir of pills inside machine is infinite. All bits of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Downcounter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are input to End of count (OR Gate).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pSp>
        <p:nvGrpSpPr>
          <p:cNvPr id="4" name="Group 3">
            <a:extLst>
              <a:ext uri="{FF2B5EF4-FFF2-40B4-BE49-F238E27FC236}">
                <a16:creationId xmlns:a16="http://schemas.microsoft.com/office/drawing/2014/main" id="{A5E0F6A8-D265-496F-AFDE-AF643A6EF2CE}"/>
              </a:ext>
            </a:extLst>
          </p:cNvPr>
          <p:cNvGrpSpPr/>
          <p:nvPr/>
        </p:nvGrpSpPr>
        <p:grpSpPr>
          <a:xfrm>
            <a:off x="1285612" y="3720547"/>
            <a:ext cx="4319906" cy="1828800"/>
            <a:chOff x="0" y="0"/>
            <a:chExt cx="4320048" cy="1828800"/>
          </a:xfrm>
        </p:grpSpPr>
        <p:grpSp>
          <p:nvGrpSpPr>
            <p:cNvPr id="5" name="Group 4">
              <a:extLst>
                <a:ext uri="{FF2B5EF4-FFF2-40B4-BE49-F238E27FC236}">
                  <a16:creationId xmlns:a16="http://schemas.microsoft.com/office/drawing/2014/main" id="{FFAF63C3-85DC-49FA-A56D-DDDC070A5851}"/>
                </a:ext>
              </a:extLst>
            </p:cNvPr>
            <p:cNvGrpSpPr/>
            <p:nvPr/>
          </p:nvGrpSpPr>
          <p:grpSpPr>
            <a:xfrm>
              <a:off x="0" y="0"/>
              <a:ext cx="4320048" cy="1828800"/>
              <a:chOff x="0" y="0"/>
              <a:chExt cx="4320048" cy="1828800"/>
            </a:xfrm>
          </p:grpSpPr>
          <p:grpSp>
            <p:nvGrpSpPr>
              <p:cNvPr id="54" name="Group 53">
                <a:extLst>
                  <a:ext uri="{FF2B5EF4-FFF2-40B4-BE49-F238E27FC236}">
                    <a16:creationId xmlns:a16="http://schemas.microsoft.com/office/drawing/2014/main" id="{C5FDE792-7E43-4BB8-9A9E-5E27BFD14C2D}"/>
                  </a:ext>
                </a:extLst>
              </p:cNvPr>
              <p:cNvGrpSpPr/>
              <p:nvPr/>
            </p:nvGrpSpPr>
            <p:grpSpPr>
              <a:xfrm>
                <a:off x="103239" y="0"/>
                <a:ext cx="2875917" cy="803787"/>
                <a:chOff x="0" y="0"/>
                <a:chExt cx="2876163" cy="803787"/>
              </a:xfrm>
            </p:grpSpPr>
            <p:cxnSp>
              <p:nvCxnSpPr>
                <p:cNvPr id="85" name="Straight Arrow Connector 84">
                  <a:extLst>
                    <a:ext uri="{FF2B5EF4-FFF2-40B4-BE49-F238E27FC236}">
                      <a16:creationId xmlns:a16="http://schemas.microsoft.com/office/drawing/2014/main" id="{6255E74E-9E25-418B-ADF2-16E0A33F64A5}"/>
                    </a:ext>
                  </a:extLst>
                </p:cNvPr>
                <p:cNvCxnSpPr/>
                <p:nvPr/>
              </p:nvCxnSpPr>
              <p:spPr>
                <a:xfrm rot="16200000">
                  <a:off x="180381" y="-66368"/>
                  <a:ext cx="574" cy="361335"/>
                </a:xfrm>
                <a:prstGeom prst="straightConnector1">
                  <a:avLst/>
                </a:prstGeom>
                <a:noFill/>
                <a:ln w="9525" cap="flat" cmpd="sng" algn="ctr">
                  <a:solidFill>
                    <a:sysClr val="windowText" lastClr="000000"/>
                  </a:solidFill>
                  <a:prstDash val="solid"/>
                  <a:headEnd type="none" w="med" len="med"/>
                  <a:tailEnd type="triangle" w="med" len="med"/>
                </a:ln>
                <a:effectLst/>
              </p:spPr>
            </p:cxnSp>
            <p:sp>
              <p:nvSpPr>
                <p:cNvPr id="86" name="Pentagon 319">
                  <a:extLst>
                    <a:ext uri="{FF2B5EF4-FFF2-40B4-BE49-F238E27FC236}">
                      <a16:creationId xmlns:a16="http://schemas.microsoft.com/office/drawing/2014/main" id="{1D7DD704-0B57-4467-83D1-3A830C785109}"/>
                    </a:ext>
                  </a:extLst>
                </p:cNvPr>
                <p:cNvSpPr/>
                <p:nvPr/>
              </p:nvSpPr>
              <p:spPr>
                <a:xfrm>
                  <a:off x="372109" y="0"/>
                  <a:ext cx="1555955" cy="803787"/>
                </a:xfrm>
                <a:prstGeom prst="homePlate">
                  <a:avLst/>
                </a:prstGeom>
                <a:solidFill>
                  <a:sysClr val="window" lastClr="FFFFFF"/>
                </a:solid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cxnSp>
              <p:nvCxnSpPr>
                <p:cNvPr id="87" name="Straight Arrow Connector 86">
                  <a:extLst>
                    <a:ext uri="{FF2B5EF4-FFF2-40B4-BE49-F238E27FC236}">
                      <a16:creationId xmlns:a16="http://schemas.microsoft.com/office/drawing/2014/main" id="{83DBF231-5064-41D1-9BAD-57EBA0CE6AD0}"/>
                    </a:ext>
                  </a:extLst>
                </p:cNvPr>
                <p:cNvCxnSpPr/>
                <p:nvPr/>
              </p:nvCxnSpPr>
              <p:spPr>
                <a:xfrm>
                  <a:off x="1904909" y="393606"/>
                  <a:ext cx="971254" cy="4855"/>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88" name="Straight Arrow Connector 87">
                  <a:extLst>
                    <a:ext uri="{FF2B5EF4-FFF2-40B4-BE49-F238E27FC236}">
                      <a16:creationId xmlns:a16="http://schemas.microsoft.com/office/drawing/2014/main" id="{8BA67AD0-F203-4632-97DD-3C95FD47DC30}"/>
                    </a:ext>
                  </a:extLst>
                </p:cNvPr>
                <p:cNvCxnSpPr/>
                <p:nvPr/>
              </p:nvCxnSpPr>
              <p:spPr>
                <a:xfrm rot="10800000">
                  <a:off x="2171412" y="36871"/>
                  <a:ext cx="0" cy="361315"/>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89" name="Straight Arrow Connector 88">
                  <a:extLst>
                    <a:ext uri="{FF2B5EF4-FFF2-40B4-BE49-F238E27FC236}">
                      <a16:creationId xmlns:a16="http://schemas.microsoft.com/office/drawing/2014/main" id="{FF59A644-8BA8-465A-B41E-EC2F3D438924}"/>
                    </a:ext>
                  </a:extLst>
                </p:cNvPr>
                <p:cNvCxnSpPr/>
                <p:nvPr/>
              </p:nvCxnSpPr>
              <p:spPr>
                <a:xfrm rot="16200000">
                  <a:off x="2341020" y="-125362"/>
                  <a:ext cx="0" cy="361315"/>
                </a:xfrm>
                <a:prstGeom prst="straightConnector1">
                  <a:avLst/>
                </a:prstGeom>
                <a:noFill/>
                <a:ln w="9525" cap="flat" cmpd="sng" algn="ctr">
                  <a:solidFill>
                    <a:sysClr val="windowText" lastClr="000000"/>
                  </a:solidFill>
                  <a:prstDash val="solid"/>
                  <a:headEnd type="none" w="med" len="med"/>
                  <a:tailEnd type="triangle" w="med" len="med"/>
                </a:ln>
                <a:effectLst/>
              </p:spPr>
            </p:cxnSp>
          </p:grpSp>
          <p:sp>
            <p:nvSpPr>
              <p:cNvPr id="55" name="Down Arrow 326">
                <a:extLst>
                  <a:ext uri="{FF2B5EF4-FFF2-40B4-BE49-F238E27FC236}">
                    <a16:creationId xmlns:a16="http://schemas.microsoft.com/office/drawing/2014/main" id="{7341198E-6B48-49CC-B795-E691360CA8D2}"/>
                  </a:ext>
                </a:extLst>
              </p:cNvPr>
              <p:cNvSpPr/>
              <p:nvPr/>
            </p:nvSpPr>
            <p:spPr>
              <a:xfrm>
                <a:off x="3215148" y="154858"/>
                <a:ext cx="1104900" cy="574675"/>
              </a:xfrm>
              <a:prstGeom prst="downArrow">
                <a:avLst>
                  <a:gd name="adj1" fmla="val 81266"/>
                  <a:gd name="adj2" fmla="val 50000"/>
                </a:avLst>
              </a:prstGeom>
              <a:solidFill>
                <a:sysClr val="window" lastClr="FFFFFF"/>
              </a:solidFill>
              <a:ln w="12700" cap="flat" cmpd="sng" algn="ctr">
                <a:solidFill>
                  <a:sysClr val="windowText" lastClr="000000"/>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End of count (OR gate)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56" name="Straight Arrow Connector 55">
                <a:extLst>
                  <a:ext uri="{FF2B5EF4-FFF2-40B4-BE49-F238E27FC236}">
                    <a16:creationId xmlns:a16="http://schemas.microsoft.com/office/drawing/2014/main" id="{ADFD43A2-0EC8-4A4A-9DFD-FB11A8A03C9A}"/>
                  </a:ext>
                </a:extLst>
              </p:cNvPr>
              <p:cNvCxnSpPr/>
              <p:nvPr/>
            </p:nvCxnSpPr>
            <p:spPr>
              <a:xfrm>
                <a:off x="3768213" y="730046"/>
                <a:ext cx="0" cy="235585"/>
              </a:xfrm>
              <a:prstGeom prst="straightConnector1">
                <a:avLst/>
              </a:prstGeom>
              <a:noFill/>
              <a:ln w="9525" cap="flat" cmpd="sng" algn="ctr">
                <a:solidFill>
                  <a:sysClr val="windowText" lastClr="000000"/>
                </a:solidFill>
                <a:prstDash val="solid"/>
                <a:headEnd type="none" w="med" len="med"/>
                <a:tailEnd type="triangle" w="med" len="med"/>
              </a:ln>
              <a:effectLst/>
            </p:spPr>
          </p:cxnSp>
          <p:sp>
            <p:nvSpPr>
              <p:cNvPr id="57" name="Arc 56">
                <a:extLst>
                  <a:ext uri="{FF2B5EF4-FFF2-40B4-BE49-F238E27FC236}">
                    <a16:creationId xmlns:a16="http://schemas.microsoft.com/office/drawing/2014/main" id="{B5E3B5E7-A979-4730-9402-C005E8642689}"/>
                  </a:ext>
                </a:extLst>
              </p:cNvPr>
              <p:cNvSpPr/>
              <p:nvPr/>
            </p:nvSpPr>
            <p:spPr>
              <a:xfrm>
                <a:off x="2536723" y="398207"/>
                <a:ext cx="825500" cy="1090930"/>
              </a:xfrm>
              <a:prstGeom prst="arc">
                <a:avLst>
                  <a:gd name="adj1" fmla="val 16247114"/>
                  <a:gd name="adj2" fmla="val 245260"/>
                </a:avLst>
              </a:prstGeom>
              <a:noFill/>
              <a:ln w="9525" cap="flat" cmpd="sng" algn="ctr">
                <a:solidFill>
                  <a:sysClr val="windowText" lastClr="000000"/>
                </a:solidFill>
                <a:prstDash val="solid"/>
                <a:headEnd type="none" w="med" len="med"/>
                <a:tailEnd type="triangl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58" name="Chord 57">
                <a:extLst>
                  <a:ext uri="{FF2B5EF4-FFF2-40B4-BE49-F238E27FC236}">
                    <a16:creationId xmlns:a16="http://schemas.microsoft.com/office/drawing/2014/main" id="{B0BB34B0-35BE-498C-92CF-E62F25A40919}"/>
                  </a:ext>
                </a:extLst>
              </p:cNvPr>
              <p:cNvSpPr/>
              <p:nvPr/>
            </p:nvSpPr>
            <p:spPr>
              <a:xfrm rot="16200000">
                <a:off x="3211462" y="667365"/>
                <a:ext cx="707390" cy="611505"/>
              </a:xfrm>
              <a:prstGeom prst="chord">
                <a:avLst>
                  <a:gd name="adj1" fmla="val 5255253"/>
                  <a:gd name="adj2" fmla="val 16200000"/>
                </a:avLst>
              </a:prstGeom>
              <a:solidFill>
                <a:sysClr val="window" lastClr="FFFFFF"/>
              </a:solidFill>
              <a:ln w="9525"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59" name="Arc 58">
                <a:extLst>
                  <a:ext uri="{FF2B5EF4-FFF2-40B4-BE49-F238E27FC236}">
                    <a16:creationId xmlns:a16="http://schemas.microsoft.com/office/drawing/2014/main" id="{189A8D96-EC59-4D2F-AB06-43991C3BF817}"/>
                  </a:ext>
                </a:extLst>
              </p:cNvPr>
              <p:cNvSpPr/>
              <p:nvPr/>
            </p:nvSpPr>
            <p:spPr>
              <a:xfrm flipH="1">
                <a:off x="3148781" y="1002891"/>
                <a:ext cx="419735" cy="619125"/>
              </a:xfrm>
              <a:prstGeom prst="arc">
                <a:avLst>
                  <a:gd name="adj1" fmla="val 5176228"/>
                  <a:gd name="adj2" fmla="val 10715215"/>
                </a:avLst>
              </a:prstGeom>
              <a:noFill/>
              <a:ln w="9525"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cxnSp>
            <p:nvCxnSpPr>
              <p:cNvPr id="60" name="Straight Arrow Connector 59">
                <a:extLst>
                  <a:ext uri="{FF2B5EF4-FFF2-40B4-BE49-F238E27FC236}">
                    <a16:creationId xmlns:a16="http://schemas.microsoft.com/office/drawing/2014/main" id="{4D674F70-08E9-4280-8F7F-CB5ED3C3D384}"/>
                  </a:ext>
                </a:extLst>
              </p:cNvPr>
              <p:cNvCxnSpPr/>
              <p:nvPr/>
            </p:nvCxnSpPr>
            <p:spPr>
              <a:xfrm flipH="1" flipV="1">
                <a:off x="2485103" y="1622323"/>
                <a:ext cx="874170" cy="3359"/>
              </a:xfrm>
              <a:prstGeom prst="straightConnector1">
                <a:avLst/>
              </a:prstGeom>
              <a:noFill/>
              <a:ln w="9525" cap="flat" cmpd="sng" algn="ctr">
                <a:solidFill>
                  <a:sysClr val="windowText" lastClr="000000"/>
                </a:solidFill>
                <a:prstDash val="solid"/>
                <a:headEnd type="none" w="med" len="med"/>
                <a:tailEnd type="triangle" w="med" len="med"/>
              </a:ln>
              <a:effectLst/>
            </p:spPr>
          </p:cxnSp>
          <p:sp>
            <p:nvSpPr>
              <p:cNvPr id="61" name="Rectangle 60">
                <a:extLst>
                  <a:ext uri="{FF2B5EF4-FFF2-40B4-BE49-F238E27FC236}">
                    <a16:creationId xmlns:a16="http://schemas.microsoft.com/office/drawing/2014/main" id="{C8F3B079-E558-4CC9-8954-C6957A48326C}"/>
                  </a:ext>
                </a:extLst>
              </p:cNvPr>
              <p:cNvSpPr/>
              <p:nvPr/>
            </p:nvSpPr>
            <p:spPr>
              <a:xfrm>
                <a:off x="995483" y="1135450"/>
                <a:ext cx="1511710" cy="693350"/>
              </a:xfrm>
              <a:prstGeom prst="rect">
                <a:avLst/>
              </a:prstGeom>
              <a:solidFill>
                <a:sysClr val="window" lastClr="FFFFFF"/>
              </a:solid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Covid-19 curing pill vending machine, 1 pill per pulse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62" name="Group 61">
                <a:extLst>
                  <a:ext uri="{FF2B5EF4-FFF2-40B4-BE49-F238E27FC236}">
                    <a16:creationId xmlns:a16="http://schemas.microsoft.com/office/drawing/2014/main" id="{FF961D8E-F441-427D-852E-8AE577EBADC3}"/>
                  </a:ext>
                </a:extLst>
              </p:cNvPr>
              <p:cNvGrpSpPr/>
              <p:nvPr/>
            </p:nvGrpSpPr>
            <p:grpSpPr>
              <a:xfrm>
                <a:off x="0" y="176981"/>
                <a:ext cx="427356" cy="146050"/>
                <a:chOff x="0" y="0"/>
                <a:chExt cx="972706" cy="184355"/>
              </a:xfrm>
            </p:grpSpPr>
            <p:grpSp>
              <p:nvGrpSpPr>
                <p:cNvPr id="63" name="Group 62">
                  <a:extLst>
                    <a:ext uri="{FF2B5EF4-FFF2-40B4-BE49-F238E27FC236}">
                      <a16:creationId xmlns:a16="http://schemas.microsoft.com/office/drawing/2014/main" id="{85EC7381-69F1-4867-916D-7B804644EDC8}"/>
                    </a:ext>
                  </a:extLst>
                </p:cNvPr>
                <p:cNvGrpSpPr/>
                <p:nvPr/>
              </p:nvGrpSpPr>
              <p:grpSpPr>
                <a:xfrm>
                  <a:off x="0" y="14748"/>
                  <a:ext cx="287593" cy="169607"/>
                  <a:chOff x="0" y="0"/>
                  <a:chExt cx="287593" cy="169607"/>
                </a:xfrm>
              </p:grpSpPr>
              <p:grpSp>
                <p:nvGrpSpPr>
                  <p:cNvPr id="79" name="Group 78">
                    <a:extLst>
                      <a:ext uri="{FF2B5EF4-FFF2-40B4-BE49-F238E27FC236}">
                        <a16:creationId xmlns:a16="http://schemas.microsoft.com/office/drawing/2014/main" id="{7A67019D-04BC-4D7F-ABE5-811ADB5616F4}"/>
                      </a:ext>
                    </a:extLst>
                  </p:cNvPr>
                  <p:cNvGrpSpPr/>
                  <p:nvPr/>
                </p:nvGrpSpPr>
                <p:grpSpPr>
                  <a:xfrm>
                    <a:off x="0" y="7374"/>
                    <a:ext cx="147484" cy="162233"/>
                    <a:chOff x="0" y="0"/>
                    <a:chExt cx="147484" cy="162233"/>
                  </a:xfrm>
                </p:grpSpPr>
                <p:cxnSp>
                  <p:nvCxnSpPr>
                    <p:cNvPr id="83" name="Straight Connector 82">
                      <a:extLst>
                        <a:ext uri="{FF2B5EF4-FFF2-40B4-BE49-F238E27FC236}">
                          <a16:creationId xmlns:a16="http://schemas.microsoft.com/office/drawing/2014/main" id="{51BAEF22-6F47-46AC-BAEC-885C9EB923F3}"/>
                        </a:ext>
                      </a:extLst>
                    </p:cNvPr>
                    <p:cNvCxnSpPr/>
                    <p:nvPr/>
                  </p:nvCxnSpPr>
                  <p:spPr>
                    <a:xfrm>
                      <a:off x="0" y="162233"/>
                      <a:ext cx="139700" cy="0"/>
                    </a:xfrm>
                    <a:prstGeom prst="line">
                      <a:avLst/>
                    </a:prstGeom>
                    <a:noFill/>
                    <a:ln w="9525" cap="flat" cmpd="sng" algn="ctr">
                      <a:solidFill>
                        <a:sysClr val="windowText" lastClr="000000"/>
                      </a:solidFill>
                      <a:prstDash val="solid"/>
                    </a:ln>
                    <a:effectLst/>
                  </p:spPr>
                </p:cxnSp>
                <p:cxnSp>
                  <p:nvCxnSpPr>
                    <p:cNvPr id="84" name="Straight Connector 83">
                      <a:extLst>
                        <a:ext uri="{FF2B5EF4-FFF2-40B4-BE49-F238E27FC236}">
                          <a16:creationId xmlns:a16="http://schemas.microsoft.com/office/drawing/2014/main" id="{ED2F6043-0A05-443C-8FC8-F28DE0FE54F9}"/>
                        </a:ext>
                      </a:extLst>
                    </p:cNvPr>
                    <p:cNvCxnSpPr/>
                    <p:nvPr/>
                  </p:nvCxnSpPr>
                  <p:spPr>
                    <a:xfrm flipH="1" flipV="1">
                      <a:off x="140109" y="0"/>
                      <a:ext cx="7375" cy="162233"/>
                    </a:xfrm>
                    <a:prstGeom prst="line">
                      <a:avLst/>
                    </a:prstGeom>
                    <a:noFill/>
                    <a:ln w="9525" cap="flat" cmpd="sng" algn="ctr">
                      <a:solidFill>
                        <a:sysClr val="windowText" lastClr="000000"/>
                      </a:solidFill>
                      <a:prstDash val="solid"/>
                    </a:ln>
                    <a:effectLst/>
                  </p:spPr>
                </p:cxnSp>
              </p:grpSp>
              <p:grpSp>
                <p:nvGrpSpPr>
                  <p:cNvPr id="80" name="Group 79">
                    <a:extLst>
                      <a:ext uri="{FF2B5EF4-FFF2-40B4-BE49-F238E27FC236}">
                        <a16:creationId xmlns:a16="http://schemas.microsoft.com/office/drawing/2014/main" id="{DE87C8B2-C74F-4C59-B5B0-5A6CA7100879}"/>
                      </a:ext>
                    </a:extLst>
                  </p:cNvPr>
                  <p:cNvGrpSpPr/>
                  <p:nvPr/>
                </p:nvGrpSpPr>
                <p:grpSpPr>
                  <a:xfrm rot="10800000" flipH="1">
                    <a:off x="140109" y="0"/>
                    <a:ext cx="147484" cy="162233"/>
                    <a:chOff x="0" y="0"/>
                    <a:chExt cx="147484" cy="162233"/>
                  </a:xfrm>
                </p:grpSpPr>
                <p:cxnSp>
                  <p:nvCxnSpPr>
                    <p:cNvPr id="81" name="Straight Connector 80">
                      <a:extLst>
                        <a:ext uri="{FF2B5EF4-FFF2-40B4-BE49-F238E27FC236}">
                          <a16:creationId xmlns:a16="http://schemas.microsoft.com/office/drawing/2014/main" id="{DEAD4E91-61E8-42D3-B610-364932037DBE}"/>
                        </a:ext>
                      </a:extLst>
                    </p:cNvPr>
                    <p:cNvCxnSpPr/>
                    <p:nvPr/>
                  </p:nvCxnSpPr>
                  <p:spPr>
                    <a:xfrm>
                      <a:off x="0" y="162233"/>
                      <a:ext cx="139700" cy="0"/>
                    </a:xfrm>
                    <a:prstGeom prst="line">
                      <a:avLst/>
                    </a:prstGeom>
                    <a:noFill/>
                    <a:ln w="9525" cap="flat" cmpd="sng" algn="ctr">
                      <a:solidFill>
                        <a:sysClr val="windowText" lastClr="000000"/>
                      </a:solidFill>
                      <a:prstDash val="solid"/>
                    </a:ln>
                    <a:effectLst/>
                  </p:spPr>
                </p:cxnSp>
                <p:cxnSp>
                  <p:nvCxnSpPr>
                    <p:cNvPr id="82" name="Straight Connector 81">
                      <a:extLst>
                        <a:ext uri="{FF2B5EF4-FFF2-40B4-BE49-F238E27FC236}">
                          <a16:creationId xmlns:a16="http://schemas.microsoft.com/office/drawing/2014/main" id="{BABFE26E-D1E8-4305-A18B-6DCDBDAB2B17}"/>
                        </a:ext>
                      </a:extLst>
                    </p:cNvPr>
                    <p:cNvCxnSpPr/>
                    <p:nvPr/>
                  </p:nvCxnSpPr>
                  <p:spPr>
                    <a:xfrm flipH="1" flipV="1">
                      <a:off x="140109" y="0"/>
                      <a:ext cx="7375" cy="162233"/>
                    </a:xfrm>
                    <a:prstGeom prst="line">
                      <a:avLst/>
                    </a:prstGeom>
                    <a:noFill/>
                    <a:ln w="9525" cap="flat" cmpd="sng" algn="ctr">
                      <a:solidFill>
                        <a:sysClr val="windowText" lastClr="000000"/>
                      </a:solidFill>
                      <a:prstDash val="solid"/>
                    </a:ln>
                    <a:effectLst/>
                  </p:spPr>
                </p:cxnSp>
              </p:grpSp>
            </p:grpSp>
            <p:grpSp>
              <p:nvGrpSpPr>
                <p:cNvPr id="64" name="Group 63">
                  <a:extLst>
                    <a:ext uri="{FF2B5EF4-FFF2-40B4-BE49-F238E27FC236}">
                      <a16:creationId xmlns:a16="http://schemas.microsoft.com/office/drawing/2014/main" id="{9DFE0B7E-E27A-443C-BC73-B247B00B1B17}"/>
                    </a:ext>
                  </a:extLst>
                </p:cNvPr>
                <p:cNvGrpSpPr/>
                <p:nvPr/>
              </p:nvGrpSpPr>
              <p:grpSpPr>
                <a:xfrm>
                  <a:off x="272845" y="7374"/>
                  <a:ext cx="287593" cy="169607"/>
                  <a:chOff x="0" y="0"/>
                  <a:chExt cx="287593" cy="169607"/>
                </a:xfrm>
              </p:grpSpPr>
              <p:grpSp>
                <p:nvGrpSpPr>
                  <p:cNvPr id="73" name="Group 72">
                    <a:extLst>
                      <a:ext uri="{FF2B5EF4-FFF2-40B4-BE49-F238E27FC236}">
                        <a16:creationId xmlns:a16="http://schemas.microsoft.com/office/drawing/2014/main" id="{F4084882-DF30-48A5-9D15-2A7AAA384A37}"/>
                      </a:ext>
                    </a:extLst>
                  </p:cNvPr>
                  <p:cNvGrpSpPr/>
                  <p:nvPr/>
                </p:nvGrpSpPr>
                <p:grpSpPr>
                  <a:xfrm>
                    <a:off x="0" y="7374"/>
                    <a:ext cx="147484" cy="162233"/>
                    <a:chOff x="0" y="0"/>
                    <a:chExt cx="147484" cy="162233"/>
                  </a:xfrm>
                </p:grpSpPr>
                <p:cxnSp>
                  <p:nvCxnSpPr>
                    <p:cNvPr id="77" name="Straight Connector 76">
                      <a:extLst>
                        <a:ext uri="{FF2B5EF4-FFF2-40B4-BE49-F238E27FC236}">
                          <a16:creationId xmlns:a16="http://schemas.microsoft.com/office/drawing/2014/main" id="{04B5F99D-EEBB-47D2-9F30-D8C484DA5698}"/>
                        </a:ext>
                      </a:extLst>
                    </p:cNvPr>
                    <p:cNvCxnSpPr/>
                    <p:nvPr/>
                  </p:nvCxnSpPr>
                  <p:spPr>
                    <a:xfrm>
                      <a:off x="0" y="162233"/>
                      <a:ext cx="139700" cy="0"/>
                    </a:xfrm>
                    <a:prstGeom prst="line">
                      <a:avLst/>
                    </a:prstGeom>
                    <a:noFill/>
                    <a:ln w="9525" cap="flat" cmpd="sng" algn="ctr">
                      <a:solidFill>
                        <a:sysClr val="windowText" lastClr="000000"/>
                      </a:solidFill>
                      <a:prstDash val="solid"/>
                    </a:ln>
                    <a:effectLst/>
                  </p:spPr>
                </p:cxnSp>
                <p:cxnSp>
                  <p:nvCxnSpPr>
                    <p:cNvPr id="78" name="Straight Connector 77">
                      <a:extLst>
                        <a:ext uri="{FF2B5EF4-FFF2-40B4-BE49-F238E27FC236}">
                          <a16:creationId xmlns:a16="http://schemas.microsoft.com/office/drawing/2014/main" id="{BD6FC76A-4848-402B-B717-C620F75FCE0A}"/>
                        </a:ext>
                      </a:extLst>
                    </p:cNvPr>
                    <p:cNvCxnSpPr/>
                    <p:nvPr/>
                  </p:nvCxnSpPr>
                  <p:spPr>
                    <a:xfrm flipH="1" flipV="1">
                      <a:off x="140109" y="0"/>
                      <a:ext cx="7375" cy="162233"/>
                    </a:xfrm>
                    <a:prstGeom prst="line">
                      <a:avLst/>
                    </a:prstGeom>
                    <a:noFill/>
                    <a:ln w="9525" cap="flat" cmpd="sng" algn="ctr">
                      <a:solidFill>
                        <a:sysClr val="windowText" lastClr="000000"/>
                      </a:solidFill>
                      <a:prstDash val="solid"/>
                    </a:ln>
                    <a:effectLst/>
                  </p:spPr>
                </p:cxnSp>
              </p:grpSp>
              <p:grpSp>
                <p:nvGrpSpPr>
                  <p:cNvPr id="74" name="Group 73">
                    <a:extLst>
                      <a:ext uri="{FF2B5EF4-FFF2-40B4-BE49-F238E27FC236}">
                        <a16:creationId xmlns:a16="http://schemas.microsoft.com/office/drawing/2014/main" id="{31F0DBF7-FD80-45C0-B70A-0B148D303A1A}"/>
                      </a:ext>
                    </a:extLst>
                  </p:cNvPr>
                  <p:cNvGrpSpPr/>
                  <p:nvPr/>
                </p:nvGrpSpPr>
                <p:grpSpPr>
                  <a:xfrm rot="10800000" flipH="1">
                    <a:off x="140109" y="0"/>
                    <a:ext cx="147484" cy="162233"/>
                    <a:chOff x="0" y="0"/>
                    <a:chExt cx="147484" cy="162233"/>
                  </a:xfrm>
                </p:grpSpPr>
                <p:cxnSp>
                  <p:nvCxnSpPr>
                    <p:cNvPr id="75" name="Straight Connector 74">
                      <a:extLst>
                        <a:ext uri="{FF2B5EF4-FFF2-40B4-BE49-F238E27FC236}">
                          <a16:creationId xmlns:a16="http://schemas.microsoft.com/office/drawing/2014/main" id="{25ECED1D-8004-4B19-B3F4-A564AB823097}"/>
                        </a:ext>
                      </a:extLst>
                    </p:cNvPr>
                    <p:cNvCxnSpPr/>
                    <p:nvPr/>
                  </p:nvCxnSpPr>
                  <p:spPr>
                    <a:xfrm>
                      <a:off x="0" y="162233"/>
                      <a:ext cx="139700" cy="0"/>
                    </a:xfrm>
                    <a:prstGeom prst="line">
                      <a:avLst/>
                    </a:prstGeom>
                    <a:noFill/>
                    <a:ln w="9525" cap="flat" cmpd="sng" algn="ctr">
                      <a:solidFill>
                        <a:sysClr val="windowText" lastClr="000000"/>
                      </a:solidFill>
                      <a:prstDash val="solid"/>
                    </a:ln>
                    <a:effectLst/>
                  </p:spPr>
                </p:cxnSp>
                <p:cxnSp>
                  <p:nvCxnSpPr>
                    <p:cNvPr id="76" name="Straight Connector 75">
                      <a:extLst>
                        <a:ext uri="{FF2B5EF4-FFF2-40B4-BE49-F238E27FC236}">
                          <a16:creationId xmlns:a16="http://schemas.microsoft.com/office/drawing/2014/main" id="{550A2D45-A8C8-45FE-8532-684B2259AE9F}"/>
                        </a:ext>
                      </a:extLst>
                    </p:cNvPr>
                    <p:cNvCxnSpPr/>
                    <p:nvPr/>
                  </p:nvCxnSpPr>
                  <p:spPr>
                    <a:xfrm flipH="1" flipV="1">
                      <a:off x="140109" y="0"/>
                      <a:ext cx="7375" cy="162233"/>
                    </a:xfrm>
                    <a:prstGeom prst="line">
                      <a:avLst/>
                    </a:prstGeom>
                    <a:noFill/>
                    <a:ln w="9525" cap="flat" cmpd="sng" algn="ctr">
                      <a:solidFill>
                        <a:sysClr val="windowText" lastClr="000000"/>
                      </a:solidFill>
                      <a:prstDash val="solid"/>
                    </a:ln>
                    <a:effectLst/>
                  </p:spPr>
                </p:cxnSp>
              </p:grpSp>
            </p:grpSp>
            <p:grpSp>
              <p:nvGrpSpPr>
                <p:cNvPr id="65" name="Group 64">
                  <a:extLst>
                    <a:ext uri="{FF2B5EF4-FFF2-40B4-BE49-F238E27FC236}">
                      <a16:creationId xmlns:a16="http://schemas.microsoft.com/office/drawing/2014/main" id="{3DCB3B38-0BA3-4482-9015-EB3B9B4730DE}"/>
                    </a:ext>
                  </a:extLst>
                </p:cNvPr>
                <p:cNvGrpSpPr/>
                <p:nvPr/>
              </p:nvGrpSpPr>
              <p:grpSpPr>
                <a:xfrm>
                  <a:off x="553064" y="0"/>
                  <a:ext cx="287593" cy="169607"/>
                  <a:chOff x="0" y="0"/>
                  <a:chExt cx="287593" cy="169607"/>
                </a:xfrm>
              </p:grpSpPr>
              <p:grpSp>
                <p:nvGrpSpPr>
                  <p:cNvPr id="67" name="Group 66">
                    <a:extLst>
                      <a:ext uri="{FF2B5EF4-FFF2-40B4-BE49-F238E27FC236}">
                        <a16:creationId xmlns:a16="http://schemas.microsoft.com/office/drawing/2014/main" id="{E81F3BCD-056E-4B82-9BFC-E72138EF169C}"/>
                      </a:ext>
                    </a:extLst>
                  </p:cNvPr>
                  <p:cNvGrpSpPr/>
                  <p:nvPr/>
                </p:nvGrpSpPr>
                <p:grpSpPr>
                  <a:xfrm>
                    <a:off x="0" y="7374"/>
                    <a:ext cx="147484" cy="162233"/>
                    <a:chOff x="0" y="0"/>
                    <a:chExt cx="147484" cy="162233"/>
                  </a:xfrm>
                </p:grpSpPr>
                <p:cxnSp>
                  <p:nvCxnSpPr>
                    <p:cNvPr id="71" name="Straight Connector 70">
                      <a:extLst>
                        <a:ext uri="{FF2B5EF4-FFF2-40B4-BE49-F238E27FC236}">
                          <a16:creationId xmlns:a16="http://schemas.microsoft.com/office/drawing/2014/main" id="{CA8DB0F3-1133-4B1F-99E7-B4DF87DD52F6}"/>
                        </a:ext>
                      </a:extLst>
                    </p:cNvPr>
                    <p:cNvCxnSpPr/>
                    <p:nvPr/>
                  </p:nvCxnSpPr>
                  <p:spPr>
                    <a:xfrm>
                      <a:off x="0" y="162233"/>
                      <a:ext cx="139700" cy="0"/>
                    </a:xfrm>
                    <a:prstGeom prst="line">
                      <a:avLst/>
                    </a:prstGeom>
                    <a:noFill/>
                    <a:ln w="9525" cap="flat" cmpd="sng" algn="ctr">
                      <a:solidFill>
                        <a:sysClr val="windowText" lastClr="000000"/>
                      </a:solidFill>
                      <a:prstDash val="solid"/>
                    </a:ln>
                    <a:effectLst/>
                  </p:spPr>
                </p:cxnSp>
                <p:cxnSp>
                  <p:nvCxnSpPr>
                    <p:cNvPr id="72" name="Straight Connector 71">
                      <a:extLst>
                        <a:ext uri="{FF2B5EF4-FFF2-40B4-BE49-F238E27FC236}">
                          <a16:creationId xmlns:a16="http://schemas.microsoft.com/office/drawing/2014/main" id="{71C71C99-D2DE-44F1-BC01-CF27D513375A}"/>
                        </a:ext>
                      </a:extLst>
                    </p:cNvPr>
                    <p:cNvCxnSpPr/>
                    <p:nvPr/>
                  </p:nvCxnSpPr>
                  <p:spPr>
                    <a:xfrm flipH="1" flipV="1">
                      <a:off x="140109" y="0"/>
                      <a:ext cx="7375" cy="162233"/>
                    </a:xfrm>
                    <a:prstGeom prst="line">
                      <a:avLst/>
                    </a:prstGeom>
                    <a:noFill/>
                    <a:ln w="9525" cap="flat" cmpd="sng" algn="ctr">
                      <a:solidFill>
                        <a:sysClr val="windowText" lastClr="000000"/>
                      </a:solidFill>
                      <a:prstDash val="solid"/>
                    </a:ln>
                    <a:effectLst/>
                  </p:spPr>
                </p:cxnSp>
              </p:grpSp>
              <p:grpSp>
                <p:nvGrpSpPr>
                  <p:cNvPr id="68" name="Group 67">
                    <a:extLst>
                      <a:ext uri="{FF2B5EF4-FFF2-40B4-BE49-F238E27FC236}">
                        <a16:creationId xmlns:a16="http://schemas.microsoft.com/office/drawing/2014/main" id="{360E6C2C-A199-4DA2-BD90-DC4DBF7D84B9}"/>
                      </a:ext>
                    </a:extLst>
                  </p:cNvPr>
                  <p:cNvGrpSpPr/>
                  <p:nvPr/>
                </p:nvGrpSpPr>
                <p:grpSpPr>
                  <a:xfrm rot="10800000" flipH="1">
                    <a:off x="140109" y="0"/>
                    <a:ext cx="147484" cy="162233"/>
                    <a:chOff x="0" y="0"/>
                    <a:chExt cx="147484" cy="162233"/>
                  </a:xfrm>
                </p:grpSpPr>
                <p:cxnSp>
                  <p:nvCxnSpPr>
                    <p:cNvPr id="69" name="Straight Connector 68">
                      <a:extLst>
                        <a:ext uri="{FF2B5EF4-FFF2-40B4-BE49-F238E27FC236}">
                          <a16:creationId xmlns:a16="http://schemas.microsoft.com/office/drawing/2014/main" id="{E303361B-6123-4937-9295-1071CD9375E6}"/>
                        </a:ext>
                      </a:extLst>
                    </p:cNvPr>
                    <p:cNvCxnSpPr/>
                    <p:nvPr/>
                  </p:nvCxnSpPr>
                  <p:spPr>
                    <a:xfrm>
                      <a:off x="0" y="162233"/>
                      <a:ext cx="139700" cy="0"/>
                    </a:xfrm>
                    <a:prstGeom prst="line">
                      <a:avLst/>
                    </a:prstGeom>
                    <a:noFill/>
                    <a:ln w="9525" cap="flat" cmpd="sng" algn="ctr">
                      <a:solidFill>
                        <a:sysClr val="windowText" lastClr="000000"/>
                      </a:solidFill>
                      <a:prstDash val="solid"/>
                    </a:ln>
                    <a:effectLst/>
                  </p:spPr>
                </p:cxnSp>
                <p:cxnSp>
                  <p:nvCxnSpPr>
                    <p:cNvPr id="70" name="Straight Connector 69">
                      <a:extLst>
                        <a:ext uri="{FF2B5EF4-FFF2-40B4-BE49-F238E27FC236}">
                          <a16:creationId xmlns:a16="http://schemas.microsoft.com/office/drawing/2014/main" id="{FDA4E1DA-317F-4B5D-BA07-0E7EB52DA5A5}"/>
                        </a:ext>
                      </a:extLst>
                    </p:cNvPr>
                    <p:cNvCxnSpPr/>
                    <p:nvPr/>
                  </p:nvCxnSpPr>
                  <p:spPr>
                    <a:xfrm flipH="1" flipV="1">
                      <a:off x="140109" y="0"/>
                      <a:ext cx="7375" cy="162233"/>
                    </a:xfrm>
                    <a:prstGeom prst="line">
                      <a:avLst/>
                    </a:prstGeom>
                    <a:noFill/>
                    <a:ln w="9525" cap="flat" cmpd="sng" algn="ctr">
                      <a:solidFill>
                        <a:sysClr val="windowText" lastClr="000000"/>
                      </a:solidFill>
                      <a:prstDash val="solid"/>
                    </a:ln>
                    <a:effectLst/>
                  </p:spPr>
                </p:cxnSp>
              </p:grpSp>
            </p:grpSp>
            <p:cxnSp>
              <p:nvCxnSpPr>
                <p:cNvPr id="66" name="Straight Connector 65">
                  <a:extLst>
                    <a:ext uri="{FF2B5EF4-FFF2-40B4-BE49-F238E27FC236}">
                      <a16:creationId xmlns:a16="http://schemas.microsoft.com/office/drawing/2014/main" id="{6C571C7A-E42D-4AFE-A281-667BB4062F11}"/>
                    </a:ext>
                  </a:extLst>
                </p:cNvPr>
                <p:cNvCxnSpPr/>
                <p:nvPr/>
              </p:nvCxnSpPr>
              <p:spPr>
                <a:xfrm>
                  <a:off x="833284" y="162232"/>
                  <a:ext cx="139422" cy="0"/>
                </a:xfrm>
                <a:prstGeom prst="line">
                  <a:avLst/>
                </a:prstGeom>
                <a:noFill/>
                <a:ln w="9525" cap="flat" cmpd="sng" algn="ctr">
                  <a:solidFill>
                    <a:sysClr val="windowText" lastClr="000000"/>
                  </a:solidFill>
                  <a:prstDash val="solid"/>
                </a:ln>
                <a:effectLst/>
              </p:spPr>
            </p:cxnSp>
          </p:grpSp>
        </p:grpSp>
        <p:sp>
          <p:nvSpPr>
            <p:cNvPr id="6" name="Text Box 2">
              <a:extLst>
                <a:ext uri="{FF2B5EF4-FFF2-40B4-BE49-F238E27FC236}">
                  <a16:creationId xmlns:a16="http://schemas.microsoft.com/office/drawing/2014/main" id="{8B21E23A-1409-4F44-AEDC-961B991C5B09}"/>
                </a:ext>
              </a:extLst>
            </p:cNvPr>
            <p:cNvSpPr txBox="1">
              <a:spLocks noChangeArrowheads="1"/>
            </p:cNvSpPr>
            <p:nvPr/>
          </p:nvSpPr>
          <p:spPr bwMode="auto">
            <a:xfrm>
              <a:off x="619432" y="206478"/>
              <a:ext cx="876935" cy="257810"/>
            </a:xfrm>
            <a:prstGeom prst="rect">
              <a:avLst/>
            </a:prstGeom>
            <a:solidFill>
              <a:srgbClr val="FFFFFF"/>
            </a:solidFill>
            <a:ln w="9525">
              <a:noFill/>
              <a:miter lim="800000"/>
              <a:headEnd/>
              <a:tailEnd/>
            </a:ln>
          </p:spPr>
          <p:txBody>
            <a:bodyPr rot="0" vert="horz" wrap="square" lIns="0" tIns="0" rIns="0" bIns="0" anchor="t" anchorCtr="0">
              <a:noAutofit/>
            </a:bodyPr>
            <a:lstStyle/>
            <a:p>
              <a:pPr>
                <a:lnSpc>
                  <a:spcPct val="115000"/>
                </a:lnSpc>
                <a:spcAft>
                  <a:spcPts val="1000"/>
                </a:spcAft>
              </a:pPr>
              <a:r>
                <a:rPr lang="en-US" sz="1100">
                  <a:effectLst/>
                  <a:latin typeface="Calibri" panose="020F0502020204030204" pitchFamily="34" charset="0"/>
                  <a:ea typeface="Calibri" panose="020F0502020204030204" pitchFamily="34" charset="0"/>
                  <a:cs typeface="Times New Roman" panose="02020603050405020304" pitchFamily="18" charset="0"/>
                </a:rPr>
                <a:t>3 bit DDA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 Box 2">
              <a:extLst>
                <a:ext uri="{FF2B5EF4-FFF2-40B4-BE49-F238E27FC236}">
                  <a16:creationId xmlns:a16="http://schemas.microsoft.com/office/drawing/2014/main" id="{3B79BF87-461C-4DD7-B276-599A36D8F54F}"/>
                </a:ext>
              </a:extLst>
            </p:cNvPr>
            <p:cNvSpPr txBox="1">
              <a:spLocks noChangeArrowheads="1"/>
            </p:cNvSpPr>
            <p:nvPr/>
          </p:nvSpPr>
          <p:spPr bwMode="auto">
            <a:xfrm>
              <a:off x="619432" y="390833"/>
              <a:ext cx="876935" cy="360680"/>
            </a:xfrm>
            <a:prstGeom prst="rect">
              <a:avLst/>
            </a:prstGeom>
            <a:solidFill>
              <a:srgbClr val="FFFFFF"/>
            </a:solidFill>
            <a:ln w="9525">
              <a:solidFill>
                <a:sysClr val="windowText" lastClr="000000"/>
              </a:solidFill>
              <a:miter lim="800000"/>
              <a:headEnd/>
              <a:tailEnd/>
            </a:ln>
          </p:spPr>
          <p:txBody>
            <a:bodyPr rot="0" vert="horz" wrap="square" lIns="0" tIns="0" rIns="0" bIns="0" anchor="t" anchorCtr="0">
              <a:noAutofit/>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Times New Roman" panose="02020603050405020304" pitchFamily="18" charset="0"/>
                </a:rPr>
                <a:t>X  added repeatedly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8" name="Group 7">
              <a:extLst>
                <a:ext uri="{FF2B5EF4-FFF2-40B4-BE49-F238E27FC236}">
                  <a16:creationId xmlns:a16="http://schemas.microsoft.com/office/drawing/2014/main" id="{FBE3EBD2-B347-49FF-9F79-16D7E567B96E}"/>
                </a:ext>
              </a:extLst>
            </p:cNvPr>
            <p:cNvGrpSpPr/>
            <p:nvPr/>
          </p:nvGrpSpPr>
          <p:grpSpPr>
            <a:xfrm>
              <a:off x="2632587" y="1437969"/>
              <a:ext cx="597309" cy="139310"/>
              <a:chOff x="0" y="0"/>
              <a:chExt cx="972706" cy="184355"/>
            </a:xfrm>
          </p:grpSpPr>
          <p:grpSp>
            <p:nvGrpSpPr>
              <p:cNvPr id="32" name="Group 31">
                <a:extLst>
                  <a:ext uri="{FF2B5EF4-FFF2-40B4-BE49-F238E27FC236}">
                    <a16:creationId xmlns:a16="http://schemas.microsoft.com/office/drawing/2014/main" id="{5D039CAC-9B0D-4C85-B4E5-92D1D3819E9B}"/>
                  </a:ext>
                </a:extLst>
              </p:cNvPr>
              <p:cNvGrpSpPr/>
              <p:nvPr/>
            </p:nvGrpSpPr>
            <p:grpSpPr>
              <a:xfrm>
                <a:off x="0" y="14748"/>
                <a:ext cx="287593" cy="169607"/>
                <a:chOff x="0" y="0"/>
                <a:chExt cx="287593" cy="169607"/>
              </a:xfrm>
            </p:grpSpPr>
            <p:grpSp>
              <p:nvGrpSpPr>
                <p:cNvPr id="48" name="Group 47">
                  <a:extLst>
                    <a:ext uri="{FF2B5EF4-FFF2-40B4-BE49-F238E27FC236}">
                      <a16:creationId xmlns:a16="http://schemas.microsoft.com/office/drawing/2014/main" id="{B0D0B313-6E9A-4E82-9887-1C3F672300A2}"/>
                    </a:ext>
                  </a:extLst>
                </p:cNvPr>
                <p:cNvGrpSpPr/>
                <p:nvPr/>
              </p:nvGrpSpPr>
              <p:grpSpPr>
                <a:xfrm>
                  <a:off x="0" y="7374"/>
                  <a:ext cx="147484" cy="162233"/>
                  <a:chOff x="0" y="0"/>
                  <a:chExt cx="147484" cy="162233"/>
                </a:xfrm>
              </p:grpSpPr>
              <p:cxnSp>
                <p:nvCxnSpPr>
                  <p:cNvPr id="52" name="Straight Connector 51">
                    <a:extLst>
                      <a:ext uri="{FF2B5EF4-FFF2-40B4-BE49-F238E27FC236}">
                        <a16:creationId xmlns:a16="http://schemas.microsoft.com/office/drawing/2014/main" id="{831C518E-B189-4E9F-A477-7CC65A633241}"/>
                      </a:ext>
                    </a:extLst>
                  </p:cNvPr>
                  <p:cNvCxnSpPr/>
                  <p:nvPr/>
                </p:nvCxnSpPr>
                <p:spPr>
                  <a:xfrm>
                    <a:off x="0" y="162233"/>
                    <a:ext cx="139700" cy="0"/>
                  </a:xfrm>
                  <a:prstGeom prst="line">
                    <a:avLst/>
                  </a:prstGeom>
                  <a:noFill/>
                  <a:ln w="9525" cap="flat" cmpd="sng" algn="ctr">
                    <a:solidFill>
                      <a:sysClr val="windowText" lastClr="000000"/>
                    </a:solidFill>
                    <a:prstDash val="solid"/>
                  </a:ln>
                  <a:effectLst/>
                </p:spPr>
              </p:cxnSp>
              <p:cxnSp>
                <p:nvCxnSpPr>
                  <p:cNvPr id="53" name="Straight Connector 52">
                    <a:extLst>
                      <a:ext uri="{FF2B5EF4-FFF2-40B4-BE49-F238E27FC236}">
                        <a16:creationId xmlns:a16="http://schemas.microsoft.com/office/drawing/2014/main" id="{DF32C36B-A588-4D16-B71C-F0C7DD5990E5}"/>
                      </a:ext>
                    </a:extLst>
                  </p:cNvPr>
                  <p:cNvCxnSpPr/>
                  <p:nvPr/>
                </p:nvCxnSpPr>
                <p:spPr>
                  <a:xfrm flipH="1" flipV="1">
                    <a:off x="140109" y="0"/>
                    <a:ext cx="7375" cy="162233"/>
                  </a:xfrm>
                  <a:prstGeom prst="line">
                    <a:avLst/>
                  </a:prstGeom>
                  <a:noFill/>
                  <a:ln w="9525" cap="flat" cmpd="sng" algn="ctr">
                    <a:solidFill>
                      <a:sysClr val="windowText" lastClr="000000"/>
                    </a:solidFill>
                    <a:prstDash val="solid"/>
                  </a:ln>
                  <a:effectLst/>
                </p:spPr>
              </p:cxnSp>
            </p:grpSp>
            <p:grpSp>
              <p:nvGrpSpPr>
                <p:cNvPr id="49" name="Group 48">
                  <a:extLst>
                    <a:ext uri="{FF2B5EF4-FFF2-40B4-BE49-F238E27FC236}">
                      <a16:creationId xmlns:a16="http://schemas.microsoft.com/office/drawing/2014/main" id="{BEAFAA26-D3A4-44FD-9F3A-F371BA8370CD}"/>
                    </a:ext>
                  </a:extLst>
                </p:cNvPr>
                <p:cNvGrpSpPr/>
                <p:nvPr/>
              </p:nvGrpSpPr>
              <p:grpSpPr>
                <a:xfrm rot="10800000" flipH="1">
                  <a:off x="140109" y="0"/>
                  <a:ext cx="147484" cy="162233"/>
                  <a:chOff x="0" y="0"/>
                  <a:chExt cx="147484" cy="162233"/>
                </a:xfrm>
              </p:grpSpPr>
              <p:cxnSp>
                <p:nvCxnSpPr>
                  <p:cNvPr id="50" name="Straight Connector 49">
                    <a:extLst>
                      <a:ext uri="{FF2B5EF4-FFF2-40B4-BE49-F238E27FC236}">
                        <a16:creationId xmlns:a16="http://schemas.microsoft.com/office/drawing/2014/main" id="{73387CF8-E33C-4E34-AB87-14A1CDEAA94E}"/>
                      </a:ext>
                    </a:extLst>
                  </p:cNvPr>
                  <p:cNvCxnSpPr/>
                  <p:nvPr/>
                </p:nvCxnSpPr>
                <p:spPr>
                  <a:xfrm>
                    <a:off x="0" y="162233"/>
                    <a:ext cx="139700" cy="0"/>
                  </a:xfrm>
                  <a:prstGeom prst="line">
                    <a:avLst/>
                  </a:prstGeom>
                  <a:noFill/>
                  <a:ln w="9525" cap="flat" cmpd="sng" algn="ctr">
                    <a:solidFill>
                      <a:sysClr val="windowText" lastClr="000000"/>
                    </a:solidFill>
                    <a:prstDash val="solid"/>
                  </a:ln>
                  <a:effectLst/>
                </p:spPr>
              </p:cxnSp>
              <p:cxnSp>
                <p:nvCxnSpPr>
                  <p:cNvPr id="51" name="Straight Connector 50">
                    <a:extLst>
                      <a:ext uri="{FF2B5EF4-FFF2-40B4-BE49-F238E27FC236}">
                        <a16:creationId xmlns:a16="http://schemas.microsoft.com/office/drawing/2014/main" id="{DC40BEB1-C0DE-4409-A5B2-2226CFAAD56E}"/>
                      </a:ext>
                    </a:extLst>
                  </p:cNvPr>
                  <p:cNvCxnSpPr/>
                  <p:nvPr/>
                </p:nvCxnSpPr>
                <p:spPr>
                  <a:xfrm flipH="1" flipV="1">
                    <a:off x="140109" y="0"/>
                    <a:ext cx="7375" cy="162233"/>
                  </a:xfrm>
                  <a:prstGeom prst="line">
                    <a:avLst/>
                  </a:prstGeom>
                  <a:noFill/>
                  <a:ln w="9525" cap="flat" cmpd="sng" algn="ctr">
                    <a:solidFill>
                      <a:sysClr val="windowText" lastClr="000000"/>
                    </a:solidFill>
                    <a:prstDash val="solid"/>
                  </a:ln>
                  <a:effectLst/>
                </p:spPr>
              </p:cxnSp>
            </p:grpSp>
          </p:grpSp>
          <p:grpSp>
            <p:nvGrpSpPr>
              <p:cNvPr id="33" name="Group 32">
                <a:extLst>
                  <a:ext uri="{FF2B5EF4-FFF2-40B4-BE49-F238E27FC236}">
                    <a16:creationId xmlns:a16="http://schemas.microsoft.com/office/drawing/2014/main" id="{B847DD30-CE09-47CB-B946-74222F0DDEFF}"/>
                  </a:ext>
                </a:extLst>
              </p:cNvPr>
              <p:cNvGrpSpPr/>
              <p:nvPr/>
            </p:nvGrpSpPr>
            <p:grpSpPr>
              <a:xfrm>
                <a:off x="272845" y="7374"/>
                <a:ext cx="287593" cy="169607"/>
                <a:chOff x="0" y="0"/>
                <a:chExt cx="287593" cy="169607"/>
              </a:xfrm>
            </p:grpSpPr>
            <p:grpSp>
              <p:nvGrpSpPr>
                <p:cNvPr id="42" name="Group 41">
                  <a:extLst>
                    <a:ext uri="{FF2B5EF4-FFF2-40B4-BE49-F238E27FC236}">
                      <a16:creationId xmlns:a16="http://schemas.microsoft.com/office/drawing/2014/main" id="{8B09C162-6057-40A5-957C-DD1ED26641E6}"/>
                    </a:ext>
                  </a:extLst>
                </p:cNvPr>
                <p:cNvGrpSpPr/>
                <p:nvPr/>
              </p:nvGrpSpPr>
              <p:grpSpPr>
                <a:xfrm>
                  <a:off x="0" y="7374"/>
                  <a:ext cx="147484" cy="162233"/>
                  <a:chOff x="0" y="0"/>
                  <a:chExt cx="147484" cy="162233"/>
                </a:xfrm>
              </p:grpSpPr>
              <p:cxnSp>
                <p:nvCxnSpPr>
                  <p:cNvPr id="46" name="Straight Connector 45">
                    <a:extLst>
                      <a:ext uri="{FF2B5EF4-FFF2-40B4-BE49-F238E27FC236}">
                        <a16:creationId xmlns:a16="http://schemas.microsoft.com/office/drawing/2014/main" id="{14FE3591-060D-474A-8F59-E6BFAFF1D217}"/>
                      </a:ext>
                    </a:extLst>
                  </p:cNvPr>
                  <p:cNvCxnSpPr/>
                  <p:nvPr/>
                </p:nvCxnSpPr>
                <p:spPr>
                  <a:xfrm>
                    <a:off x="0" y="162233"/>
                    <a:ext cx="139700" cy="0"/>
                  </a:xfrm>
                  <a:prstGeom prst="line">
                    <a:avLst/>
                  </a:prstGeom>
                  <a:noFill/>
                  <a:ln w="9525" cap="flat" cmpd="sng" algn="ctr">
                    <a:solidFill>
                      <a:sysClr val="windowText" lastClr="000000"/>
                    </a:solidFill>
                    <a:prstDash val="solid"/>
                  </a:ln>
                  <a:effectLst/>
                </p:spPr>
              </p:cxnSp>
              <p:cxnSp>
                <p:nvCxnSpPr>
                  <p:cNvPr id="47" name="Straight Connector 46">
                    <a:extLst>
                      <a:ext uri="{FF2B5EF4-FFF2-40B4-BE49-F238E27FC236}">
                        <a16:creationId xmlns:a16="http://schemas.microsoft.com/office/drawing/2014/main" id="{EAF03B3E-3CF6-4E2B-9D33-52FEE63DFC46}"/>
                      </a:ext>
                    </a:extLst>
                  </p:cNvPr>
                  <p:cNvCxnSpPr/>
                  <p:nvPr/>
                </p:nvCxnSpPr>
                <p:spPr>
                  <a:xfrm flipH="1" flipV="1">
                    <a:off x="140109" y="0"/>
                    <a:ext cx="7375" cy="162233"/>
                  </a:xfrm>
                  <a:prstGeom prst="line">
                    <a:avLst/>
                  </a:prstGeom>
                  <a:noFill/>
                  <a:ln w="9525" cap="flat" cmpd="sng" algn="ctr">
                    <a:solidFill>
                      <a:sysClr val="windowText" lastClr="000000"/>
                    </a:solidFill>
                    <a:prstDash val="solid"/>
                  </a:ln>
                  <a:effectLst/>
                </p:spPr>
              </p:cxnSp>
            </p:grpSp>
            <p:grpSp>
              <p:nvGrpSpPr>
                <p:cNvPr id="43" name="Group 42">
                  <a:extLst>
                    <a:ext uri="{FF2B5EF4-FFF2-40B4-BE49-F238E27FC236}">
                      <a16:creationId xmlns:a16="http://schemas.microsoft.com/office/drawing/2014/main" id="{31645B80-B941-46A5-92FF-32D39010978A}"/>
                    </a:ext>
                  </a:extLst>
                </p:cNvPr>
                <p:cNvGrpSpPr/>
                <p:nvPr/>
              </p:nvGrpSpPr>
              <p:grpSpPr>
                <a:xfrm rot="10800000" flipH="1">
                  <a:off x="140109" y="0"/>
                  <a:ext cx="147484" cy="162233"/>
                  <a:chOff x="0" y="0"/>
                  <a:chExt cx="147484" cy="162233"/>
                </a:xfrm>
              </p:grpSpPr>
              <p:cxnSp>
                <p:nvCxnSpPr>
                  <p:cNvPr id="44" name="Straight Connector 43">
                    <a:extLst>
                      <a:ext uri="{FF2B5EF4-FFF2-40B4-BE49-F238E27FC236}">
                        <a16:creationId xmlns:a16="http://schemas.microsoft.com/office/drawing/2014/main" id="{408E9104-48A3-4F9A-95BF-6F2117A3028E}"/>
                      </a:ext>
                    </a:extLst>
                  </p:cNvPr>
                  <p:cNvCxnSpPr/>
                  <p:nvPr/>
                </p:nvCxnSpPr>
                <p:spPr>
                  <a:xfrm>
                    <a:off x="0" y="162233"/>
                    <a:ext cx="139700" cy="0"/>
                  </a:xfrm>
                  <a:prstGeom prst="line">
                    <a:avLst/>
                  </a:prstGeom>
                  <a:noFill/>
                  <a:ln w="9525" cap="flat" cmpd="sng" algn="ctr">
                    <a:solidFill>
                      <a:sysClr val="windowText" lastClr="000000"/>
                    </a:solidFill>
                    <a:prstDash val="solid"/>
                  </a:ln>
                  <a:effectLst/>
                </p:spPr>
              </p:cxnSp>
              <p:cxnSp>
                <p:nvCxnSpPr>
                  <p:cNvPr id="45" name="Straight Connector 44">
                    <a:extLst>
                      <a:ext uri="{FF2B5EF4-FFF2-40B4-BE49-F238E27FC236}">
                        <a16:creationId xmlns:a16="http://schemas.microsoft.com/office/drawing/2014/main" id="{51A6852E-D08B-48A0-9905-316C20D11882}"/>
                      </a:ext>
                    </a:extLst>
                  </p:cNvPr>
                  <p:cNvCxnSpPr/>
                  <p:nvPr/>
                </p:nvCxnSpPr>
                <p:spPr>
                  <a:xfrm flipH="1" flipV="1">
                    <a:off x="140109" y="0"/>
                    <a:ext cx="7375" cy="162233"/>
                  </a:xfrm>
                  <a:prstGeom prst="line">
                    <a:avLst/>
                  </a:prstGeom>
                  <a:noFill/>
                  <a:ln w="9525" cap="flat" cmpd="sng" algn="ctr">
                    <a:solidFill>
                      <a:sysClr val="windowText" lastClr="000000"/>
                    </a:solidFill>
                    <a:prstDash val="solid"/>
                  </a:ln>
                  <a:effectLst/>
                </p:spPr>
              </p:cxnSp>
            </p:grpSp>
          </p:grpSp>
          <p:grpSp>
            <p:nvGrpSpPr>
              <p:cNvPr id="34" name="Group 33">
                <a:extLst>
                  <a:ext uri="{FF2B5EF4-FFF2-40B4-BE49-F238E27FC236}">
                    <a16:creationId xmlns:a16="http://schemas.microsoft.com/office/drawing/2014/main" id="{CACCAC39-B016-4262-B39A-1A5D007A8296}"/>
                  </a:ext>
                </a:extLst>
              </p:cNvPr>
              <p:cNvGrpSpPr/>
              <p:nvPr/>
            </p:nvGrpSpPr>
            <p:grpSpPr>
              <a:xfrm>
                <a:off x="553064" y="0"/>
                <a:ext cx="287593" cy="169607"/>
                <a:chOff x="0" y="0"/>
                <a:chExt cx="287593" cy="169607"/>
              </a:xfrm>
            </p:grpSpPr>
            <p:grpSp>
              <p:nvGrpSpPr>
                <p:cNvPr id="36" name="Group 35">
                  <a:extLst>
                    <a:ext uri="{FF2B5EF4-FFF2-40B4-BE49-F238E27FC236}">
                      <a16:creationId xmlns:a16="http://schemas.microsoft.com/office/drawing/2014/main" id="{B7BE05CA-D21C-4F3E-971B-6860454DB038}"/>
                    </a:ext>
                  </a:extLst>
                </p:cNvPr>
                <p:cNvGrpSpPr/>
                <p:nvPr/>
              </p:nvGrpSpPr>
              <p:grpSpPr>
                <a:xfrm>
                  <a:off x="0" y="7374"/>
                  <a:ext cx="147484" cy="162233"/>
                  <a:chOff x="0" y="0"/>
                  <a:chExt cx="147484" cy="162233"/>
                </a:xfrm>
              </p:grpSpPr>
              <p:cxnSp>
                <p:nvCxnSpPr>
                  <p:cNvPr id="40" name="Straight Connector 39">
                    <a:extLst>
                      <a:ext uri="{FF2B5EF4-FFF2-40B4-BE49-F238E27FC236}">
                        <a16:creationId xmlns:a16="http://schemas.microsoft.com/office/drawing/2014/main" id="{48B05872-9B80-4D59-9337-5AC8A412CE32}"/>
                      </a:ext>
                    </a:extLst>
                  </p:cNvPr>
                  <p:cNvCxnSpPr/>
                  <p:nvPr/>
                </p:nvCxnSpPr>
                <p:spPr>
                  <a:xfrm>
                    <a:off x="0" y="162233"/>
                    <a:ext cx="139700" cy="0"/>
                  </a:xfrm>
                  <a:prstGeom prst="line">
                    <a:avLst/>
                  </a:prstGeom>
                  <a:noFill/>
                  <a:ln w="9525" cap="flat" cmpd="sng" algn="ctr">
                    <a:solidFill>
                      <a:sysClr val="windowText" lastClr="000000"/>
                    </a:solidFill>
                    <a:prstDash val="solid"/>
                  </a:ln>
                  <a:effectLst/>
                </p:spPr>
              </p:cxnSp>
              <p:cxnSp>
                <p:nvCxnSpPr>
                  <p:cNvPr id="41" name="Straight Connector 40">
                    <a:extLst>
                      <a:ext uri="{FF2B5EF4-FFF2-40B4-BE49-F238E27FC236}">
                        <a16:creationId xmlns:a16="http://schemas.microsoft.com/office/drawing/2014/main" id="{E1F50F79-32AA-4F4E-B5FD-26DF98F08F8F}"/>
                      </a:ext>
                    </a:extLst>
                  </p:cNvPr>
                  <p:cNvCxnSpPr/>
                  <p:nvPr/>
                </p:nvCxnSpPr>
                <p:spPr>
                  <a:xfrm flipH="1" flipV="1">
                    <a:off x="140109" y="0"/>
                    <a:ext cx="7375" cy="162233"/>
                  </a:xfrm>
                  <a:prstGeom prst="line">
                    <a:avLst/>
                  </a:prstGeom>
                  <a:noFill/>
                  <a:ln w="9525" cap="flat" cmpd="sng" algn="ctr">
                    <a:solidFill>
                      <a:sysClr val="windowText" lastClr="000000"/>
                    </a:solidFill>
                    <a:prstDash val="solid"/>
                  </a:ln>
                  <a:effectLst/>
                </p:spPr>
              </p:cxnSp>
            </p:grpSp>
            <p:grpSp>
              <p:nvGrpSpPr>
                <p:cNvPr id="37" name="Group 36">
                  <a:extLst>
                    <a:ext uri="{FF2B5EF4-FFF2-40B4-BE49-F238E27FC236}">
                      <a16:creationId xmlns:a16="http://schemas.microsoft.com/office/drawing/2014/main" id="{12A87A55-254E-4588-A3F9-E1ACD045524B}"/>
                    </a:ext>
                  </a:extLst>
                </p:cNvPr>
                <p:cNvGrpSpPr/>
                <p:nvPr/>
              </p:nvGrpSpPr>
              <p:grpSpPr>
                <a:xfrm rot="10800000" flipH="1">
                  <a:off x="140109" y="0"/>
                  <a:ext cx="147484" cy="162233"/>
                  <a:chOff x="0" y="0"/>
                  <a:chExt cx="147484" cy="162233"/>
                </a:xfrm>
              </p:grpSpPr>
              <p:cxnSp>
                <p:nvCxnSpPr>
                  <p:cNvPr id="38" name="Straight Connector 37">
                    <a:extLst>
                      <a:ext uri="{FF2B5EF4-FFF2-40B4-BE49-F238E27FC236}">
                        <a16:creationId xmlns:a16="http://schemas.microsoft.com/office/drawing/2014/main" id="{EEA34A0C-CAF9-4ED1-AECF-ECCF3373F228}"/>
                      </a:ext>
                    </a:extLst>
                  </p:cNvPr>
                  <p:cNvCxnSpPr/>
                  <p:nvPr/>
                </p:nvCxnSpPr>
                <p:spPr>
                  <a:xfrm>
                    <a:off x="0" y="162233"/>
                    <a:ext cx="139700" cy="0"/>
                  </a:xfrm>
                  <a:prstGeom prst="line">
                    <a:avLst/>
                  </a:prstGeom>
                  <a:noFill/>
                  <a:ln w="9525" cap="flat" cmpd="sng" algn="ctr">
                    <a:solidFill>
                      <a:sysClr val="windowText" lastClr="000000"/>
                    </a:solidFill>
                    <a:prstDash val="solid"/>
                  </a:ln>
                  <a:effectLst/>
                </p:spPr>
              </p:cxnSp>
              <p:cxnSp>
                <p:nvCxnSpPr>
                  <p:cNvPr id="39" name="Straight Connector 38">
                    <a:extLst>
                      <a:ext uri="{FF2B5EF4-FFF2-40B4-BE49-F238E27FC236}">
                        <a16:creationId xmlns:a16="http://schemas.microsoft.com/office/drawing/2014/main" id="{0A68469A-BB0A-486F-A01D-29447EF3928B}"/>
                      </a:ext>
                    </a:extLst>
                  </p:cNvPr>
                  <p:cNvCxnSpPr/>
                  <p:nvPr/>
                </p:nvCxnSpPr>
                <p:spPr>
                  <a:xfrm flipH="1" flipV="1">
                    <a:off x="140109" y="0"/>
                    <a:ext cx="7375" cy="162233"/>
                  </a:xfrm>
                  <a:prstGeom prst="line">
                    <a:avLst/>
                  </a:prstGeom>
                  <a:noFill/>
                  <a:ln w="9525" cap="flat" cmpd="sng" algn="ctr">
                    <a:solidFill>
                      <a:sysClr val="windowText" lastClr="000000"/>
                    </a:solidFill>
                    <a:prstDash val="solid"/>
                  </a:ln>
                  <a:effectLst/>
                </p:spPr>
              </p:cxnSp>
            </p:grpSp>
          </p:grpSp>
          <p:cxnSp>
            <p:nvCxnSpPr>
              <p:cNvPr id="35" name="Straight Connector 34">
                <a:extLst>
                  <a:ext uri="{FF2B5EF4-FFF2-40B4-BE49-F238E27FC236}">
                    <a16:creationId xmlns:a16="http://schemas.microsoft.com/office/drawing/2014/main" id="{7745E2FF-F6CA-4690-B8FE-D66A183D6917}"/>
                  </a:ext>
                </a:extLst>
              </p:cNvPr>
              <p:cNvCxnSpPr/>
              <p:nvPr/>
            </p:nvCxnSpPr>
            <p:spPr>
              <a:xfrm>
                <a:off x="833284" y="162232"/>
                <a:ext cx="139422" cy="0"/>
              </a:xfrm>
              <a:prstGeom prst="line">
                <a:avLst/>
              </a:prstGeom>
              <a:noFill/>
              <a:ln w="9525" cap="flat" cmpd="sng" algn="ctr">
                <a:solidFill>
                  <a:sysClr val="windowText" lastClr="000000"/>
                </a:solidFill>
                <a:prstDash val="solid"/>
              </a:ln>
              <a:effectLst/>
            </p:spPr>
          </p:cxnSp>
        </p:grpSp>
        <p:grpSp>
          <p:nvGrpSpPr>
            <p:cNvPr id="9" name="Group 8">
              <a:extLst>
                <a:ext uri="{FF2B5EF4-FFF2-40B4-BE49-F238E27FC236}">
                  <a16:creationId xmlns:a16="http://schemas.microsoft.com/office/drawing/2014/main" id="{BEAC6808-DECC-48EC-AB80-05E1D951D849}"/>
                </a:ext>
              </a:extLst>
            </p:cNvPr>
            <p:cNvGrpSpPr/>
            <p:nvPr/>
          </p:nvGrpSpPr>
          <p:grpSpPr>
            <a:xfrm>
              <a:off x="2101645" y="435079"/>
              <a:ext cx="596900" cy="139064"/>
              <a:chOff x="0" y="0"/>
              <a:chExt cx="972706" cy="184355"/>
            </a:xfrm>
          </p:grpSpPr>
          <p:grpSp>
            <p:nvGrpSpPr>
              <p:cNvPr id="10" name="Group 9">
                <a:extLst>
                  <a:ext uri="{FF2B5EF4-FFF2-40B4-BE49-F238E27FC236}">
                    <a16:creationId xmlns:a16="http://schemas.microsoft.com/office/drawing/2014/main" id="{EB13CF83-BC17-4668-A778-917ACA858D1E}"/>
                  </a:ext>
                </a:extLst>
              </p:cNvPr>
              <p:cNvGrpSpPr/>
              <p:nvPr/>
            </p:nvGrpSpPr>
            <p:grpSpPr>
              <a:xfrm>
                <a:off x="0" y="14748"/>
                <a:ext cx="287593" cy="169607"/>
                <a:chOff x="0" y="0"/>
                <a:chExt cx="287593" cy="169607"/>
              </a:xfrm>
            </p:grpSpPr>
            <p:grpSp>
              <p:nvGrpSpPr>
                <p:cNvPr id="26" name="Group 25">
                  <a:extLst>
                    <a:ext uri="{FF2B5EF4-FFF2-40B4-BE49-F238E27FC236}">
                      <a16:creationId xmlns:a16="http://schemas.microsoft.com/office/drawing/2014/main" id="{013EC12A-CC13-4D10-8478-E4D1B227E70A}"/>
                    </a:ext>
                  </a:extLst>
                </p:cNvPr>
                <p:cNvGrpSpPr/>
                <p:nvPr/>
              </p:nvGrpSpPr>
              <p:grpSpPr>
                <a:xfrm>
                  <a:off x="0" y="7374"/>
                  <a:ext cx="147484" cy="162233"/>
                  <a:chOff x="0" y="0"/>
                  <a:chExt cx="147484" cy="162233"/>
                </a:xfrm>
              </p:grpSpPr>
              <p:cxnSp>
                <p:nvCxnSpPr>
                  <p:cNvPr id="30" name="Straight Connector 29">
                    <a:extLst>
                      <a:ext uri="{FF2B5EF4-FFF2-40B4-BE49-F238E27FC236}">
                        <a16:creationId xmlns:a16="http://schemas.microsoft.com/office/drawing/2014/main" id="{DD6B8579-84C2-4E07-B554-B1CD0099451F}"/>
                      </a:ext>
                    </a:extLst>
                  </p:cNvPr>
                  <p:cNvCxnSpPr/>
                  <p:nvPr/>
                </p:nvCxnSpPr>
                <p:spPr>
                  <a:xfrm>
                    <a:off x="0" y="162233"/>
                    <a:ext cx="139700" cy="0"/>
                  </a:xfrm>
                  <a:prstGeom prst="line">
                    <a:avLst/>
                  </a:prstGeom>
                  <a:noFill/>
                  <a:ln w="9525" cap="flat" cmpd="sng" algn="ctr">
                    <a:solidFill>
                      <a:sysClr val="windowText" lastClr="000000"/>
                    </a:solidFill>
                    <a:prstDash val="solid"/>
                  </a:ln>
                  <a:effectLst/>
                </p:spPr>
              </p:cxnSp>
              <p:cxnSp>
                <p:nvCxnSpPr>
                  <p:cNvPr id="31" name="Straight Connector 30">
                    <a:extLst>
                      <a:ext uri="{FF2B5EF4-FFF2-40B4-BE49-F238E27FC236}">
                        <a16:creationId xmlns:a16="http://schemas.microsoft.com/office/drawing/2014/main" id="{6575F305-E9B5-474F-B02A-A75429B5F3D9}"/>
                      </a:ext>
                    </a:extLst>
                  </p:cNvPr>
                  <p:cNvCxnSpPr/>
                  <p:nvPr/>
                </p:nvCxnSpPr>
                <p:spPr>
                  <a:xfrm flipH="1" flipV="1">
                    <a:off x="140109" y="0"/>
                    <a:ext cx="7375" cy="162233"/>
                  </a:xfrm>
                  <a:prstGeom prst="line">
                    <a:avLst/>
                  </a:prstGeom>
                  <a:noFill/>
                  <a:ln w="9525" cap="flat" cmpd="sng" algn="ctr">
                    <a:solidFill>
                      <a:sysClr val="windowText" lastClr="000000"/>
                    </a:solidFill>
                    <a:prstDash val="solid"/>
                  </a:ln>
                  <a:effectLst/>
                </p:spPr>
              </p:cxnSp>
            </p:grpSp>
            <p:grpSp>
              <p:nvGrpSpPr>
                <p:cNvPr id="27" name="Group 26">
                  <a:extLst>
                    <a:ext uri="{FF2B5EF4-FFF2-40B4-BE49-F238E27FC236}">
                      <a16:creationId xmlns:a16="http://schemas.microsoft.com/office/drawing/2014/main" id="{207471B2-E8E4-44E7-BB8B-2D514925DF8E}"/>
                    </a:ext>
                  </a:extLst>
                </p:cNvPr>
                <p:cNvGrpSpPr/>
                <p:nvPr/>
              </p:nvGrpSpPr>
              <p:grpSpPr>
                <a:xfrm rot="10800000" flipH="1">
                  <a:off x="140109" y="0"/>
                  <a:ext cx="147484" cy="162233"/>
                  <a:chOff x="0" y="0"/>
                  <a:chExt cx="147484" cy="162233"/>
                </a:xfrm>
              </p:grpSpPr>
              <p:cxnSp>
                <p:nvCxnSpPr>
                  <p:cNvPr id="28" name="Straight Connector 27">
                    <a:extLst>
                      <a:ext uri="{FF2B5EF4-FFF2-40B4-BE49-F238E27FC236}">
                        <a16:creationId xmlns:a16="http://schemas.microsoft.com/office/drawing/2014/main" id="{5B4E43DC-86B7-46BF-8A03-4DCC92637EF4}"/>
                      </a:ext>
                    </a:extLst>
                  </p:cNvPr>
                  <p:cNvCxnSpPr/>
                  <p:nvPr/>
                </p:nvCxnSpPr>
                <p:spPr>
                  <a:xfrm>
                    <a:off x="0" y="162233"/>
                    <a:ext cx="139700" cy="0"/>
                  </a:xfrm>
                  <a:prstGeom prst="line">
                    <a:avLst/>
                  </a:prstGeom>
                  <a:noFill/>
                  <a:ln w="9525" cap="flat" cmpd="sng" algn="ctr">
                    <a:solidFill>
                      <a:sysClr val="windowText" lastClr="000000"/>
                    </a:solidFill>
                    <a:prstDash val="solid"/>
                  </a:ln>
                  <a:effectLst/>
                </p:spPr>
              </p:cxnSp>
              <p:cxnSp>
                <p:nvCxnSpPr>
                  <p:cNvPr id="29" name="Straight Connector 28">
                    <a:extLst>
                      <a:ext uri="{FF2B5EF4-FFF2-40B4-BE49-F238E27FC236}">
                        <a16:creationId xmlns:a16="http://schemas.microsoft.com/office/drawing/2014/main" id="{3D82C72E-EBAF-4FF4-8B7D-E8BF97E2619C}"/>
                      </a:ext>
                    </a:extLst>
                  </p:cNvPr>
                  <p:cNvCxnSpPr/>
                  <p:nvPr/>
                </p:nvCxnSpPr>
                <p:spPr>
                  <a:xfrm flipH="1" flipV="1">
                    <a:off x="140109" y="0"/>
                    <a:ext cx="7375" cy="162233"/>
                  </a:xfrm>
                  <a:prstGeom prst="line">
                    <a:avLst/>
                  </a:prstGeom>
                  <a:noFill/>
                  <a:ln w="9525" cap="flat" cmpd="sng" algn="ctr">
                    <a:solidFill>
                      <a:sysClr val="windowText" lastClr="000000"/>
                    </a:solidFill>
                    <a:prstDash val="solid"/>
                  </a:ln>
                  <a:effectLst/>
                </p:spPr>
              </p:cxnSp>
            </p:grpSp>
          </p:grpSp>
          <p:grpSp>
            <p:nvGrpSpPr>
              <p:cNvPr id="11" name="Group 10">
                <a:extLst>
                  <a:ext uri="{FF2B5EF4-FFF2-40B4-BE49-F238E27FC236}">
                    <a16:creationId xmlns:a16="http://schemas.microsoft.com/office/drawing/2014/main" id="{A29F9EC0-08B4-409C-A2EE-FA8A6B3C2E6A}"/>
                  </a:ext>
                </a:extLst>
              </p:cNvPr>
              <p:cNvGrpSpPr/>
              <p:nvPr/>
            </p:nvGrpSpPr>
            <p:grpSpPr>
              <a:xfrm>
                <a:off x="272845" y="7374"/>
                <a:ext cx="287593" cy="169607"/>
                <a:chOff x="0" y="0"/>
                <a:chExt cx="287593" cy="169607"/>
              </a:xfrm>
            </p:grpSpPr>
            <p:grpSp>
              <p:nvGrpSpPr>
                <p:cNvPr id="20" name="Group 19">
                  <a:extLst>
                    <a:ext uri="{FF2B5EF4-FFF2-40B4-BE49-F238E27FC236}">
                      <a16:creationId xmlns:a16="http://schemas.microsoft.com/office/drawing/2014/main" id="{0BCF127F-6149-4F47-AD65-AC7059DBCA99}"/>
                    </a:ext>
                  </a:extLst>
                </p:cNvPr>
                <p:cNvGrpSpPr/>
                <p:nvPr/>
              </p:nvGrpSpPr>
              <p:grpSpPr>
                <a:xfrm>
                  <a:off x="0" y="7374"/>
                  <a:ext cx="147484" cy="162233"/>
                  <a:chOff x="0" y="0"/>
                  <a:chExt cx="147484" cy="162233"/>
                </a:xfrm>
              </p:grpSpPr>
              <p:cxnSp>
                <p:nvCxnSpPr>
                  <p:cNvPr id="24" name="Straight Connector 23">
                    <a:extLst>
                      <a:ext uri="{FF2B5EF4-FFF2-40B4-BE49-F238E27FC236}">
                        <a16:creationId xmlns:a16="http://schemas.microsoft.com/office/drawing/2014/main" id="{5D667AC4-4048-4BF8-957D-1EA36539441C}"/>
                      </a:ext>
                    </a:extLst>
                  </p:cNvPr>
                  <p:cNvCxnSpPr/>
                  <p:nvPr/>
                </p:nvCxnSpPr>
                <p:spPr>
                  <a:xfrm>
                    <a:off x="0" y="162233"/>
                    <a:ext cx="139700" cy="0"/>
                  </a:xfrm>
                  <a:prstGeom prst="line">
                    <a:avLst/>
                  </a:prstGeom>
                  <a:noFill/>
                  <a:ln w="9525" cap="flat" cmpd="sng" algn="ctr">
                    <a:solidFill>
                      <a:sysClr val="windowText" lastClr="000000"/>
                    </a:solidFill>
                    <a:prstDash val="solid"/>
                  </a:ln>
                  <a:effectLst/>
                </p:spPr>
              </p:cxnSp>
              <p:cxnSp>
                <p:nvCxnSpPr>
                  <p:cNvPr id="25" name="Straight Connector 24">
                    <a:extLst>
                      <a:ext uri="{FF2B5EF4-FFF2-40B4-BE49-F238E27FC236}">
                        <a16:creationId xmlns:a16="http://schemas.microsoft.com/office/drawing/2014/main" id="{5831A248-BB89-45A2-80C2-7923E0DFF5DC}"/>
                      </a:ext>
                    </a:extLst>
                  </p:cNvPr>
                  <p:cNvCxnSpPr/>
                  <p:nvPr/>
                </p:nvCxnSpPr>
                <p:spPr>
                  <a:xfrm flipH="1" flipV="1">
                    <a:off x="140109" y="0"/>
                    <a:ext cx="7375" cy="162233"/>
                  </a:xfrm>
                  <a:prstGeom prst="line">
                    <a:avLst/>
                  </a:prstGeom>
                  <a:noFill/>
                  <a:ln w="9525" cap="flat" cmpd="sng" algn="ctr">
                    <a:solidFill>
                      <a:sysClr val="windowText" lastClr="000000"/>
                    </a:solidFill>
                    <a:prstDash val="solid"/>
                  </a:ln>
                  <a:effectLst/>
                </p:spPr>
              </p:cxnSp>
            </p:grpSp>
            <p:grpSp>
              <p:nvGrpSpPr>
                <p:cNvPr id="21" name="Group 20">
                  <a:extLst>
                    <a:ext uri="{FF2B5EF4-FFF2-40B4-BE49-F238E27FC236}">
                      <a16:creationId xmlns:a16="http://schemas.microsoft.com/office/drawing/2014/main" id="{4C0DD698-EC15-46D7-8EA9-A9FD22657003}"/>
                    </a:ext>
                  </a:extLst>
                </p:cNvPr>
                <p:cNvGrpSpPr/>
                <p:nvPr/>
              </p:nvGrpSpPr>
              <p:grpSpPr>
                <a:xfrm rot="10800000" flipH="1">
                  <a:off x="140109" y="0"/>
                  <a:ext cx="147484" cy="162233"/>
                  <a:chOff x="0" y="0"/>
                  <a:chExt cx="147484" cy="162233"/>
                </a:xfrm>
              </p:grpSpPr>
              <p:cxnSp>
                <p:nvCxnSpPr>
                  <p:cNvPr id="22" name="Straight Connector 21">
                    <a:extLst>
                      <a:ext uri="{FF2B5EF4-FFF2-40B4-BE49-F238E27FC236}">
                        <a16:creationId xmlns:a16="http://schemas.microsoft.com/office/drawing/2014/main" id="{52C3FDE2-85B5-4415-A238-079D9E29614E}"/>
                      </a:ext>
                    </a:extLst>
                  </p:cNvPr>
                  <p:cNvCxnSpPr/>
                  <p:nvPr/>
                </p:nvCxnSpPr>
                <p:spPr>
                  <a:xfrm>
                    <a:off x="0" y="162233"/>
                    <a:ext cx="139700" cy="0"/>
                  </a:xfrm>
                  <a:prstGeom prst="line">
                    <a:avLst/>
                  </a:prstGeom>
                  <a:noFill/>
                  <a:ln w="9525" cap="flat" cmpd="sng" algn="ctr">
                    <a:solidFill>
                      <a:sysClr val="windowText" lastClr="000000"/>
                    </a:solidFill>
                    <a:prstDash val="solid"/>
                  </a:ln>
                  <a:effectLst/>
                </p:spPr>
              </p:cxnSp>
              <p:cxnSp>
                <p:nvCxnSpPr>
                  <p:cNvPr id="23" name="Straight Connector 22">
                    <a:extLst>
                      <a:ext uri="{FF2B5EF4-FFF2-40B4-BE49-F238E27FC236}">
                        <a16:creationId xmlns:a16="http://schemas.microsoft.com/office/drawing/2014/main" id="{F5B910C9-FFC4-4695-B3AD-04EF96B51C2E}"/>
                      </a:ext>
                    </a:extLst>
                  </p:cNvPr>
                  <p:cNvCxnSpPr/>
                  <p:nvPr/>
                </p:nvCxnSpPr>
                <p:spPr>
                  <a:xfrm flipH="1" flipV="1">
                    <a:off x="140109" y="0"/>
                    <a:ext cx="7375" cy="162233"/>
                  </a:xfrm>
                  <a:prstGeom prst="line">
                    <a:avLst/>
                  </a:prstGeom>
                  <a:noFill/>
                  <a:ln w="9525" cap="flat" cmpd="sng" algn="ctr">
                    <a:solidFill>
                      <a:sysClr val="windowText" lastClr="000000"/>
                    </a:solidFill>
                    <a:prstDash val="solid"/>
                  </a:ln>
                  <a:effectLst/>
                </p:spPr>
              </p:cxnSp>
            </p:grpSp>
          </p:grpSp>
          <p:grpSp>
            <p:nvGrpSpPr>
              <p:cNvPr id="12" name="Group 11">
                <a:extLst>
                  <a:ext uri="{FF2B5EF4-FFF2-40B4-BE49-F238E27FC236}">
                    <a16:creationId xmlns:a16="http://schemas.microsoft.com/office/drawing/2014/main" id="{61E253CC-31B7-49BE-8A5B-FFDF5D26E04B}"/>
                  </a:ext>
                </a:extLst>
              </p:cNvPr>
              <p:cNvGrpSpPr/>
              <p:nvPr/>
            </p:nvGrpSpPr>
            <p:grpSpPr>
              <a:xfrm>
                <a:off x="553064" y="0"/>
                <a:ext cx="287593" cy="169607"/>
                <a:chOff x="0" y="0"/>
                <a:chExt cx="287593" cy="169607"/>
              </a:xfrm>
            </p:grpSpPr>
            <p:grpSp>
              <p:nvGrpSpPr>
                <p:cNvPr id="14" name="Group 13">
                  <a:extLst>
                    <a:ext uri="{FF2B5EF4-FFF2-40B4-BE49-F238E27FC236}">
                      <a16:creationId xmlns:a16="http://schemas.microsoft.com/office/drawing/2014/main" id="{AFBF9071-4D5C-4E97-9252-B31598183B4C}"/>
                    </a:ext>
                  </a:extLst>
                </p:cNvPr>
                <p:cNvGrpSpPr/>
                <p:nvPr/>
              </p:nvGrpSpPr>
              <p:grpSpPr>
                <a:xfrm>
                  <a:off x="0" y="7374"/>
                  <a:ext cx="147484" cy="162233"/>
                  <a:chOff x="0" y="0"/>
                  <a:chExt cx="147484" cy="162233"/>
                </a:xfrm>
              </p:grpSpPr>
              <p:cxnSp>
                <p:nvCxnSpPr>
                  <p:cNvPr id="18" name="Straight Connector 17">
                    <a:extLst>
                      <a:ext uri="{FF2B5EF4-FFF2-40B4-BE49-F238E27FC236}">
                        <a16:creationId xmlns:a16="http://schemas.microsoft.com/office/drawing/2014/main" id="{45E2C76B-EB3D-483C-98AB-0BD222FD44D4}"/>
                      </a:ext>
                    </a:extLst>
                  </p:cNvPr>
                  <p:cNvCxnSpPr/>
                  <p:nvPr/>
                </p:nvCxnSpPr>
                <p:spPr>
                  <a:xfrm>
                    <a:off x="0" y="162233"/>
                    <a:ext cx="139700" cy="0"/>
                  </a:xfrm>
                  <a:prstGeom prst="line">
                    <a:avLst/>
                  </a:prstGeom>
                  <a:noFill/>
                  <a:ln w="9525" cap="flat" cmpd="sng" algn="ctr">
                    <a:solidFill>
                      <a:sysClr val="windowText" lastClr="000000"/>
                    </a:solidFill>
                    <a:prstDash val="solid"/>
                  </a:ln>
                  <a:effectLst/>
                </p:spPr>
              </p:cxnSp>
              <p:cxnSp>
                <p:nvCxnSpPr>
                  <p:cNvPr id="19" name="Straight Connector 18">
                    <a:extLst>
                      <a:ext uri="{FF2B5EF4-FFF2-40B4-BE49-F238E27FC236}">
                        <a16:creationId xmlns:a16="http://schemas.microsoft.com/office/drawing/2014/main" id="{76EC81EE-479A-421F-BAF7-8853A393D614}"/>
                      </a:ext>
                    </a:extLst>
                  </p:cNvPr>
                  <p:cNvCxnSpPr/>
                  <p:nvPr/>
                </p:nvCxnSpPr>
                <p:spPr>
                  <a:xfrm flipH="1" flipV="1">
                    <a:off x="140109" y="0"/>
                    <a:ext cx="7375" cy="162233"/>
                  </a:xfrm>
                  <a:prstGeom prst="line">
                    <a:avLst/>
                  </a:prstGeom>
                  <a:noFill/>
                  <a:ln w="9525" cap="flat" cmpd="sng" algn="ctr">
                    <a:solidFill>
                      <a:sysClr val="windowText" lastClr="000000"/>
                    </a:solidFill>
                    <a:prstDash val="solid"/>
                  </a:ln>
                  <a:effectLst/>
                </p:spPr>
              </p:cxnSp>
            </p:grpSp>
            <p:grpSp>
              <p:nvGrpSpPr>
                <p:cNvPr id="15" name="Group 14">
                  <a:extLst>
                    <a:ext uri="{FF2B5EF4-FFF2-40B4-BE49-F238E27FC236}">
                      <a16:creationId xmlns:a16="http://schemas.microsoft.com/office/drawing/2014/main" id="{D91898C6-CE22-4681-A35E-F265A1E98F15}"/>
                    </a:ext>
                  </a:extLst>
                </p:cNvPr>
                <p:cNvGrpSpPr/>
                <p:nvPr/>
              </p:nvGrpSpPr>
              <p:grpSpPr>
                <a:xfrm rot="10800000" flipH="1">
                  <a:off x="140109" y="0"/>
                  <a:ext cx="147484" cy="162233"/>
                  <a:chOff x="0" y="0"/>
                  <a:chExt cx="147484" cy="162233"/>
                </a:xfrm>
              </p:grpSpPr>
              <p:cxnSp>
                <p:nvCxnSpPr>
                  <p:cNvPr id="16" name="Straight Connector 15">
                    <a:extLst>
                      <a:ext uri="{FF2B5EF4-FFF2-40B4-BE49-F238E27FC236}">
                        <a16:creationId xmlns:a16="http://schemas.microsoft.com/office/drawing/2014/main" id="{6E65815F-4F8C-493B-B1D9-E775752F9769}"/>
                      </a:ext>
                    </a:extLst>
                  </p:cNvPr>
                  <p:cNvCxnSpPr/>
                  <p:nvPr/>
                </p:nvCxnSpPr>
                <p:spPr>
                  <a:xfrm>
                    <a:off x="0" y="162233"/>
                    <a:ext cx="139700" cy="0"/>
                  </a:xfrm>
                  <a:prstGeom prst="line">
                    <a:avLst/>
                  </a:prstGeom>
                  <a:noFill/>
                  <a:ln w="9525" cap="flat" cmpd="sng" algn="ctr">
                    <a:solidFill>
                      <a:sysClr val="windowText" lastClr="000000"/>
                    </a:solidFill>
                    <a:prstDash val="solid"/>
                  </a:ln>
                  <a:effectLst/>
                </p:spPr>
              </p:cxnSp>
              <p:cxnSp>
                <p:nvCxnSpPr>
                  <p:cNvPr id="17" name="Straight Connector 16">
                    <a:extLst>
                      <a:ext uri="{FF2B5EF4-FFF2-40B4-BE49-F238E27FC236}">
                        <a16:creationId xmlns:a16="http://schemas.microsoft.com/office/drawing/2014/main" id="{2334E4AA-D89A-47F2-869A-14E7C9904FE8}"/>
                      </a:ext>
                    </a:extLst>
                  </p:cNvPr>
                  <p:cNvCxnSpPr/>
                  <p:nvPr/>
                </p:nvCxnSpPr>
                <p:spPr>
                  <a:xfrm flipH="1" flipV="1">
                    <a:off x="140109" y="0"/>
                    <a:ext cx="7375" cy="162233"/>
                  </a:xfrm>
                  <a:prstGeom prst="line">
                    <a:avLst/>
                  </a:prstGeom>
                  <a:noFill/>
                  <a:ln w="9525" cap="flat" cmpd="sng" algn="ctr">
                    <a:solidFill>
                      <a:sysClr val="windowText" lastClr="000000"/>
                    </a:solidFill>
                    <a:prstDash val="solid"/>
                  </a:ln>
                  <a:effectLst/>
                </p:spPr>
              </p:cxnSp>
            </p:grpSp>
          </p:grpSp>
          <p:cxnSp>
            <p:nvCxnSpPr>
              <p:cNvPr id="13" name="Straight Connector 12">
                <a:extLst>
                  <a:ext uri="{FF2B5EF4-FFF2-40B4-BE49-F238E27FC236}">
                    <a16:creationId xmlns:a16="http://schemas.microsoft.com/office/drawing/2014/main" id="{536690A3-5F83-43AC-94D0-C4075A9E517A}"/>
                  </a:ext>
                </a:extLst>
              </p:cNvPr>
              <p:cNvCxnSpPr/>
              <p:nvPr/>
            </p:nvCxnSpPr>
            <p:spPr>
              <a:xfrm>
                <a:off x="833284" y="162232"/>
                <a:ext cx="139422" cy="0"/>
              </a:xfrm>
              <a:prstGeom prst="line">
                <a:avLst/>
              </a:prstGeom>
              <a:noFill/>
              <a:ln w="9525" cap="flat" cmpd="sng" algn="ctr">
                <a:solidFill>
                  <a:sysClr val="windowText" lastClr="000000"/>
                </a:solidFill>
                <a:prstDash val="solid"/>
              </a:ln>
              <a:effectLst/>
            </p:spPr>
          </p:cxnSp>
        </p:grpSp>
      </p:grpSp>
      <p:graphicFrame>
        <p:nvGraphicFramePr>
          <p:cNvPr id="91" name="Table 90">
            <a:extLst>
              <a:ext uri="{FF2B5EF4-FFF2-40B4-BE49-F238E27FC236}">
                <a16:creationId xmlns:a16="http://schemas.microsoft.com/office/drawing/2014/main" id="{11314B2A-1AEE-4C79-A4E5-8F5A544D4DCE}"/>
              </a:ext>
            </a:extLst>
          </p:cNvPr>
          <p:cNvGraphicFramePr>
            <a:graphicFrameLocks noGrp="1"/>
          </p:cNvGraphicFramePr>
          <p:nvPr>
            <p:extLst>
              <p:ext uri="{D42A27DB-BD31-4B8C-83A1-F6EECF244321}">
                <p14:modId xmlns:p14="http://schemas.microsoft.com/office/powerpoint/2010/main" val="3737263044"/>
              </p:ext>
            </p:extLst>
          </p:nvPr>
        </p:nvGraphicFramePr>
        <p:xfrm>
          <a:off x="3918112" y="3664627"/>
          <a:ext cx="2571115" cy="197041"/>
        </p:xfrm>
        <a:graphic>
          <a:graphicData uri="http://schemas.openxmlformats.org/drawingml/2006/table">
            <a:tbl>
              <a:tblPr firstRow="1" firstCol="1" bandRow="1"/>
              <a:tblGrid>
                <a:gridCol w="247650">
                  <a:extLst>
                    <a:ext uri="{9D8B030D-6E8A-4147-A177-3AD203B41FA5}">
                      <a16:colId xmlns:a16="http://schemas.microsoft.com/office/drawing/2014/main" val="2363840292"/>
                    </a:ext>
                  </a:extLst>
                </a:gridCol>
                <a:gridCol w="213360">
                  <a:extLst>
                    <a:ext uri="{9D8B030D-6E8A-4147-A177-3AD203B41FA5}">
                      <a16:colId xmlns:a16="http://schemas.microsoft.com/office/drawing/2014/main" val="804284068"/>
                    </a:ext>
                  </a:extLst>
                </a:gridCol>
                <a:gridCol w="247650">
                  <a:extLst>
                    <a:ext uri="{9D8B030D-6E8A-4147-A177-3AD203B41FA5}">
                      <a16:colId xmlns:a16="http://schemas.microsoft.com/office/drawing/2014/main" val="4159316747"/>
                    </a:ext>
                  </a:extLst>
                </a:gridCol>
                <a:gridCol w="213360">
                  <a:extLst>
                    <a:ext uri="{9D8B030D-6E8A-4147-A177-3AD203B41FA5}">
                      <a16:colId xmlns:a16="http://schemas.microsoft.com/office/drawing/2014/main" val="1400897331"/>
                    </a:ext>
                  </a:extLst>
                </a:gridCol>
                <a:gridCol w="179705">
                  <a:extLst>
                    <a:ext uri="{9D8B030D-6E8A-4147-A177-3AD203B41FA5}">
                      <a16:colId xmlns:a16="http://schemas.microsoft.com/office/drawing/2014/main" val="1421188204"/>
                    </a:ext>
                  </a:extLst>
                </a:gridCol>
                <a:gridCol w="239395">
                  <a:extLst>
                    <a:ext uri="{9D8B030D-6E8A-4147-A177-3AD203B41FA5}">
                      <a16:colId xmlns:a16="http://schemas.microsoft.com/office/drawing/2014/main" val="976795114"/>
                    </a:ext>
                  </a:extLst>
                </a:gridCol>
                <a:gridCol w="213360">
                  <a:extLst>
                    <a:ext uri="{9D8B030D-6E8A-4147-A177-3AD203B41FA5}">
                      <a16:colId xmlns:a16="http://schemas.microsoft.com/office/drawing/2014/main" val="2565105208"/>
                    </a:ext>
                  </a:extLst>
                </a:gridCol>
                <a:gridCol w="213360">
                  <a:extLst>
                    <a:ext uri="{9D8B030D-6E8A-4147-A177-3AD203B41FA5}">
                      <a16:colId xmlns:a16="http://schemas.microsoft.com/office/drawing/2014/main" val="2049976741"/>
                    </a:ext>
                  </a:extLst>
                </a:gridCol>
                <a:gridCol w="213360">
                  <a:extLst>
                    <a:ext uri="{9D8B030D-6E8A-4147-A177-3AD203B41FA5}">
                      <a16:colId xmlns:a16="http://schemas.microsoft.com/office/drawing/2014/main" val="3127063309"/>
                    </a:ext>
                  </a:extLst>
                </a:gridCol>
                <a:gridCol w="179705">
                  <a:extLst>
                    <a:ext uri="{9D8B030D-6E8A-4147-A177-3AD203B41FA5}">
                      <a16:colId xmlns:a16="http://schemas.microsoft.com/office/drawing/2014/main" val="2519904142"/>
                    </a:ext>
                  </a:extLst>
                </a:gridCol>
                <a:gridCol w="205105">
                  <a:extLst>
                    <a:ext uri="{9D8B030D-6E8A-4147-A177-3AD203B41FA5}">
                      <a16:colId xmlns:a16="http://schemas.microsoft.com/office/drawing/2014/main" val="2430651423"/>
                    </a:ext>
                  </a:extLst>
                </a:gridCol>
                <a:gridCol w="205105">
                  <a:extLst>
                    <a:ext uri="{9D8B030D-6E8A-4147-A177-3AD203B41FA5}">
                      <a16:colId xmlns:a16="http://schemas.microsoft.com/office/drawing/2014/main" val="4068805704"/>
                    </a:ext>
                  </a:extLst>
                </a:gridCol>
              </a:tblGrid>
              <a:tr h="0">
                <a:tc>
                  <a:txBody>
                    <a:bodyPr/>
                    <a:lstStyle/>
                    <a:p>
                      <a:pPr algn="just">
                        <a:lnSpc>
                          <a:spcPct val="115000"/>
                        </a:lnSpc>
                        <a:spcAft>
                          <a:spcPts val="10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w</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C</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u</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735954"/>
                  </a:ext>
                </a:extLst>
              </a:tr>
            </a:tbl>
          </a:graphicData>
        </a:graphic>
      </p:graphicFrame>
      <p:sp>
        <p:nvSpPr>
          <p:cNvPr id="92" name="TextBox 91">
            <a:extLst>
              <a:ext uri="{FF2B5EF4-FFF2-40B4-BE49-F238E27FC236}">
                <a16:creationId xmlns:a16="http://schemas.microsoft.com/office/drawing/2014/main" id="{790D5547-ABED-4020-85E4-2AFBB07FF482}"/>
              </a:ext>
            </a:extLst>
          </p:cNvPr>
          <p:cNvSpPr txBox="1"/>
          <p:nvPr/>
        </p:nvSpPr>
        <p:spPr>
          <a:xfrm>
            <a:off x="6330962" y="2906005"/>
            <a:ext cx="2458355" cy="1938800"/>
          </a:xfrm>
          <a:prstGeom prst="rect">
            <a:avLst/>
          </a:prstGeom>
          <a:noFill/>
        </p:spPr>
        <p:txBody>
          <a:bodyPr wrap="square" rtlCol="0">
            <a:spAutoFit/>
          </a:bodyPr>
          <a:lstStyle/>
          <a:p>
            <a:pPr marL="342900" lvl="0" indent="-342900" algn="just">
              <a:lnSpc>
                <a:spcPct val="115000"/>
              </a:lnSpc>
              <a:buFont typeface="+mj-lt"/>
              <a:buAutoNum type="alphaLcPeriod"/>
            </a:pPr>
            <a:r>
              <a:rPr lang="en-US" sz="1050" dirty="0">
                <a:effectLst/>
                <a:latin typeface="Times New Roman" panose="02020603050405020304" pitchFamily="18" charset="0"/>
                <a:ea typeface="Calibri" panose="020F0502020204030204" pitchFamily="34" charset="0"/>
                <a:cs typeface="Times New Roman" panose="02020603050405020304" pitchFamily="18" charset="0"/>
              </a:rPr>
              <a:t>The value X inside the DDA is equal to  480. X/2</a:t>
            </a:r>
            <a:r>
              <a:rPr lang="en-US" sz="1050" baseline="30000" dirty="0">
                <a:effectLst/>
                <a:latin typeface="Times New Roman" panose="02020603050405020304" pitchFamily="18" charset="0"/>
                <a:ea typeface="Calibri" panose="020F0502020204030204" pitchFamily="34" charset="0"/>
                <a:cs typeface="Times New Roman" panose="02020603050405020304" pitchFamily="18" charset="0"/>
              </a:rPr>
              <a:t>n</a:t>
            </a:r>
            <a:endParaRPr lang="en-IN" sz="1050" baseline="3000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a:lnSpc>
                <a:spcPct val="115000"/>
              </a:lnSpc>
            </a:pPr>
            <a:r>
              <a:rPr lang="en-US" sz="105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a:lnSpc>
                <a:spcPct val="115000"/>
              </a:lnSpc>
            </a:pPr>
            <a:r>
              <a:rPr lang="en-US" sz="105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1050" dirty="0">
                <a:effectLst/>
                <a:latin typeface="Times New Roman" panose="02020603050405020304" pitchFamily="18" charset="0"/>
                <a:ea typeface="Calibri" panose="020F0502020204030204" pitchFamily="34" charset="0"/>
                <a:cs typeface="Times New Roman" panose="02020603050405020304" pitchFamily="18" charset="0"/>
              </a:rPr>
              <a:t>)	Frequency of pill vending (pills per second)</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a:lnSpc>
                <a:spcPct val="115000"/>
              </a:lnSpc>
            </a:pPr>
            <a:r>
              <a:rPr lang="en-US" sz="1050" dirty="0">
                <a:effectLst/>
                <a:latin typeface="Times New Roman" panose="02020603050405020304" pitchFamily="18" charset="0"/>
                <a:ea typeface="Calibri" panose="020F0502020204030204" pitchFamily="34" charset="0"/>
                <a:cs typeface="Times New Roman" panose="02020603050405020304" pitchFamily="18" charset="0"/>
              </a:rPr>
              <a:t>ii)	Number of pills vended before machine stops</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a:lnSpc>
                <a:spcPct val="115000"/>
              </a:lnSpc>
            </a:pPr>
            <a:r>
              <a:rPr lang="en-US" sz="1050" dirty="0">
                <a:effectLst/>
                <a:latin typeface="Times New Roman" panose="02020603050405020304" pitchFamily="18" charset="0"/>
                <a:ea typeface="Calibri" panose="020F0502020204030204" pitchFamily="34" charset="0"/>
                <a:cs typeface="Times New Roman" panose="02020603050405020304" pitchFamily="18" charset="0"/>
              </a:rPr>
              <a:t>iii)	The number of hours of service</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a:lnSpc>
                <a:spcPct val="115000"/>
              </a:lnSpc>
              <a:spcAft>
                <a:spcPts val="1000"/>
              </a:spcAft>
            </a:pPr>
            <a:r>
              <a:rPr lang="en-US" sz="1050" dirty="0">
                <a:effectLst/>
                <a:latin typeface="Times New Roman" panose="02020603050405020304" pitchFamily="18" charset="0"/>
                <a:ea typeface="Calibri" panose="020F0502020204030204" pitchFamily="34" charset="0"/>
                <a:cs typeface="Times New Roman" panose="02020603050405020304" pitchFamily="18" charset="0"/>
              </a:rPr>
              <a:t>iv)None of these</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22012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1A8F-F741-4E59-9D8D-E2B63F0672E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0BFF743-3F7F-412E-B5FF-55A7C375A6E7}"/>
              </a:ext>
            </a:extLst>
          </p:cNvPr>
          <p:cNvSpPr>
            <a:spLocks noGrp="1"/>
          </p:cNvSpPr>
          <p:nvPr>
            <p:ph idx="1"/>
          </p:nvPr>
        </p:nvSpPr>
        <p:spPr/>
        <p:txBody>
          <a:bodyPr/>
          <a:lstStyle/>
          <a:p>
            <a:pPr marL="342900" lvl="0" indent="-342900" algn="just">
              <a:lnSpc>
                <a:spcPct val="115000"/>
              </a:lnSpc>
              <a:buFont typeface="+mj-lt"/>
              <a:buAutoNum type="alphaLcPeriod"/>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The value D put initially inside the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downcounter</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is equal to</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a:lnSpc>
                <a:spcPct val="115000"/>
              </a:lnSpc>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romanLcParen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Frequency of pill vending</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romanLcParen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Number of pills vended before machine stops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romanLcParen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The number of hours of service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romanLcParen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None of these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958141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F1084-7D38-4349-B54C-0395A821D78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C6CFC48-03AE-4098-9E67-892922E6ED50}"/>
              </a:ext>
            </a:extLst>
          </p:cNvPr>
          <p:cNvSpPr>
            <a:spLocks noGrp="1"/>
          </p:cNvSpPr>
          <p:nvPr>
            <p:ph idx="1"/>
          </p:nvPr>
        </p:nvSpPr>
        <p:spPr/>
        <p:txBody>
          <a:bodyPr/>
          <a:lstStyle/>
          <a:p>
            <a:pPr marL="342900" lvl="0" indent="-342900" algn="just">
              <a:lnSpc>
                <a:spcPct val="115000"/>
              </a:lnSpc>
              <a:buFont typeface="+mj-lt"/>
              <a:buAutoNum type="alphaLcPeriod"/>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The value X inside the DDA is equal to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a:lnSpc>
                <a:spcPct val="115000"/>
              </a:lnSpc>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a:lnSpc>
                <a:spcPct val="115000"/>
              </a:lnSpc>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Frequency of pill vending (pills per second)</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a:lnSpc>
                <a:spcPct val="115000"/>
              </a:lnSpc>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ii)	Number of pills vended before machine stops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a:lnSpc>
                <a:spcPct val="115000"/>
              </a:lnSpc>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iii)	The number of hours of service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a:lnSpc>
                <a:spcPct val="115000"/>
              </a:lnSpc>
              <a:spcAft>
                <a:spcPts val="10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iv)None of these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678440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2478-CE93-4592-894A-18D1A9EB8A8A}"/>
              </a:ext>
            </a:extLst>
          </p:cNvPr>
          <p:cNvSpPr>
            <a:spLocks noGrp="1"/>
          </p:cNvSpPr>
          <p:nvPr>
            <p:ph type="title"/>
          </p:nvPr>
        </p:nvSpPr>
        <p:spPr/>
        <p:txBody>
          <a:bodyPr>
            <a:normAutofit/>
          </a:bodyPr>
          <a:lstStyle/>
          <a:p>
            <a:r>
              <a:rPr lang="en-US" sz="2000" dirty="0"/>
              <a:t>480 x 7/8 = 60 x 7        21000/(60 x 7)= 50</a:t>
            </a:r>
            <a:endParaRPr lang="en-IN" sz="2000" dirty="0"/>
          </a:p>
        </p:txBody>
      </p:sp>
      <p:sp>
        <p:nvSpPr>
          <p:cNvPr id="3" name="Content Placeholder 2">
            <a:extLst>
              <a:ext uri="{FF2B5EF4-FFF2-40B4-BE49-F238E27FC236}">
                <a16:creationId xmlns:a16="http://schemas.microsoft.com/office/drawing/2014/main" id="{EE80857A-4803-4520-93A7-C5420BEEFAAA}"/>
              </a:ext>
            </a:extLst>
          </p:cNvPr>
          <p:cNvSpPr>
            <a:spLocks noGrp="1"/>
          </p:cNvSpPr>
          <p:nvPr>
            <p:ph idx="1"/>
          </p:nvPr>
        </p:nvSpPr>
        <p:spPr/>
        <p:txBody>
          <a:bodyPr>
            <a:normAutofit fontScale="92500" lnSpcReduction="10000"/>
          </a:bodyPr>
          <a:lstStyle/>
          <a:p>
            <a:pPr marL="342900" lvl="0" indent="-342900" algn="just">
              <a:lnSpc>
                <a:spcPct val="115000"/>
              </a:lnSpc>
              <a:buFont typeface="+mj-lt"/>
              <a:buAutoNum type="alphaLcPeriod"/>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If 21000 people are infected in one day and have to be provided with 1 pill each, the least amount of time taken by the pill vending machine is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a:lnSpc>
                <a:spcPct val="115000"/>
              </a:lnSpc>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romanLcParen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Between 45 and 55 minutes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romanLcParen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Between 56 minutes and 1 hour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romanLcParen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Between 35 minutes and 44 minutes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romanLcParen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None of these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792193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382137" y="395785"/>
            <a:ext cx="6619164" cy="1477328"/>
          </a:xfrm>
          <a:prstGeom prst="rect">
            <a:avLst/>
          </a:prstGeom>
          <a:noFill/>
        </p:spPr>
        <p:txBody>
          <a:bodyPr wrap="square" rtlCol="0">
            <a:spAutoFit/>
          </a:bodyPr>
          <a:lstStyle/>
          <a:p>
            <a:pPr marL="342900" marR="0" lvl="0" indent="-342900">
              <a:spcBef>
                <a:spcPts val="0"/>
              </a:spcBef>
              <a:spcAft>
                <a:spcPts val="0"/>
              </a:spcAft>
              <a:buFont typeface="+mj-lt"/>
              <a:buAutoNum type="arabicPeriod"/>
              <a:tabLst>
                <a:tab pos="457200" algn="l"/>
              </a:tabLst>
            </a:pPr>
            <a:r>
              <a:rPr lang="en-US" dirty="0">
                <a:latin typeface="Times New Roman" panose="02020603050405020304" pitchFamily="18" charset="0"/>
                <a:ea typeface="Times New Roman" panose="02020603050405020304" pitchFamily="18" charset="0"/>
              </a:rPr>
              <a:t>You get recruited by DRDO (defense research and development organization) for developing anti air craft firing control circuit.</a:t>
            </a:r>
            <a:endParaRPr lang="en-US" sz="1600" dirty="0">
              <a:latin typeface="Times New Roman" panose="02020603050405020304" pitchFamily="18" charset="0"/>
              <a:ea typeface="Times New Roman" panose="02020603050405020304" pitchFamily="18" charset="0"/>
            </a:endParaRPr>
          </a:p>
          <a:p>
            <a:r>
              <a:rPr lang="en-US" dirty="0">
                <a:latin typeface="Times New Roman" panose="02020603050405020304" pitchFamily="18" charset="0"/>
                <a:ea typeface="Times New Roman" panose="02020603050405020304" pitchFamily="18" charset="0"/>
              </a:rPr>
              <a:t>They make it simple for you – the circuit is already chosen – it consists of a pulse generator feeding pulses to a DDA which generates overflow pulses which makes the gun fire. </a:t>
            </a:r>
            <a:endParaRPr lang="en-US" sz="1600" dirty="0">
              <a:effectLst/>
              <a:latin typeface="Times New Roman" panose="02020603050405020304" pitchFamily="18" charset="0"/>
              <a:ea typeface="Times New Roman" panose="02020603050405020304" pitchFamily="18" charset="0"/>
            </a:endParaRPr>
          </a:p>
        </p:txBody>
      </p:sp>
      <p:grpSp>
        <p:nvGrpSpPr>
          <p:cNvPr id="50" name="Group 49"/>
          <p:cNvGrpSpPr/>
          <p:nvPr/>
        </p:nvGrpSpPr>
        <p:grpSpPr>
          <a:xfrm>
            <a:off x="382136" y="2011043"/>
            <a:ext cx="6728347" cy="1573330"/>
            <a:chOff x="238125" y="1021404"/>
            <a:chExt cx="5196889" cy="978846"/>
          </a:xfrm>
        </p:grpSpPr>
        <p:sp>
          <p:nvSpPr>
            <p:cNvPr id="51" name="Pentagon 50"/>
            <p:cNvSpPr/>
            <p:nvPr/>
          </p:nvSpPr>
          <p:spPr>
            <a:xfrm>
              <a:off x="1552575" y="1152525"/>
              <a:ext cx="1552575" cy="847725"/>
            </a:xfrm>
            <a:prstGeom prst="homePlate">
              <a:avLst/>
            </a:prstGeom>
            <a:solidFill>
              <a:sysClr val="window" lastClr="FFFFFF"/>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rPr>
                <a:t>n bit DDA </a:t>
              </a:r>
              <a:endParaRPr kumimoji="0" lang="en-US" sz="20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p:sp>
          <p:nvSpPr>
            <p:cNvPr id="52" name="Rectangle 51"/>
            <p:cNvSpPr/>
            <p:nvPr/>
          </p:nvSpPr>
          <p:spPr>
            <a:xfrm>
              <a:off x="238125" y="1104900"/>
              <a:ext cx="927640" cy="895350"/>
            </a:xfrm>
            <a:prstGeom prst="rect">
              <a:avLst/>
            </a:prstGeom>
            <a:solidFill>
              <a:sysClr val="window" lastClr="FFFFFF"/>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rPr>
                <a:t>Pulse generator</a:t>
              </a:r>
              <a:endParaRPr kumimoji="0" lang="en-US" sz="20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p:sp>
          <p:nvSpPr>
            <p:cNvPr id="53" name="Can 52"/>
            <p:cNvSpPr/>
            <p:nvPr/>
          </p:nvSpPr>
          <p:spPr>
            <a:xfrm rot="3757813">
              <a:off x="4878211" y="597132"/>
              <a:ext cx="132531" cy="981075"/>
            </a:xfrm>
            <a:prstGeom prst="can">
              <a:avLst/>
            </a:prstGeom>
            <a:no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Rectangle 53"/>
            <p:cNvSpPr/>
            <p:nvPr/>
          </p:nvSpPr>
          <p:spPr>
            <a:xfrm>
              <a:off x="4000500" y="1238250"/>
              <a:ext cx="914400" cy="647700"/>
            </a:xfrm>
            <a:prstGeom prst="rect">
              <a:avLst/>
            </a:prstGeom>
            <a:solidFill>
              <a:sysClr val="window" lastClr="FFFFFF"/>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rPr>
                <a:t>The Gun</a:t>
              </a:r>
              <a:endParaRPr kumimoji="0" lang="en-US" sz="16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p:cxnSp>
          <p:nvCxnSpPr>
            <p:cNvPr id="55" name="Straight Arrow Connector 54"/>
            <p:cNvCxnSpPr>
              <a:stCxn id="52" idx="3"/>
              <a:endCxn id="51" idx="1"/>
            </p:cNvCxnSpPr>
            <p:nvPr/>
          </p:nvCxnSpPr>
          <p:spPr>
            <a:xfrm>
              <a:off x="1165765" y="1552575"/>
              <a:ext cx="386810" cy="23813"/>
            </a:xfrm>
            <a:prstGeom prst="straightConnector1">
              <a:avLst/>
            </a:prstGeom>
            <a:noFill/>
            <a:ln w="9525" cap="flat" cmpd="sng" algn="ctr">
              <a:solidFill>
                <a:srgbClr val="4F81BD">
                  <a:shade val="95000"/>
                  <a:satMod val="105000"/>
                </a:srgbClr>
              </a:solidFill>
              <a:prstDash val="solid"/>
              <a:tailEnd type="arrow"/>
            </a:ln>
            <a:effectLst/>
          </p:spPr>
        </p:cxnSp>
        <p:cxnSp>
          <p:nvCxnSpPr>
            <p:cNvPr id="56" name="Straight Arrow Connector 55"/>
            <p:cNvCxnSpPr/>
            <p:nvPr/>
          </p:nvCxnSpPr>
          <p:spPr>
            <a:xfrm flipV="1">
              <a:off x="3105150" y="1562100"/>
              <a:ext cx="895350" cy="14288"/>
            </a:xfrm>
            <a:prstGeom prst="straightConnector1">
              <a:avLst/>
            </a:prstGeom>
            <a:noFill/>
            <a:ln w="9525" cap="flat" cmpd="sng" algn="ctr">
              <a:solidFill>
                <a:srgbClr val="4F81BD">
                  <a:shade val="95000"/>
                  <a:satMod val="105000"/>
                </a:srgbClr>
              </a:solidFill>
              <a:prstDash val="solid"/>
              <a:tailEnd type="arrow"/>
            </a:ln>
            <a:effectLst/>
          </p:spPr>
        </p:cxnSp>
      </p:grpSp>
      <p:sp>
        <p:nvSpPr>
          <p:cNvPr id="59" name="Rectangle 58"/>
          <p:cNvSpPr/>
          <p:nvPr/>
        </p:nvSpPr>
        <p:spPr>
          <a:xfrm>
            <a:off x="382135" y="3933057"/>
            <a:ext cx="7342497" cy="2554545"/>
          </a:xfrm>
          <a:prstGeom prst="rect">
            <a:avLst/>
          </a:prstGeom>
        </p:spPr>
        <p:txBody>
          <a:bodyPr wrap="square">
            <a:spAutoFit/>
          </a:bodyPr>
          <a:lstStyle/>
          <a:p>
            <a:r>
              <a:rPr lang="en-US" sz="2000" dirty="0">
                <a:latin typeface="Times New Roman" panose="02020603050405020304" pitchFamily="18" charset="0"/>
                <a:ea typeface="Times New Roman" panose="02020603050405020304" pitchFamily="18" charset="0"/>
              </a:rPr>
              <a:t>Now, you have to select the Output pulse rate of the pulse generator (f), the size of the counters inside the DDA (n) and the numbers (in binary) to be put inside the n bit register of the DDA so that you can have firing rates of </a:t>
            </a:r>
            <a:r>
              <a:rPr lang="en-US" sz="2000" b="1" dirty="0">
                <a:latin typeface="Times New Roman" panose="02020603050405020304" pitchFamily="18" charset="0"/>
                <a:ea typeface="Times New Roman" panose="02020603050405020304" pitchFamily="18" charset="0"/>
              </a:rPr>
              <a:t>125 bullets per minute (bpm), 500 bpm and 1000 bpm.</a:t>
            </a:r>
            <a:r>
              <a:rPr lang="en-US" sz="2000" dirty="0">
                <a:latin typeface="Times New Roman" panose="02020603050405020304" pitchFamily="18" charset="0"/>
                <a:ea typeface="Times New Roman" panose="02020603050405020304" pitchFamily="18" charset="0"/>
              </a:rPr>
              <a:t> </a:t>
            </a:r>
          </a:p>
          <a:p>
            <a:r>
              <a:rPr lang="en-US" sz="2000" dirty="0">
                <a:latin typeface="Times New Roman" panose="02020603050405020304" pitchFamily="18" charset="0"/>
                <a:ea typeface="Times New Roman" panose="02020603050405020304" pitchFamily="18" charset="0"/>
              </a:rPr>
              <a:t> </a:t>
            </a:r>
          </a:p>
          <a:p>
            <a:r>
              <a:rPr lang="en-US" sz="2000" dirty="0">
                <a:latin typeface="Times New Roman" panose="02020603050405020304" pitchFamily="18" charset="0"/>
                <a:ea typeface="Times New Roman" panose="02020603050405020304" pitchFamily="18" charset="0"/>
              </a:rPr>
              <a:t>So find out    f,  n,  X1, X2 and X3</a:t>
            </a:r>
          </a:p>
          <a:p>
            <a:r>
              <a:rPr lang="en-US" sz="2000" dirty="0">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23323420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72955"/>
                <a:ext cx="7886700" cy="5904008"/>
              </a:xfrm>
            </p:spPr>
            <p:txBody>
              <a:bodyPr>
                <a:noAutofit/>
              </a:bodyPr>
              <a:lstStyle/>
              <a:p>
                <a:pPr marL="0" lvl="0" indent="0">
                  <a:lnSpc>
                    <a:spcPct val="100000"/>
                  </a:lnSpc>
                  <a:spcBef>
                    <a:spcPts val="0"/>
                  </a:spcBef>
                  <a:buNone/>
                </a:pPr>
                <a:r>
                  <a:rPr lang="en-US" sz="1800" dirty="0">
                    <a:solidFill>
                      <a:prstClr val="black"/>
                    </a:solidFill>
                    <a:latin typeface="Times New Roman" panose="02020603050405020304" pitchFamily="18" charset="0"/>
                    <a:ea typeface="Times New Roman" panose="02020603050405020304" pitchFamily="18" charset="0"/>
                  </a:rPr>
                  <a:t>Ans to the anti air craft problem </a:t>
                </a:r>
              </a:p>
              <a:p>
                <a:pPr marL="0" lvl="0" indent="0">
                  <a:lnSpc>
                    <a:spcPct val="100000"/>
                  </a:lnSpc>
                  <a:spcBef>
                    <a:spcPts val="0"/>
                  </a:spcBef>
                  <a:buNone/>
                </a:pPr>
                <a:endParaRPr lang="en-US" sz="1800" dirty="0">
                  <a:solidFill>
                    <a:prstClr val="black"/>
                  </a:solidFill>
                  <a:latin typeface="Times New Roman" panose="02020603050405020304" pitchFamily="18" charset="0"/>
                  <a:ea typeface="Times New Roman" panose="02020603050405020304" pitchFamily="18" charset="0"/>
                </a:endParaRPr>
              </a:p>
              <a:p>
                <a:pPr marL="0" lvl="0" indent="0">
                  <a:lnSpc>
                    <a:spcPct val="100000"/>
                  </a:lnSpc>
                  <a:spcBef>
                    <a:spcPts val="0"/>
                  </a:spcBef>
                  <a:buNone/>
                </a:pPr>
                <a:r>
                  <a:rPr lang="en-US" sz="1800" dirty="0">
                    <a:solidFill>
                      <a:prstClr val="black"/>
                    </a:solidFill>
                    <a:latin typeface="Times New Roman" panose="02020603050405020304" pitchFamily="18" charset="0"/>
                    <a:ea typeface="Times New Roman" panose="02020603050405020304" pitchFamily="18" charset="0"/>
                  </a:rPr>
                  <a:t>Ratio of X1 : X2 : X3 to be 1:4:8 in order to have 125, 500 and 1000 bpm</a:t>
                </a:r>
              </a:p>
              <a:p>
                <a:pPr marL="0" lvl="0" indent="0">
                  <a:lnSpc>
                    <a:spcPct val="100000"/>
                  </a:lnSpc>
                  <a:spcBef>
                    <a:spcPts val="0"/>
                  </a:spcBef>
                  <a:buNone/>
                </a:pPr>
                <a:r>
                  <a:rPr lang="en-US" sz="1800" dirty="0">
                    <a:solidFill>
                      <a:prstClr val="black"/>
                    </a:solidFill>
                    <a:latin typeface="Times New Roman" panose="02020603050405020304" pitchFamily="18" charset="0"/>
                    <a:ea typeface="Times New Roman" panose="02020603050405020304" pitchFamily="18" charset="0"/>
                  </a:rPr>
                  <a:t> </a:t>
                </a:r>
              </a:p>
              <a:p>
                <a:pPr marL="0" lvl="0" indent="0">
                  <a:lnSpc>
                    <a:spcPct val="100000"/>
                  </a:lnSpc>
                  <a:spcBef>
                    <a:spcPts val="0"/>
                  </a:spcBef>
                  <a:buNone/>
                </a:pPr>
                <a:r>
                  <a:rPr lang="en-US" sz="1800" dirty="0">
                    <a:solidFill>
                      <a:prstClr val="black"/>
                    </a:solidFill>
                    <a:latin typeface="Times New Roman" panose="02020603050405020304" pitchFamily="18" charset="0"/>
                    <a:ea typeface="Times New Roman" panose="02020603050405020304" pitchFamily="18" charset="0"/>
                  </a:rPr>
                  <a:t>If that is so – why not have X1 = 1, X2 = 4 and X3 = 8 </a:t>
                </a:r>
              </a:p>
              <a:p>
                <a:pPr marL="0" lvl="0" indent="0">
                  <a:lnSpc>
                    <a:spcPct val="100000"/>
                  </a:lnSpc>
                  <a:spcBef>
                    <a:spcPts val="0"/>
                  </a:spcBef>
                  <a:buNone/>
                </a:pPr>
                <a:endParaRPr lang="en-US" sz="1800" dirty="0">
                  <a:solidFill>
                    <a:prstClr val="black"/>
                  </a:solidFill>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sz="1800" dirty="0">
                    <a:latin typeface="Times New Roman" panose="02020603050405020304" pitchFamily="18" charset="0"/>
                    <a:ea typeface="Times New Roman" panose="02020603050405020304" pitchFamily="18" charset="0"/>
                  </a:rPr>
                  <a:t>So           </a:t>
                </a:r>
                <a14:m>
                  <m:oMath xmlns:m="http://schemas.openxmlformats.org/officeDocument/2006/math">
                    <m:f>
                      <m:fPr>
                        <m:ctrlPr>
                          <a:rPr lang="en-US"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rPr>
                          <m:t>𝑓</m:t>
                        </m:r>
                        <m:r>
                          <a:rPr lang="en-US" sz="1800" i="1">
                            <a:effectLst/>
                            <a:latin typeface="Cambria Math" panose="02040503050406030204" pitchFamily="18" charset="0"/>
                            <a:ea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rPr>
                          <m:t>𝑋</m:t>
                        </m:r>
                        <m:r>
                          <a:rPr lang="en-US" sz="1800" i="1">
                            <a:effectLst/>
                            <a:latin typeface="Cambria Math" panose="02040503050406030204" pitchFamily="18" charset="0"/>
                            <a:ea typeface="Times New Roman" panose="02020603050405020304" pitchFamily="18" charset="0"/>
                          </a:rPr>
                          <m:t>1</m:t>
                        </m:r>
                      </m:num>
                      <m:den>
                        <m:sSup>
                          <m:sSupPr>
                            <m:ctrlPr>
                              <a:rPr lang="en-US" sz="1800"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rPr>
                              <m:t>2</m:t>
                            </m:r>
                          </m:e>
                          <m:sup>
                            <m:r>
                              <a:rPr lang="en-US" sz="1800" i="1">
                                <a:effectLst/>
                                <a:latin typeface="Cambria Math" panose="02040503050406030204" pitchFamily="18" charset="0"/>
                                <a:ea typeface="Times New Roman" panose="02020603050405020304" pitchFamily="18" charset="0"/>
                              </a:rPr>
                              <m:t>𝑛</m:t>
                            </m:r>
                          </m:sup>
                        </m:sSup>
                      </m:den>
                    </m:f>
                    <m:r>
                      <a:rPr lang="en-US" sz="1800" i="1">
                        <a:effectLst/>
                        <a:latin typeface="Cambria Math" panose="02040503050406030204" pitchFamily="18" charset="0"/>
                        <a:ea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rPr>
                          <m:t>𝑓</m:t>
                        </m:r>
                        <m:r>
                          <a:rPr lang="en-US" sz="1800" i="1">
                            <a:effectLst/>
                            <a:latin typeface="Cambria Math" panose="02040503050406030204" pitchFamily="18" charset="0"/>
                            <a:ea typeface="Times New Roman" panose="02020603050405020304" pitchFamily="18" charset="0"/>
                          </a:rPr>
                          <m:t>×1</m:t>
                        </m:r>
                      </m:num>
                      <m:den>
                        <m:sSup>
                          <m:sSupPr>
                            <m:ctrlPr>
                              <a:rPr lang="en-US" sz="1800"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rPr>
                              <m:t>2</m:t>
                            </m:r>
                          </m:e>
                          <m:sup>
                            <m:r>
                              <a:rPr lang="en-US" sz="1800" i="1">
                                <a:effectLst/>
                                <a:latin typeface="Cambria Math" panose="02040503050406030204" pitchFamily="18" charset="0"/>
                                <a:ea typeface="Times New Roman" panose="02020603050405020304" pitchFamily="18" charset="0"/>
                              </a:rPr>
                              <m:t>𝑛</m:t>
                            </m:r>
                          </m:sup>
                        </m:sSup>
                      </m:den>
                    </m:f>
                    <m:r>
                      <a:rPr lang="en-US" sz="1800" i="1">
                        <a:effectLst/>
                        <a:latin typeface="Cambria Math" panose="02040503050406030204" pitchFamily="18" charset="0"/>
                        <a:ea typeface="Times New Roman" panose="02020603050405020304" pitchFamily="18" charset="0"/>
                      </a:rPr>
                      <m:t>=125</m:t>
                    </m:r>
                  </m:oMath>
                </a14:m>
                <a:r>
                  <a:rPr lang="en-US" sz="1800" dirty="0">
                    <a:effectLst/>
                    <a:latin typeface="Times New Roman" panose="02020603050405020304" pitchFamily="18" charset="0"/>
                    <a:ea typeface="Times New Roman" panose="02020603050405020304" pitchFamily="18" charset="0"/>
                  </a:rPr>
                  <a:t>           and also </a:t>
                </a:r>
              </a:p>
              <a:p>
                <a:pPr marL="0" marR="0" indent="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 </a:t>
                </a:r>
              </a:p>
              <a:p>
                <a:pPr marL="0" marR="0" indent="0">
                  <a:spcBef>
                    <a:spcPts val="0"/>
                  </a:spcBef>
                  <a:spcAft>
                    <a:spcPts val="0"/>
                  </a:spcAft>
                  <a:buNone/>
                </a:pPr>
                <a14:m>
                  <m:oMath xmlns:m="http://schemas.openxmlformats.org/officeDocument/2006/math">
                    <m:f>
                      <m:fPr>
                        <m:ctrlPr>
                          <a:rPr lang="en-US"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rPr>
                          <m:t>𝑓</m:t>
                        </m:r>
                        <m:r>
                          <a:rPr lang="en-US" sz="1800" i="1">
                            <a:effectLst/>
                            <a:latin typeface="Cambria Math" panose="02040503050406030204" pitchFamily="18" charset="0"/>
                            <a:ea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rPr>
                          <m:t>𝑋</m:t>
                        </m:r>
                        <m:r>
                          <a:rPr lang="en-US" sz="1800" i="1">
                            <a:effectLst/>
                            <a:latin typeface="Cambria Math" panose="02040503050406030204" pitchFamily="18" charset="0"/>
                            <a:ea typeface="Times New Roman" panose="02020603050405020304" pitchFamily="18" charset="0"/>
                          </a:rPr>
                          <m:t>2</m:t>
                        </m:r>
                      </m:num>
                      <m:den>
                        <m:sSup>
                          <m:sSupPr>
                            <m:ctrlPr>
                              <a:rPr lang="en-US" sz="1800"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rPr>
                              <m:t>2</m:t>
                            </m:r>
                          </m:e>
                          <m:sup>
                            <m:r>
                              <a:rPr lang="en-US" sz="1800" i="1">
                                <a:effectLst/>
                                <a:latin typeface="Cambria Math" panose="02040503050406030204" pitchFamily="18" charset="0"/>
                                <a:ea typeface="Times New Roman" panose="02020603050405020304" pitchFamily="18" charset="0"/>
                              </a:rPr>
                              <m:t>𝑛</m:t>
                            </m:r>
                          </m:sup>
                        </m:sSup>
                      </m:den>
                    </m:f>
                    <m:r>
                      <a:rPr lang="en-US" sz="1800" i="1">
                        <a:effectLst/>
                        <a:latin typeface="Cambria Math" panose="02040503050406030204" pitchFamily="18" charset="0"/>
                        <a:ea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rPr>
                          <m:t>𝑓</m:t>
                        </m:r>
                        <m:r>
                          <a:rPr lang="en-US" sz="1800" i="1">
                            <a:effectLst/>
                            <a:latin typeface="Cambria Math" panose="02040503050406030204" pitchFamily="18" charset="0"/>
                            <a:ea typeface="Times New Roman" panose="02020603050405020304" pitchFamily="18" charset="0"/>
                          </a:rPr>
                          <m:t>×4</m:t>
                        </m:r>
                      </m:num>
                      <m:den>
                        <m:sSup>
                          <m:sSupPr>
                            <m:ctrlPr>
                              <a:rPr lang="en-US" sz="1800"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rPr>
                              <m:t>2</m:t>
                            </m:r>
                          </m:e>
                          <m:sup>
                            <m:r>
                              <a:rPr lang="en-US" sz="1800" i="1">
                                <a:effectLst/>
                                <a:latin typeface="Cambria Math" panose="02040503050406030204" pitchFamily="18" charset="0"/>
                                <a:ea typeface="Times New Roman" panose="02020603050405020304" pitchFamily="18" charset="0"/>
                              </a:rPr>
                              <m:t>𝑛</m:t>
                            </m:r>
                          </m:sup>
                        </m:sSup>
                      </m:den>
                    </m:f>
                    <m:r>
                      <a:rPr lang="en-US" sz="1800" i="1">
                        <a:effectLst/>
                        <a:latin typeface="Cambria Math" panose="02040503050406030204" pitchFamily="18" charset="0"/>
                        <a:ea typeface="Times New Roman" panose="02020603050405020304" pitchFamily="18" charset="0"/>
                      </a:rPr>
                      <m:t>=500</m:t>
                    </m:r>
                  </m:oMath>
                </a14:m>
                <a:r>
                  <a:rPr lang="en-US" sz="1800" dirty="0">
                    <a:effectLst/>
                    <a:latin typeface="Times New Roman" panose="02020603050405020304" pitchFamily="18" charset="0"/>
                    <a:ea typeface="Times New Roman" panose="02020603050405020304" pitchFamily="18" charset="0"/>
                  </a:rPr>
                  <a:t>   and also </a:t>
                </a:r>
              </a:p>
              <a:p>
                <a:pPr marL="0" marR="0" indent="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 </a:t>
                </a:r>
              </a:p>
              <a:p>
                <a:pPr marL="0" marR="0" indent="0">
                  <a:spcBef>
                    <a:spcPts val="0"/>
                  </a:spcBef>
                  <a:spcAft>
                    <a:spcPts val="0"/>
                  </a:spcAft>
                  <a:buNone/>
                </a:pPr>
                <a14:m>
                  <m:oMathPara xmlns:m="http://schemas.openxmlformats.org/officeDocument/2006/math">
                    <m:oMathParaPr>
                      <m:jc m:val="left"/>
                    </m:oMathParaPr>
                    <m:oMath xmlns:m="http://schemas.openxmlformats.org/officeDocument/2006/math">
                      <m:f>
                        <m:fPr>
                          <m:ctrlPr>
                            <a:rPr lang="en-US"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rPr>
                            <m:t>𝑓</m:t>
                          </m:r>
                          <m:r>
                            <a:rPr lang="en-US" sz="1800" i="1">
                              <a:effectLst/>
                              <a:latin typeface="Cambria Math" panose="02040503050406030204" pitchFamily="18" charset="0"/>
                              <a:ea typeface="Times New Roman" panose="02020603050405020304" pitchFamily="18" charset="0"/>
                            </a:rPr>
                            <m:t>×</m:t>
                          </m:r>
                          <m:r>
                            <a:rPr lang="en-US" sz="1800" b="0" i="1" smtClean="0">
                              <a:effectLst/>
                              <a:latin typeface="Cambria Math" panose="02040503050406030204" pitchFamily="18" charset="0"/>
                              <a:ea typeface="Times New Roman" panose="02020603050405020304" pitchFamily="18" charset="0"/>
                            </a:rPr>
                            <m:t>𝑋</m:t>
                          </m:r>
                          <m:r>
                            <a:rPr lang="en-US" sz="1800" i="1">
                              <a:effectLst/>
                              <a:latin typeface="Cambria Math" panose="02040503050406030204" pitchFamily="18" charset="0"/>
                              <a:ea typeface="Times New Roman" panose="02020603050405020304" pitchFamily="18" charset="0"/>
                            </a:rPr>
                            <m:t>3</m:t>
                          </m:r>
                        </m:num>
                        <m:den>
                          <m:sSup>
                            <m:sSupPr>
                              <m:ctrlPr>
                                <a:rPr lang="en-US" sz="1800"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rPr>
                                <m:t>2</m:t>
                              </m:r>
                            </m:e>
                            <m:sup>
                              <m:r>
                                <a:rPr lang="en-US" sz="1800" i="1">
                                  <a:effectLst/>
                                  <a:latin typeface="Cambria Math" panose="02040503050406030204" pitchFamily="18" charset="0"/>
                                  <a:ea typeface="Times New Roman" panose="02020603050405020304" pitchFamily="18" charset="0"/>
                                </a:rPr>
                                <m:t>𝑛</m:t>
                              </m:r>
                            </m:sup>
                          </m:sSup>
                        </m:den>
                      </m:f>
                      <m:r>
                        <a:rPr lang="en-US" sz="1800" i="1">
                          <a:effectLst/>
                          <a:latin typeface="Cambria Math" panose="02040503050406030204" pitchFamily="18" charset="0"/>
                          <a:ea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rPr>
                            <m:t>𝑓</m:t>
                          </m:r>
                          <m:r>
                            <a:rPr lang="en-US" sz="1800" i="1">
                              <a:effectLst/>
                              <a:latin typeface="Cambria Math" panose="02040503050406030204" pitchFamily="18" charset="0"/>
                              <a:ea typeface="Times New Roman" panose="02020603050405020304" pitchFamily="18" charset="0"/>
                            </a:rPr>
                            <m:t>×8</m:t>
                          </m:r>
                        </m:num>
                        <m:den>
                          <m:sSup>
                            <m:sSupPr>
                              <m:ctrlPr>
                                <a:rPr lang="en-US" sz="1800"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rPr>
                                <m:t>2</m:t>
                              </m:r>
                            </m:e>
                            <m:sup>
                              <m:r>
                                <a:rPr lang="en-US" sz="1800" i="1">
                                  <a:effectLst/>
                                  <a:latin typeface="Cambria Math" panose="02040503050406030204" pitchFamily="18" charset="0"/>
                                  <a:ea typeface="Times New Roman" panose="02020603050405020304" pitchFamily="18" charset="0"/>
                                </a:rPr>
                                <m:t>𝑛</m:t>
                              </m:r>
                            </m:sup>
                          </m:sSup>
                        </m:den>
                      </m:f>
                      <m:r>
                        <a:rPr lang="en-US" sz="1800" i="1">
                          <a:effectLst/>
                          <a:latin typeface="Cambria Math" panose="02040503050406030204" pitchFamily="18" charset="0"/>
                          <a:ea typeface="Times New Roman" panose="02020603050405020304" pitchFamily="18" charset="0"/>
                        </a:rPr>
                        <m:t>=1000</m:t>
                      </m:r>
                    </m:oMath>
                  </m:oMathPara>
                </a14:m>
                <a:endParaRPr lang="en-US" sz="18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 </a:t>
                </a:r>
              </a:p>
              <a:p>
                <a:pPr marL="0" marR="0" indent="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But that means that the size of the register inside the DDA has to be large enough to contain 8 – so here you have </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rPr>
                            <m:t>2</m:t>
                          </m:r>
                        </m:e>
                        <m:sup>
                          <m:r>
                            <a:rPr lang="en-US" sz="1800" i="1">
                              <a:effectLst/>
                              <a:latin typeface="Cambria Math" panose="02040503050406030204" pitchFamily="18" charset="0"/>
                              <a:ea typeface="Times New Roman" panose="02020603050405020304" pitchFamily="18" charset="0"/>
                            </a:rPr>
                            <m:t>𝑛</m:t>
                          </m:r>
                        </m:sup>
                      </m:sSup>
                      <m:r>
                        <a:rPr lang="en-US" sz="1800" i="1">
                          <a:effectLst/>
                          <a:latin typeface="Cambria Math" panose="02040503050406030204" pitchFamily="18" charset="0"/>
                          <a:ea typeface="Times New Roman" panose="02020603050405020304" pitchFamily="18" charset="0"/>
                        </a:rPr>
                        <m:t>−1≥8</m:t>
                      </m:r>
                    </m:oMath>
                  </m:oMathPara>
                </a14:m>
                <a:endParaRPr lang="en-US" sz="1800" dirty="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 </a:t>
                </a:r>
              </a:p>
              <a:p>
                <a:pPr marL="0" marR="0" indent="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Go for the cheapest (smallest one) and you have n = 4</a:t>
                </a:r>
              </a:p>
              <a:p>
                <a:pPr marL="0" marR="0" indent="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 </a:t>
                </a:r>
              </a:p>
              <a:p>
                <a:pPr marL="0" marR="0" indent="0">
                  <a:spcBef>
                    <a:spcPts val="0"/>
                  </a:spcBef>
                  <a:spcAft>
                    <a:spcPts val="0"/>
                  </a:spcAft>
                  <a:buNone/>
                </a:pPr>
                <a14:m>
                  <m:oMath xmlns:m="http://schemas.openxmlformats.org/officeDocument/2006/math">
                    <m:f>
                      <m:fPr>
                        <m:ctrlPr>
                          <a:rPr lang="en-US"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rPr>
                          <m:t>𝑓</m:t>
                        </m:r>
                        <m:r>
                          <a:rPr lang="en-US" sz="1800" i="1">
                            <a:effectLst/>
                            <a:latin typeface="Cambria Math" panose="02040503050406030204" pitchFamily="18" charset="0"/>
                            <a:ea typeface="Times New Roman" panose="02020603050405020304" pitchFamily="18" charset="0"/>
                          </a:rPr>
                          <m:t>×1</m:t>
                        </m:r>
                      </m:num>
                      <m:den>
                        <m:sSup>
                          <m:sSupPr>
                            <m:ctrlPr>
                              <a:rPr lang="en-US" sz="1800"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rPr>
                              <m:t>2</m:t>
                            </m:r>
                          </m:e>
                          <m:sup>
                            <m:r>
                              <a:rPr lang="en-US" sz="1800" i="1">
                                <a:effectLst/>
                                <a:latin typeface="Cambria Math" panose="02040503050406030204" pitchFamily="18" charset="0"/>
                                <a:ea typeface="Times New Roman" panose="02020603050405020304" pitchFamily="18" charset="0"/>
                              </a:rPr>
                              <m:t>4</m:t>
                            </m:r>
                          </m:sup>
                        </m:sSup>
                      </m:den>
                    </m:f>
                    <m:r>
                      <a:rPr lang="en-US" sz="1800" i="1">
                        <a:effectLst/>
                        <a:latin typeface="Cambria Math" panose="02040503050406030204" pitchFamily="18" charset="0"/>
                        <a:ea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rPr>
                          <m:t>𝑓</m:t>
                        </m:r>
                      </m:num>
                      <m:den>
                        <m:r>
                          <a:rPr lang="en-US" sz="1800" i="1">
                            <a:effectLst/>
                            <a:latin typeface="Cambria Math" panose="02040503050406030204" pitchFamily="18" charset="0"/>
                            <a:ea typeface="Times New Roman" panose="02020603050405020304" pitchFamily="18" charset="0"/>
                          </a:rPr>
                          <m:t>16</m:t>
                        </m:r>
                      </m:den>
                    </m:f>
                    <m:r>
                      <a:rPr lang="en-US" sz="1800" i="1">
                        <a:effectLst/>
                        <a:latin typeface="Cambria Math" panose="02040503050406030204" pitchFamily="18" charset="0"/>
                        <a:ea typeface="Times New Roman" panose="02020603050405020304" pitchFamily="18" charset="0"/>
                      </a:rPr>
                      <m:t>=125</m:t>
                    </m:r>
                  </m:oMath>
                </a14:m>
                <a:r>
                  <a:rPr lang="en-US" sz="1800" dirty="0">
                    <a:effectLst/>
                    <a:latin typeface="Times New Roman" panose="02020603050405020304" pitchFamily="18" charset="0"/>
                    <a:ea typeface="Times New Roman" panose="02020603050405020304" pitchFamily="18" charset="0"/>
                  </a:rPr>
                  <a:t>   Hence f = 2000</a:t>
                </a:r>
              </a:p>
              <a:p>
                <a:pPr marL="0" marR="0" indent="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 </a:t>
                </a:r>
              </a:p>
              <a:p>
                <a:pPr marL="0" marR="0" indent="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Hence f = 2000, n = 4, X1 = 1, X2 = 4 and X3 = 8 (the last three in binary)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72955"/>
                <a:ext cx="7886700" cy="5904008"/>
              </a:xfrm>
              <a:blipFill rotWithShape="0">
                <a:blip r:embed="rId2"/>
                <a:stretch>
                  <a:fillRect l="-618" t="-620" r="-1005" b="-3202"/>
                </a:stretch>
              </a:blipFill>
            </p:spPr>
            <p:txBody>
              <a:bodyPr/>
              <a:lstStyle/>
              <a:p>
                <a:r>
                  <a:rPr lang="en-US">
                    <a:noFill/>
                  </a:rPr>
                  <a:t> </a:t>
                </a:r>
              </a:p>
            </p:txBody>
          </p:sp>
        </mc:Fallback>
      </mc:AlternateContent>
    </p:spTree>
    <p:extLst>
      <p:ext uri="{BB962C8B-B14F-4D97-AF65-F5344CB8AC3E}">
        <p14:creationId xmlns:p14="http://schemas.microsoft.com/office/powerpoint/2010/main" val="3046515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a:t>
            </a:r>
          </a:p>
        </p:txBody>
      </p:sp>
      <p:sp>
        <p:nvSpPr>
          <p:cNvPr id="3" name="Content Placeholder 2"/>
          <p:cNvSpPr>
            <a:spLocks noGrp="1"/>
          </p:cNvSpPr>
          <p:nvPr>
            <p:ph idx="1"/>
          </p:nvPr>
        </p:nvSpPr>
        <p:spPr/>
        <p:txBody>
          <a:bodyPr>
            <a:normAutofit fontScale="92500"/>
          </a:bodyPr>
          <a:lstStyle/>
          <a:p>
            <a:r>
              <a:rPr lang="en-US" dirty="0"/>
              <a:t>Flexibility</a:t>
            </a:r>
          </a:p>
          <a:p>
            <a:r>
              <a:rPr lang="en-US" dirty="0"/>
              <a:t>It is possible to incorporate automation in low level production</a:t>
            </a:r>
          </a:p>
          <a:p>
            <a:r>
              <a:rPr lang="en-US" dirty="0"/>
              <a:t>Ability to cut complex profiles</a:t>
            </a:r>
          </a:p>
          <a:p>
            <a:r>
              <a:rPr lang="en-US" dirty="0"/>
              <a:t>Higher productivity and Accuracy in many applications</a:t>
            </a:r>
          </a:p>
          <a:p>
            <a:endParaRPr lang="en-US" dirty="0"/>
          </a:p>
          <a:p>
            <a:endParaRPr lang="en-US" dirty="0"/>
          </a:p>
          <a:p>
            <a:r>
              <a:rPr lang="en-US" dirty="0"/>
              <a:t>Initial investment is high</a:t>
            </a:r>
          </a:p>
          <a:p>
            <a:r>
              <a:rPr lang="en-US" dirty="0"/>
              <a:t>Required skill level of machinist, operator </a:t>
            </a:r>
            <a:r>
              <a:rPr lang="en-US" dirty="0" err="1"/>
              <a:t>etc</a:t>
            </a:r>
            <a:r>
              <a:rPr lang="en-US" dirty="0"/>
              <a:t> is high</a:t>
            </a:r>
          </a:p>
        </p:txBody>
      </p:sp>
      <p:sp>
        <p:nvSpPr>
          <p:cNvPr id="4" name="TextBox 3"/>
          <p:cNvSpPr txBox="1"/>
          <p:nvPr/>
        </p:nvSpPr>
        <p:spPr>
          <a:xfrm>
            <a:off x="628650" y="4297886"/>
            <a:ext cx="3718832" cy="600164"/>
          </a:xfrm>
          <a:prstGeom prst="rect">
            <a:avLst/>
          </a:prstGeom>
          <a:noFill/>
        </p:spPr>
        <p:txBody>
          <a:bodyPr wrap="square" rtlCol="0">
            <a:spAutoFit/>
          </a:bodyPr>
          <a:lstStyle/>
          <a:p>
            <a:r>
              <a:rPr lang="en-US" sz="3300" dirty="0"/>
              <a:t>Disadvantages</a:t>
            </a:r>
          </a:p>
        </p:txBody>
      </p:sp>
    </p:spTree>
    <p:extLst>
      <p:ext uri="{BB962C8B-B14F-4D97-AF65-F5344CB8AC3E}">
        <p14:creationId xmlns:p14="http://schemas.microsoft.com/office/powerpoint/2010/main" val="36872147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859459"/>
          </a:xfrm>
        </p:spPr>
        <p:txBody>
          <a:bodyPr>
            <a:normAutofit/>
          </a:bodyPr>
          <a:lstStyle/>
          <a:p>
            <a:r>
              <a:rPr lang="en-IN" sz="2000" dirty="0">
                <a:latin typeface="Calibri" panose="020F0502020204030204" pitchFamily="34" charset="0"/>
                <a:ea typeface="Calibri" panose="020F0502020204030204" pitchFamily="34" charset="0"/>
                <a:cs typeface="Times New Roman" panose="02020603050405020304" pitchFamily="18" charset="0"/>
              </a:rPr>
              <a:t>You start a company which makes escalators. The prime mover is a stepper motor which gets pulses from a Digital differential analyser (DDA) which has X = 13 and n = 5. The DDA is run by a pulse train of frequency f. It is required to modify the speed of the escalator to 13/32 of its present speed. How will you do it ?  No gearbox allowed. </a:t>
            </a:r>
            <a:endParaRPr lang="en-US" sz="2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415653"/>
                <a:ext cx="7886700" cy="3761309"/>
              </a:xfrm>
            </p:spPr>
            <p:txBody>
              <a:bodyPr/>
              <a:lstStyle/>
              <a:p>
                <a:r>
                  <a:rPr lang="en-US" dirty="0"/>
                  <a:t>Here </a:t>
                </a:r>
              </a:p>
              <a:p>
                <a:r>
                  <a:rPr lang="en-US" dirty="0"/>
                  <a:t>The present output pulse rate going to the stepper motor is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×13</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5</m:t>
                            </m:r>
                          </m:sup>
                        </m:sSup>
                      </m:den>
                    </m:f>
                  </m:oMath>
                </a14:m>
                <a:r>
                  <a:rPr lang="en-US" dirty="0"/>
                  <a:t> =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13</m:t>
                        </m:r>
                      </m:num>
                      <m:den>
                        <m:r>
                          <a:rPr lang="en-US" b="0" i="1" dirty="0" smtClean="0">
                            <a:latin typeface="Cambria Math" panose="02040503050406030204" pitchFamily="18" charset="0"/>
                          </a:rPr>
                          <m:t>32</m:t>
                        </m:r>
                      </m:den>
                    </m:f>
                  </m:oMath>
                </a14:m>
                <a:r>
                  <a:rPr lang="en-US" dirty="0"/>
                  <a:t> × </a:t>
                </a:r>
                <a:r>
                  <a:rPr lang="en-US" i="1" dirty="0"/>
                  <a:t>f</a:t>
                </a:r>
              </a:p>
              <a:p>
                <a:r>
                  <a:rPr lang="en-US" dirty="0"/>
                  <a:t>Hence, if 13/32 of this speed is required, simply another DDA with the same setting (X = 13 and n = 5) can be put in series with the present DDA.</a:t>
                </a:r>
              </a:p>
              <a:p>
                <a:r>
                  <a:rPr lang="en-US" dirty="0"/>
                  <a:t>Alternatively, a DDA with n = 10 and X = 169 can be used to replace the existing DDA.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415653"/>
                <a:ext cx="7886700" cy="3761309"/>
              </a:xfrm>
              <a:blipFill rotWithShape="0">
                <a:blip r:embed="rId2"/>
                <a:stretch>
                  <a:fillRect l="-1391" t="-2593" r="-1236" b="-3404"/>
                </a:stretch>
              </a:blipFill>
            </p:spPr>
            <p:txBody>
              <a:bodyPr/>
              <a:lstStyle/>
              <a:p>
                <a:r>
                  <a:rPr lang="en-US">
                    <a:noFill/>
                  </a:rPr>
                  <a:t> </a:t>
                </a:r>
              </a:p>
            </p:txBody>
          </p:sp>
        </mc:Fallback>
      </mc:AlternateContent>
    </p:spTree>
    <p:extLst>
      <p:ext uri="{BB962C8B-B14F-4D97-AF65-F5344CB8AC3E}">
        <p14:creationId xmlns:p14="http://schemas.microsoft.com/office/powerpoint/2010/main" val="234657810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Tachogenerator</a:t>
            </a:r>
            <a:r>
              <a:rPr lang="en-US" dirty="0"/>
              <a:t> in CNC systems</a:t>
            </a:r>
          </a:p>
        </p:txBody>
      </p:sp>
      <p:sp>
        <p:nvSpPr>
          <p:cNvPr id="3" name="Content Placeholder 2"/>
          <p:cNvSpPr>
            <a:spLocks noGrp="1"/>
          </p:cNvSpPr>
          <p:nvPr>
            <p:ph idx="1"/>
          </p:nvPr>
        </p:nvSpPr>
        <p:spPr/>
        <p:txBody>
          <a:bodyPr>
            <a:normAutofit fontScale="92500" lnSpcReduction="10000"/>
          </a:bodyPr>
          <a:lstStyle/>
          <a:p>
            <a:r>
              <a:rPr lang="en-US" sz="2400" dirty="0"/>
              <a:t>A </a:t>
            </a:r>
            <a:r>
              <a:rPr lang="en-US" sz="2400" dirty="0" err="1"/>
              <a:t>Tachogenerator</a:t>
            </a:r>
            <a:r>
              <a:rPr lang="en-US" sz="2400" dirty="0"/>
              <a:t> is a direct current motor run as a generator and placed in the continuous control loop and feeds back its DC output voltage.</a:t>
            </a:r>
          </a:p>
          <a:p>
            <a:endParaRPr lang="en-US" dirty="0"/>
          </a:p>
          <a:p>
            <a:endParaRPr lang="en-US" dirty="0"/>
          </a:p>
          <a:p>
            <a:endParaRPr lang="en-US" dirty="0"/>
          </a:p>
          <a:p>
            <a:endParaRPr lang="en-US" dirty="0"/>
          </a:p>
          <a:p>
            <a:endParaRPr lang="en-US" dirty="0"/>
          </a:p>
          <a:p>
            <a:endParaRPr lang="en-US" sz="2400" dirty="0"/>
          </a:p>
          <a:p>
            <a:r>
              <a:rPr lang="en-US" sz="2400" dirty="0"/>
              <a:t>It reduces the value of the time constant </a:t>
            </a:r>
          </a:p>
          <a:p>
            <a:pPr marL="0" indent="0">
              <a:buNone/>
            </a:pPr>
            <a:r>
              <a:rPr lang="en-US" sz="2400" dirty="0"/>
              <a:t>    of response of the CNC feed axis</a:t>
            </a:r>
          </a:p>
          <a:p>
            <a:endParaRPr lang="en-US" dirty="0"/>
          </a:p>
          <a:p>
            <a:endParaRPr lang="en-US" dirty="0"/>
          </a:p>
          <a:p>
            <a:endParaRPr lang="en-US" dirty="0"/>
          </a:p>
          <a:p>
            <a:endParaRPr lang="en-US" dirty="0"/>
          </a:p>
          <a:p>
            <a:endParaRPr lang="en-US" dirty="0"/>
          </a:p>
          <a:p>
            <a:pPr marL="0" indent="0">
              <a:buNone/>
            </a:pPr>
            <a:endParaRPr lang="en-US" dirty="0"/>
          </a:p>
          <a:p>
            <a:endParaRPr lang="en-US" dirty="0"/>
          </a:p>
        </p:txBody>
      </p:sp>
      <p:pic>
        <p:nvPicPr>
          <p:cNvPr id="4" name="Picture 3"/>
          <p:cNvPicPr>
            <a:picLocks noChangeAspect="1"/>
          </p:cNvPicPr>
          <p:nvPr/>
        </p:nvPicPr>
        <p:blipFill>
          <a:blip r:embed="rId2"/>
          <a:stretch>
            <a:fillRect/>
          </a:stretch>
        </p:blipFill>
        <p:spPr>
          <a:xfrm>
            <a:off x="451229" y="2743199"/>
            <a:ext cx="7395089" cy="2587137"/>
          </a:xfrm>
          <a:prstGeom prst="rect">
            <a:avLst/>
          </a:prstGeom>
        </p:spPr>
      </p:pic>
    </p:spTree>
    <p:extLst>
      <p:ext uri="{BB962C8B-B14F-4D97-AF65-F5344CB8AC3E}">
        <p14:creationId xmlns:p14="http://schemas.microsoft.com/office/powerpoint/2010/main" val="15040704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a:t>
            </a:r>
            <a:r>
              <a:rPr lang="en-US" dirty="0" err="1"/>
              <a:t>tachogenerator</a:t>
            </a:r>
            <a:r>
              <a:rPr lang="en-US" dirty="0"/>
              <a:t> work</a:t>
            </a:r>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996287" y="2529547"/>
            <a:ext cx="5718412" cy="2383648"/>
            <a:chOff x="123825" y="622912"/>
            <a:chExt cx="5076825" cy="1663090"/>
          </a:xfrm>
        </p:grpSpPr>
        <p:sp>
          <p:nvSpPr>
            <p:cNvPr id="5" name="Text Box 2"/>
            <p:cNvSpPr txBox="1">
              <a:spLocks noChangeArrowheads="1"/>
            </p:cNvSpPr>
            <p:nvPr/>
          </p:nvSpPr>
          <p:spPr bwMode="auto">
            <a:xfrm>
              <a:off x="2085000" y="781032"/>
              <a:ext cx="563244" cy="32210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K</a:t>
              </a:r>
              <a:r>
                <a:rPr kumimoji="0" lang="en-US" sz="2400" b="0" i="0" u="none" strike="noStrike" kern="0" cap="none" spc="0" normalizeH="0" baseline="-2500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A</a:t>
              </a:r>
              <a:endParaRPr kumimoji="0" lang="en-US" sz="24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p:sp>
          <p:nvSpPr>
            <p:cNvPr id="6" name="Text Box 2"/>
            <p:cNvSpPr txBox="1">
              <a:spLocks noChangeArrowheads="1"/>
            </p:cNvSpPr>
            <p:nvPr/>
          </p:nvSpPr>
          <p:spPr bwMode="auto">
            <a:xfrm>
              <a:off x="904875" y="1275826"/>
              <a:ext cx="303190" cy="305324"/>
            </a:xfrm>
            <a:prstGeom prst="rect">
              <a:avLst/>
            </a:prstGeom>
            <a:solidFill>
              <a:srgbClr val="FFFFFF"/>
            </a:solidFill>
            <a:ln w="9525">
              <a:noFill/>
              <a:miter lim="800000"/>
              <a:headEnd/>
              <a:tailEnd/>
            </a:ln>
          </p:spPr>
          <p:txBody>
            <a:bodyPr rot="0" vert="horz" wrap="square" lIns="0" tIns="0" rIns="0" bIns="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_</a:t>
              </a:r>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p:cxnSp>
          <p:nvCxnSpPr>
            <p:cNvPr id="7" name="Straight Arrow Connector 6"/>
            <p:cNvCxnSpPr/>
            <p:nvPr/>
          </p:nvCxnSpPr>
          <p:spPr>
            <a:xfrm>
              <a:off x="123825" y="1238250"/>
              <a:ext cx="857250" cy="0"/>
            </a:xfrm>
            <a:prstGeom prst="straightConnector1">
              <a:avLst/>
            </a:prstGeom>
            <a:noFill/>
            <a:ln w="6350" cap="flat" cmpd="sng" algn="ctr">
              <a:solidFill>
                <a:srgbClr val="5B9BD5"/>
              </a:solidFill>
              <a:prstDash val="solid"/>
              <a:miter lim="800000"/>
              <a:tailEnd type="triangle"/>
            </a:ln>
            <a:effectLst/>
          </p:spPr>
        </p:cxnSp>
        <p:sp>
          <p:nvSpPr>
            <p:cNvPr id="8" name="Flowchart: Summing Junction 7"/>
            <p:cNvSpPr/>
            <p:nvPr/>
          </p:nvSpPr>
          <p:spPr>
            <a:xfrm>
              <a:off x="981075" y="1038225"/>
              <a:ext cx="457200" cy="400050"/>
            </a:xfrm>
            <a:prstGeom prst="flowChartSummingJunction">
              <a:avLst/>
            </a:prstGeom>
            <a:solidFill>
              <a:sysClr val="window" lastClr="FFFFFF"/>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9" name="Straight Arrow Connector 8"/>
            <p:cNvCxnSpPr/>
            <p:nvPr/>
          </p:nvCxnSpPr>
          <p:spPr>
            <a:xfrm>
              <a:off x="1438275" y="1238250"/>
              <a:ext cx="571500" cy="0"/>
            </a:xfrm>
            <a:prstGeom prst="straightConnector1">
              <a:avLst/>
            </a:prstGeom>
            <a:noFill/>
            <a:ln w="6350" cap="flat" cmpd="sng" algn="ctr">
              <a:solidFill>
                <a:srgbClr val="5B9BD5"/>
              </a:solidFill>
              <a:prstDash val="solid"/>
              <a:miter lim="800000"/>
              <a:tailEnd type="triangle"/>
            </a:ln>
            <a:effectLst/>
          </p:spPr>
        </p:cxnSp>
        <p:sp>
          <p:nvSpPr>
            <p:cNvPr id="10" name="Isosceles Triangle 9"/>
            <p:cNvSpPr/>
            <p:nvPr/>
          </p:nvSpPr>
          <p:spPr>
            <a:xfrm rot="5400000">
              <a:off x="1924050" y="1000127"/>
              <a:ext cx="609600" cy="438150"/>
            </a:xfrm>
            <a:prstGeom prst="triangle">
              <a:avLst/>
            </a:prstGeom>
            <a:solidFill>
              <a:sysClr val="window" lastClr="FFFFFF"/>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cxnSp>
          <p:nvCxnSpPr>
            <p:cNvPr id="11" name="Straight Arrow Connector 10"/>
            <p:cNvCxnSpPr/>
            <p:nvPr/>
          </p:nvCxnSpPr>
          <p:spPr>
            <a:xfrm>
              <a:off x="2447925" y="1219202"/>
              <a:ext cx="742950" cy="9525"/>
            </a:xfrm>
            <a:prstGeom prst="straightConnector1">
              <a:avLst/>
            </a:prstGeom>
            <a:noFill/>
            <a:ln w="6350" cap="flat" cmpd="sng" algn="ctr">
              <a:solidFill>
                <a:srgbClr val="5B9BD5"/>
              </a:solidFill>
              <a:prstDash val="solid"/>
              <a:miter lim="800000"/>
              <a:tailEnd type="triangle"/>
            </a:ln>
            <a:effectLst/>
          </p:spPr>
        </p:cxnSp>
        <p:sp>
          <p:nvSpPr>
            <p:cNvPr id="12" name="Rectangle 11"/>
            <p:cNvSpPr/>
            <p:nvPr/>
          </p:nvSpPr>
          <p:spPr>
            <a:xfrm>
              <a:off x="4057650" y="1190625"/>
              <a:ext cx="1143000" cy="114300"/>
            </a:xfrm>
            <a:prstGeom prst="rect">
              <a:avLst/>
            </a:prstGeom>
            <a:solidFill>
              <a:sysClr val="window" lastClr="FFFFFF"/>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Rounded Rectangle 12"/>
            <p:cNvSpPr/>
            <p:nvPr/>
          </p:nvSpPr>
          <p:spPr>
            <a:xfrm>
              <a:off x="3190875" y="952500"/>
              <a:ext cx="876300" cy="571500"/>
            </a:xfrm>
            <a:prstGeom prst="roundRect">
              <a:avLst/>
            </a:prstGeom>
            <a:solidFill>
              <a:sysClr val="window" lastClr="FFFFFF"/>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PMDC Motor</a:t>
              </a:r>
              <a:endParaRPr kumimoji="0" lang="en-US"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4" name="Rounded Rectangle 13"/>
            <p:cNvSpPr/>
            <p:nvPr/>
          </p:nvSpPr>
          <p:spPr>
            <a:xfrm>
              <a:off x="4314826" y="1009651"/>
              <a:ext cx="790574" cy="438150"/>
            </a:xfrm>
            <a:prstGeom prst="roundRect">
              <a:avLst/>
            </a:prstGeom>
            <a:solidFill>
              <a:sysClr val="window" lastClr="FFFFFF"/>
            </a:solidFill>
            <a:ln w="12700" cap="flat" cmpd="sng" algn="ctr">
              <a:solidFill>
                <a:srgbClr val="5B9BD5">
                  <a:shade val="50000"/>
                </a:srgbClr>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DC generator </a:t>
              </a:r>
              <a:endPar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5" name="Arc 14"/>
            <p:cNvSpPr/>
            <p:nvPr/>
          </p:nvSpPr>
          <p:spPr>
            <a:xfrm rot="5400000">
              <a:off x="3067049" y="695327"/>
              <a:ext cx="1614489" cy="1566862"/>
            </a:xfrm>
            <a:prstGeom prst="arc">
              <a:avLst>
                <a:gd name="adj1" fmla="val 16032936"/>
                <a:gd name="adj2" fmla="val 21599994"/>
              </a:avLst>
            </a:prstGeom>
            <a:noFill/>
            <a:ln w="6350" cap="flat" cmpd="sng" algn="ctr">
              <a:solidFill>
                <a:srgbClr val="5B9BD5"/>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Arc 15"/>
            <p:cNvSpPr/>
            <p:nvPr/>
          </p:nvSpPr>
          <p:spPr>
            <a:xfrm flipH="1" flipV="1">
              <a:off x="1222988" y="622912"/>
              <a:ext cx="1581150" cy="1647825"/>
            </a:xfrm>
            <a:prstGeom prst="arc">
              <a:avLst/>
            </a:prstGeom>
            <a:noFill/>
            <a:ln w="6350" cap="flat" cmpd="sng" algn="ctr">
              <a:solidFill>
                <a:srgbClr val="5B9BD5"/>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7" name="Straight Arrow Connector 16"/>
            <p:cNvCxnSpPr/>
            <p:nvPr/>
          </p:nvCxnSpPr>
          <p:spPr>
            <a:xfrm flipH="1" flipV="1">
              <a:off x="2000250" y="2266950"/>
              <a:ext cx="1885950" cy="19050"/>
            </a:xfrm>
            <a:prstGeom prst="straightConnector1">
              <a:avLst/>
            </a:prstGeom>
            <a:noFill/>
            <a:ln w="6350" cap="flat" cmpd="sng" algn="ctr">
              <a:solidFill>
                <a:srgbClr val="5B9BD5"/>
              </a:solidFill>
              <a:prstDash val="solid"/>
              <a:miter lim="800000"/>
              <a:tailEnd type="triangle"/>
            </a:ln>
            <a:effectLst/>
          </p:spPr>
        </p:cxnSp>
        <p:sp>
          <p:nvSpPr>
            <p:cNvPr id="18" name="Text Box 2"/>
            <p:cNvSpPr txBox="1">
              <a:spLocks noChangeArrowheads="1"/>
            </p:cNvSpPr>
            <p:nvPr/>
          </p:nvSpPr>
          <p:spPr bwMode="auto">
            <a:xfrm>
              <a:off x="141900" y="903900"/>
              <a:ext cx="439419" cy="27916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V</a:t>
              </a:r>
              <a:endParaRPr kumimoji="0" lang="en-US" sz="20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p:sp>
          <p:nvSpPr>
            <p:cNvPr id="19" name="Text Box 2"/>
            <p:cNvSpPr txBox="1">
              <a:spLocks noChangeArrowheads="1"/>
            </p:cNvSpPr>
            <p:nvPr/>
          </p:nvSpPr>
          <p:spPr bwMode="auto">
            <a:xfrm>
              <a:off x="2195751" y="1933682"/>
              <a:ext cx="976368" cy="27916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V</a:t>
              </a:r>
              <a:r>
                <a:rPr kumimoji="0" lang="en-US" sz="2000" b="0" i="0" u="none" strike="noStrike" kern="0" cap="none" spc="0" normalizeH="0" baseline="-2500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T</a:t>
              </a:r>
              <a:r>
                <a:rPr kumimoji="0" lang="en-US"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 K</a:t>
              </a:r>
              <a:r>
                <a:rPr kumimoji="0" lang="en-US" sz="2000" b="0" i="0" u="none" strike="noStrike" kern="0" cap="none" spc="0" normalizeH="0" baseline="-2500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T</a:t>
              </a:r>
              <a:r>
                <a:rPr kumimoji="0" lang="en-US"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rPr>
                <a:t>ω</a:t>
              </a:r>
              <a:endParaRPr kumimoji="0" lang="en-US" sz="20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p:sp>
          <p:nvSpPr>
            <p:cNvPr id="20" name="Text Box 2"/>
            <p:cNvSpPr txBox="1">
              <a:spLocks noChangeArrowheads="1"/>
            </p:cNvSpPr>
            <p:nvPr/>
          </p:nvSpPr>
          <p:spPr bwMode="auto">
            <a:xfrm>
              <a:off x="733425" y="952500"/>
              <a:ext cx="237783" cy="209345"/>
            </a:xfrm>
            <a:prstGeom prst="rect">
              <a:avLst/>
            </a:prstGeom>
            <a:solidFill>
              <a:srgbClr val="FFFFFF"/>
            </a:solidFill>
            <a:ln w="9525">
              <a:noFill/>
              <a:miter lim="800000"/>
              <a:headEnd/>
              <a:tailEnd/>
            </a:ln>
          </p:spPr>
          <p:txBody>
            <a:bodyPr rot="0" vert="horz" wrap="square" lIns="0" tIns="0" rIns="0" bIns="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12559407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76820"/>
          </a:xfrm>
        </p:spPr>
        <p:txBody>
          <a:bodyPr/>
          <a:lstStyle/>
          <a:p>
            <a:r>
              <a:rPr lang="en-US" dirty="0" err="1"/>
              <a:t>Tachogenerator</a:t>
            </a:r>
            <a:r>
              <a:rPr lang="en-US" dirty="0"/>
              <a:t> – </a:t>
            </a:r>
            <a:r>
              <a:rPr lang="en-US" dirty="0" err="1"/>
              <a:t>Contd</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241947"/>
                <a:ext cx="7886700" cy="4935016"/>
              </a:xfrm>
            </p:spPr>
            <p:txBody>
              <a:bodyPr>
                <a:normAutofit fontScale="85000" lnSpcReduction="20000"/>
              </a:bodyPr>
              <a:lstStyle/>
              <a:p>
                <a:pPr marR="0" indent="0">
                  <a:spcBef>
                    <a:spcPts val="0"/>
                  </a:spcBef>
                  <a:spcAft>
                    <a:spcPts val="0"/>
                  </a:spcAft>
                  <a:buNone/>
                  <a:tabLst>
                    <a:tab pos="1495425" algn="l"/>
                  </a:tabLs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R="0" indent="0" algn="ctr">
                  <a:spcBef>
                    <a:spcPts val="0"/>
                  </a:spcBef>
                  <a:spcAft>
                    <a:spcPts val="0"/>
                  </a:spcAft>
                  <a:buNone/>
                  <a:tabLst>
                    <a:tab pos="1495425" algn="l"/>
                  </a:tabLst>
                </a:pPr>
                <a14:m>
                  <m:oMathPara xmlns:m="http://schemas.openxmlformats.org/officeDocument/2006/math">
                    <m:oMathParaPr>
                      <m:jc m:val="centerGroup"/>
                    </m:oMathParaPr>
                    <m:oMath xmlns:m="http://schemas.openxmlformats.org/officeDocument/2006/math">
                      <m:d>
                        <m:dPr>
                          <m:begChr m:val="{"/>
                          <m:endChr m:val="}"/>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d>
                            <m:dPr>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r>
                                <a:rPr lang="en-US" i="1">
                                  <a:effectLst/>
                                  <a:latin typeface="Cambria Math" panose="02040503050406030204" pitchFamily="18" charset="0"/>
                                  <a:ea typeface="Calibri" panose="020F0502020204030204" pitchFamily="34" charset="0"/>
                                  <a:cs typeface="Times New Roman" panose="02020603050405020304" pitchFamily="18" charset="0"/>
                                </a:rPr>
                                <m:t>𝑉</m:t>
                              </m:r>
                              <m:r>
                                <a:rPr lang="en-US"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𝑇</m:t>
                                  </m:r>
                                </m:sub>
                              </m:sSub>
                            </m:e>
                          </m:d>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𝐴</m:t>
                              </m:r>
                            </m:sub>
                          </m:sSub>
                        </m:e>
                      </m:d>
                      <m:r>
                        <a:rPr lang="en-US"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𝐸</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𝑏</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𝐼𝑅</m:t>
                      </m:r>
                    </m:oMath>
                  </m:oMathPara>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R="0" indent="0">
                  <a:spcBef>
                    <a:spcPts val="0"/>
                  </a:spcBef>
                  <a:spcAft>
                    <a:spcPts val="0"/>
                  </a:spcAft>
                  <a:buNone/>
                  <a:tabLst>
                    <a:tab pos="1495425" algn="l"/>
                  </a:tabLs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R="0" indent="0">
                  <a:spcBef>
                    <a:spcPts val="0"/>
                  </a:spcBef>
                  <a:spcAft>
                    <a:spcPts val="0"/>
                  </a:spcAft>
                  <a:buNone/>
                  <a:tabLst>
                    <a:tab pos="1495425" algn="l"/>
                  </a:tabLst>
                </a:pPr>
                <a:r>
                  <a:rPr lang="en-US" dirty="0">
                    <a:latin typeface="Calibri" panose="020F0502020204030204" pitchFamily="34" charset="0"/>
                    <a:ea typeface="Calibri" panose="020F0502020204030204" pitchFamily="34" charset="0"/>
                    <a:cs typeface="Times New Roman" panose="02020603050405020304" pitchFamily="18" charset="0"/>
                  </a:rPr>
                  <a:t>Which means that the supply voltage to the PMDC motor changes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R="0" indent="0">
                  <a:spcBef>
                    <a:spcPts val="0"/>
                  </a:spcBef>
                  <a:spcAft>
                    <a:spcPts val="0"/>
                  </a:spcAft>
                  <a:buNone/>
                  <a:tabLst>
                    <a:tab pos="1495425" algn="l"/>
                  </a:tabLst>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R="0" indent="0">
                  <a:spcBef>
                    <a:spcPts val="0"/>
                  </a:spcBef>
                  <a:spcAft>
                    <a:spcPts val="0"/>
                  </a:spcAft>
                  <a:buNone/>
                  <a:tabLst>
                    <a:tab pos="1495425" algn="l"/>
                  </a:tabLst>
                </a:pPr>
                <a14:m>
                  <m:oMathPara xmlns:m="http://schemas.openxmlformats.org/officeDocument/2006/math">
                    <m:oMathParaPr>
                      <m:jc m:val="centerGroup"/>
                    </m:oMathParaPr>
                    <m:oMath xmlns:m="http://schemas.openxmlformats.org/officeDocument/2006/math">
                      <m:d>
                        <m:dPr>
                          <m:begChr m:val="{"/>
                          <m:endChr m:val="}"/>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d>
                            <m:dPr>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r>
                                <a:rPr lang="en-US" i="1">
                                  <a:effectLst/>
                                  <a:latin typeface="Cambria Math" panose="02040503050406030204" pitchFamily="18" charset="0"/>
                                  <a:ea typeface="Calibri" panose="020F0502020204030204" pitchFamily="34" charset="0"/>
                                  <a:cs typeface="Times New Roman" panose="02020603050405020304" pitchFamily="18" charset="0"/>
                                </a:rPr>
                                <m:t>𝑉</m:t>
                              </m:r>
                              <m:r>
                                <a:rPr lang="en-US"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𝑇</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𝜔</m:t>
                              </m:r>
                            </m:e>
                          </m:d>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𝐴</m:t>
                              </m:r>
                            </m:sub>
                          </m:sSub>
                        </m:e>
                      </m:d>
                      <m:r>
                        <a:rPr lang="en-US"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smtClean="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l-GR" i="1" smtClean="0">
                              <a:effectLst/>
                              <a:latin typeface="Cambria Math" panose="02040503050406030204" pitchFamily="18" charset="0"/>
                              <a:ea typeface="Calibri" panose="020F0502020204030204" pitchFamily="34" charset="0"/>
                              <a:cs typeface="Times New Roman" panose="02020603050405020304" pitchFamily="18" charset="0"/>
                            </a:rPr>
                            <m:t>ω</m:t>
                          </m:r>
                          <m:r>
                            <a:rPr lang="en-US" b="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b="0" i="1" smtClean="0">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b="0" i="1" smtClean="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𝐼𝑅</m:t>
                      </m:r>
                    </m:oMath>
                  </m:oMathPara>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R="0" indent="0">
                  <a:spcBef>
                    <a:spcPts val="0"/>
                  </a:spcBef>
                  <a:spcAft>
                    <a:spcPts val="0"/>
                  </a:spcAft>
                  <a:buNone/>
                  <a:tabLst>
                    <a:tab pos="1495425" algn="l"/>
                  </a:tabLst>
                </a:pPr>
                <a:r>
                  <a:rPr lang="en-US" dirty="0">
                    <a:effectLst/>
                    <a:latin typeface="Calibri" panose="020F0502020204030204" pitchFamily="34" charset="0"/>
                    <a:ea typeface="Calibri" panose="020F0502020204030204" pitchFamily="34" charset="0"/>
                    <a:cs typeface="Times New Roman" panose="02020603050405020304" pitchFamily="18" charset="0"/>
                  </a:rPr>
                  <a:t>You have to consider the torque equation</a:t>
                </a:r>
              </a:p>
              <a:p>
                <a:pPr marR="0" indent="0">
                  <a:spcBef>
                    <a:spcPts val="0"/>
                  </a:spcBef>
                  <a:spcAft>
                    <a:spcPts val="0"/>
                  </a:spcAft>
                  <a:buNone/>
                  <a:tabLst>
                    <a:tab pos="1495425" algn="l"/>
                  </a:tabLst>
                </a:pPr>
                <a:r>
                  <a:rPr lang="en-US" dirty="0">
                    <a:effectLst/>
                    <a:latin typeface="Calibri" panose="020F0502020204030204" pitchFamily="34" charset="0"/>
                    <a:ea typeface="Times New Roman" panose="02020603050405020304" pitchFamily="18" charset="0"/>
                    <a:cs typeface="Times New Roman" panose="02020603050405020304" pitchFamily="18" charset="0"/>
                  </a:rPr>
                  <a:t>Other equations remain the same. If this differential equation is integrated, you will find that the mechanical time constant gets multiplied by a factor </a:t>
                </a:r>
                <a:endParaRPr lang="en-US" sz="40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marR="0" indent="0">
                  <a:spcBef>
                    <a:spcPts val="0"/>
                  </a:spcBef>
                  <a:spcAft>
                    <a:spcPts val="0"/>
                  </a:spcAft>
                  <a:buNone/>
                  <a:tabLst>
                    <a:tab pos="1495425" algn="l"/>
                  </a:tabLst>
                </a:pPr>
                <a:endParaRPr lang="en-US" sz="40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marR="0" indent="0">
                  <a:spcBef>
                    <a:spcPts val="0"/>
                  </a:spcBef>
                  <a:spcAft>
                    <a:spcPts val="0"/>
                  </a:spcAft>
                  <a:buNone/>
                  <a:tabLst>
                    <a:tab pos="1495425" algn="l"/>
                  </a:tabLst>
                </a:pPr>
                <a14:m>
                  <m:oMath xmlns:m="http://schemas.openxmlformats.org/officeDocument/2006/math">
                    <m:r>
                      <a:rPr lang="en-US" sz="4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4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4000" i="1">
                            <a:effectLst/>
                            <a:latin typeface="Cambria Math" panose="02040503050406030204" pitchFamily="18" charset="0"/>
                            <a:ea typeface="Times New Roman" panose="02020603050405020304" pitchFamily="18" charset="0"/>
                            <a:cs typeface="Times New Roman" panose="02020603050405020304" pitchFamily="18" charset="0"/>
                          </a:rPr>
                          <m:t>1</m:t>
                        </m:r>
                      </m:num>
                      <m:den>
                        <m:d>
                          <m:dPr>
                            <m:ctrlPr>
                              <a:rPr lang="en-US" sz="40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4000" i="1">
                                <a:effectLst/>
                                <a:latin typeface="Cambria Math" panose="02040503050406030204" pitchFamily="18" charset="0"/>
                                <a:ea typeface="Times New Roman" panose="02020603050405020304" pitchFamily="18" charset="0"/>
                                <a:cs typeface="Times New Roman" panose="02020603050405020304" pitchFamily="18" charset="0"/>
                              </a:rPr>
                              <m:t>1+</m:t>
                            </m:r>
                            <m:f>
                              <m:fPr>
                                <m:ctrlPr>
                                  <a:rPr lang="en-US" sz="40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4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en-US" sz="4000" i="1">
                                        <a:effectLst/>
                                        <a:latin typeface="Cambria Math" panose="02040503050406030204" pitchFamily="18" charset="0"/>
                                        <a:ea typeface="Times New Roman" panose="02020603050405020304" pitchFamily="18" charset="0"/>
                                        <a:cs typeface="Times New Roman" panose="02020603050405020304" pitchFamily="18" charset="0"/>
                                      </a:rPr>
                                      <m:t>𝐴</m:t>
                                    </m:r>
                                  </m:sub>
                                </m:sSub>
                                <m:sSub>
                                  <m:sSubPr>
                                    <m:ctrlPr>
                                      <a:rPr lang="en-US" sz="4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en-US" sz="4000" b="0" i="1" smtClean="0">
                                        <a:effectLst/>
                                        <a:latin typeface="Cambria Math" panose="02040503050406030204" pitchFamily="18" charset="0"/>
                                        <a:ea typeface="Times New Roman" panose="02020603050405020304" pitchFamily="18" charset="0"/>
                                        <a:cs typeface="Times New Roman" panose="02020603050405020304" pitchFamily="18" charset="0"/>
                                      </a:rPr>
                                      <m:t>𝑇</m:t>
                                    </m:r>
                                  </m:sub>
                                </m:sSub>
                              </m:num>
                              <m:den>
                                <m:sSub>
                                  <m:sSubPr>
                                    <m:ctrlPr>
                                      <a:rPr lang="en-US" sz="4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40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en-US" sz="4000" i="1">
                                        <a:effectLst/>
                                        <a:latin typeface="Cambria Math" panose="02040503050406030204" pitchFamily="18" charset="0"/>
                                        <a:ea typeface="Times New Roman" panose="02020603050405020304" pitchFamily="18" charset="0"/>
                                        <a:cs typeface="Times New Roman" panose="02020603050405020304" pitchFamily="18" charset="0"/>
                                      </a:rPr>
                                      <m:t>1</m:t>
                                    </m:r>
                                  </m:sub>
                                </m:sSub>
                              </m:den>
                            </m:f>
                          </m:e>
                        </m:d>
                      </m:den>
                    </m:f>
                  </m:oMath>
                </a14:m>
                <a:r>
                  <a:rPr lang="en-US" sz="4000" dirty="0">
                    <a:effectLst/>
                    <a:latin typeface="Calibri" panose="020F0502020204030204" pitchFamily="34" charset="0"/>
                    <a:ea typeface="Times New Roman" panose="02020603050405020304" pitchFamily="18" charset="0"/>
                    <a:cs typeface="Times New Roman" panose="02020603050405020304" pitchFamily="18" charset="0"/>
                  </a:rPr>
                  <a:t>  , </a:t>
                </a:r>
                <a:r>
                  <a:rPr lang="en-US" dirty="0">
                    <a:effectLst/>
                    <a:latin typeface="Calibri" panose="020F0502020204030204" pitchFamily="34" charset="0"/>
                    <a:ea typeface="Times New Roman" panose="02020603050405020304" pitchFamily="18" charset="0"/>
                    <a:cs typeface="Times New Roman" panose="02020603050405020304" pitchFamily="18" charset="0"/>
                  </a:rPr>
                  <a:t>which is definitely less </a:t>
                </a:r>
              </a:p>
              <a:p>
                <a:pPr marR="0" indent="0">
                  <a:spcBef>
                    <a:spcPts val="0"/>
                  </a:spcBef>
                  <a:spcAft>
                    <a:spcPts val="0"/>
                  </a:spcAft>
                  <a:buNone/>
                  <a:tabLst>
                    <a:tab pos="1495425" algn="l"/>
                  </a:tabLst>
                </a:pP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marR="0" indent="0">
                  <a:spcBef>
                    <a:spcPts val="0"/>
                  </a:spcBef>
                  <a:spcAft>
                    <a:spcPts val="0"/>
                  </a:spcAft>
                  <a:buNone/>
                  <a:tabLst>
                    <a:tab pos="1495425" algn="l"/>
                  </a:tabLst>
                </a:pPr>
                <a:r>
                  <a:rPr lang="en-US" dirty="0">
                    <a:effectLst/>
                    <a:latin typeface="Calibri" panose="020F0502020204030204" pitchFamily="34" charset="0"/>
                    <a:ea typeface="Times New Roman" panose="02020603050405020304" pitchFamily="18" charset="0"/>
                    <a:cs typeface="Times New Roman" panose="02020603050405020304" pitchFamily="18" charset="0"/>
                  </a:rPr>
                  <a:t>than 1. Hence the time constant is reduced.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241947"/>
                <a:ext cx="7886700" cy="4935016"/>
              </a:xfr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6201423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PMDC motor – </a:t>
            </a:r>
            <a:r>
              <a:rPr lang="en-US" dirty="0" err="1"/>
              <a:t>cotd</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marR="0">
                  <a:spcBef>
                    <a:spcPts val="0"/>
                  </a:spcBef>
                  <a:spcAft>
                    <a:spcPts val="0"/>
                  </a:spcAft>
                </a:pPr>
                <a:r>
                  <a:rPr lang="en-US" dirty="0">
                    <a:latin typeface="Calibri" panose="020F0502020204030204" pitchFamily="34" charset="0"/>
                    <a:ea typeface="Times New Roman" panose="02020603050405020304" pitchFamily="18" charset="0"/>
                    <a:cs typeface="Times New Roman" panose="02020603050405020304" pitchFamily="18" charset="0"/>
                  </a:rPr>
                  <a:t>Hence, by substitution, we get </a:t>
                </a:r>
              </a:p>
              <a:p>
                <a:pPr marL="0" marR="0">
                  <a:spcBef>
                    <a:spcPts val="0"/>
                  </a:spcBef>
                  <a:spcAft>
                    <a:spcPts val="0"/>
                  </a:spcAf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i="1" smtClean="0">
                            <a:effectLst/>
                            <a:latin typeface="Cambria Math" panose="02040503050406030204" pitchFamily="18" charset="0"/>
                            <a:ea typeface="Calibri" panose="020F0502020204030204" pitchFamily="34" charset="0"/>
                            <a:cs typeface="Times New Roman" panose="02020603050405020304" pitchFamily="18" charset="0"/>
                          </a:rPr>
                        </m:ctrlPr>
                      </m:dPr>
                      <m:e>
                        <m:d>
                          <m:dPr>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r>
                              <a:rPr lang="en-US" i="1">
                                <a:effectLst/>
                                <a:latin typeface="Cambria Math" panose="02040503050406030204" pitchFamily="18" charset="0"/>
                                <a:ea typeface="Calibri" panose="020F0502020204030204" pitchFamily="34" charset="0"/>
                                <a:cs typeface="Times New Roman" panose="02020603050405020304" pitchFamily="18" charset="0"/>
                              </a:rPr>
                              <m:t>𝑉</m:t>
                            </m:r>
                            <m:r>
                              <a:rPr lang="en-US"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𝑇</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𝜔</m:t>
                            </m:r>
                          </m:e>
                        </m:d>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𝐴</m:t>
                            </m:r>
                          </m:sub>
                        </m:sSub>
                      </m:e>
                    </m:d>
                    <m:r>
                      <a:rPr lang="en-US"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smtClean="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l-GR" i="1" smtClean="0">
                            <a:effectLst/>
                            <a:latin typeface="Cambria Math" panose="02040503050406030204" pitchFamily="18" charset="0"/>
                            <a:ea typeface="Calibri" panose="020F0502020204030204" pitchFamily="34" charset="0"/>
                            <a:cs typeface="Times New Roman" panose="02020603050405020304" pitchFamily="18" charset="0"/>
                          </a:rPr>
                          <m:t>ω</m:t>
                        </m:r>
                        <m:r>
                          <a:rPr lang="en-US" b="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b="0" i="1" smtClean="0">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b="0" i="1" smtClean="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𝐼𝑅</m:t>
                    </m:r>
                  </m:oMath>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14:m>
                  <m:oMath xmlns:m="http://schemas.openxmlformats.org/officeDocument/2006/math">
                    <m:r>
                      <a:rPr lang="en-US" i="1">
                        <a:effectLst/>
                        <a:latin typeface="Cambria Math" panose="02040503050406030204" pitchFamily="18" charset="0"/>
                        <a:ea typeface="Calibri" panose="020F0502020204030204" pitchFamily="34" charset="0"/>
                        <a:cs typeface="Times New Roman" panose="02020603050405020304" pitchFamily="18" charset="0"/>
                      </a:rPr>
                      <m:t>𝑇</m:t>
                    </m:r>
                    <m:r>
                      <a:rPr lang="en-US"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𝑘</m:t>
                        </m:r>
                      </m:e>
                      <m:sub>
                        <m:r>
                          <a:rPr lang="en-US" i="1">
                            <a:effectLst/>
                            <a:latin typeface="Cambria Math" panose="02040503050406030204" pitchFamily="18" charset="0"/>
                            <a:ea typeface="Calibri" panose="020F0502020204030204" pitchFamily="34" charset="0"/>
                            <a:cs typeface="Times New Roman" panose="02020603050405020304" pitchFamily="18" charset="0"/>
                          </a:rPr>
                          <m:t>1</m:t>
                        </m:r>
                      </m:sub>
                    </m:sSub>
                    <m:d>
                      <m:dPr>
                        <m:ctrlPr>
                          <a:rPr lang="en-US"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US" i="1">
                                <a:effectLst/>
                                <a:latin typeface="Cambria Math" panose="02040503050406030204" pitchFamily="18" charset="0"/>
                                <a:ea typeface="Calibri" panose="020F0502020204030204" pitchFamily="34" charset="0"/>
                                <a:cs typeface="Times New Roman" panose="02020603050405020304" pitchFamily="18" charset="0"/>
                              </a:rPr>
                            </m:ctrlPr>
                          </m:fPr>
                          <m:num>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d>
                                  <m:dPr>
                                    <m:ctrlPr>
                                      <a:rPr lang="en-US" i="1">
                                        <a:latin typeface="Cambria Math" panose="02040503050406030204" pitchFamily="18" charset="0"/>
                                        <a:ea typeface="Calibri" panose="020F0502020204030204" pitchFamily="34" charset="0"/>
                                        <a:cs typeface="Times New Roman" panose="02020603050405020304" pitchFamily="18" charset="0"/>
                                      </a:rPr>
                                    </m:ctrlPr>
                                  </m:dPr>
                                  <m:e>
                                    <m:r>
                                      <a:rPr lang="en-US" i="1">
                                        <a:latin typeface="Cambria Math" panose="02040503050406030204" pitchFamily="18" charset="0"/>
                                        <a:ea typeface="Calibri" panose="020F0502020204030204" pitchFamily="34" charset="0"/>
                                        <a:cs typeface="Times New Roman" panose="02020603050405020304" pitchFamily="18" charset="0"/>
                                      </a:rPr>
                                      <m:t>𝑉</m:t>
                                    </m:r>
                                    <m:r>
                                      <a:rPr lang="en-US" i="1">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𝐾</m:t>
                                        </m:r>
                                      </m:e>
                                      <m:sub>
                                        <m:r>
                                          <a:rPr lang="en-US" i="1">
                                            <a:latin typeface="Cambria Math" panose="02040503050406030204" pitchFamily="18" charset="0"/>
                                            <a:ea typeface="Calibri" panose="020F0502020204030204" pitchFamily="34" charset="0"/>
                                            <a:cs typeface="Times New Roman" panose="02020603050405020304" pitchFamily="18" charset="0"/>
                                          </a:rPr>
                                          <m:t>𝑇</m:t>
                                        </m:r>
                                      </m:sub>
                                    </m:sSub>
                                    <m:r>
                                      <a:rPr lang="en-US" i="1">
                                        <a:latin typeface="Cambria Math" panose="02040503050406030204" pitchFamily="18" charset="0"/>
                                        <a:ea typeface="Calibri" panose="020F0502020204030204" pitchFamily="34" charset="0"/>
                                        <a:cs typeface="Times New Roman" panose="02020603050405020304" pitchFamily="18" charset="0"/>
                                      </a:rPr>
                                      <m:t>𝜔</m:t>
                                    </m:r>
                                  </m:e>
                                </m:d>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𝐾</m:t>
                                    </m:r>
                                  </m:e>
                                  <m:sub>
                                    <m:r>
                                      <a:rPr lang="en-US" i="1">
                                        <a:latin typeface="Cambria Math" panose="02040503050406030204" pitchFamily="18" charset="0"/>
                                        <a:ea typeface="Calibri" panose="020F0502020204030204" pitchFamily="34" charset="0"/>
                                        <a:cs typeface="Times New Roman" panose="02020603050405020304" pitchFamily="18" charset="0"/>
                                      </a:rPr>
                                      <m:t>𝐴</m:t>
                                    </m:r>
                                  </m:sub>
                                </m:sSub>
                              </m:e>
                            </m:d>
                            <m:r>
                              <a:rPr lang="en-US" i="1">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l-GR" i="1">
                                    <a:latin typeface="Cambria Math" panose="02040503050406030204" pitchFamily="18" charset="0"/>
                                    <a:ea typeface="Calibri" panose="020F0502020204030204" pitchFamily="34" charset="0"/>
                                    <a:cs typeface="Times New Roman" panose="02020603050405020304" pitchFamily="18" charset="0"/>
                                  </a:rPr>
                                  <m:t>ω</m:t>
                                </m:r>
                                <m:r>
                                  <a:rPr lang="en-US" i="1">
                                    <a:latin typeface="Cambria Math" panose="02040503050406030204" pitchFamily="18" charset="0"/>
                                    <a:ea typeface="Calibri" panose="020F0502020204030204" pitchFamily="34" charset="0"/>
                                    <a:cs typeface="Times New Roman" panose="02020603050405020304" pitchFamily="18" charset="0"/>
                                  </a:rPr>
                                  <m:t> .</m:t>
                                </m:r>
                                <m:r>
                                  <a:rPr lang="en-US" i="1">
                                    <a:latin typeface="Cambria Math" panose="02040503050406030204" pitchFamily="18" charset="0"/>
                                    <a:ea typeface="Calibri" panose="020F0502020204030204" pitchFamily="34" charset="0"/>
                                    <a:cs typeface="Times New Roman" panose="02020603050405020304" pitchFamily="18" charset="0"/>
                                  </a:rPr>
                                  <m:t>𝐾</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Sub>
                          </m:num>
                          <m:den>
                            <m:r>
                              <a:rPr lang="en-US" i="1">
                                <a:effectLst/>
                                <a:latin typeface="Cambria Math" panose="02040503050406030204" pitchFamily="18" charset="0"/>
                                <a:ea typeface="Calibri" panose="020F0502020204030204" pitchFamily="34" charset="0"/>
                                <a:cs typeface="Times New Roman" panose="02020603050405020304" pitchFamily="18" charset="0"/>
                              </a:rPr>
                              <m:t>𝑅</m:t>
                            </m:r>
                          </m:den>
                        </m:f>
                      </m:e>
                    </m:d>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𝐽</m:t>
                    </m:r>
                    <m:acc>
                      <m:accPr>
                        <m:chr m:val="̇"/>
                        <m:ctrlPr>
                          <a:rPr lang="en-US"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i="1">
                            <a:effectLst/>
                            <a:latin typeface="Cambria Math" panose="02040503050406030204" pitchFamily="18" charset="0"/>
                            <a:ea typeface="Calibri" panose="020F0502020204030204" pitchFamily="34" charset="0"/>
                            <a:cs typeface="Times New Roman" panose="02020603050405020304" pitchFamily="18" charset="0"/>
                          </a:rPr>
                          <m:t>𝜔</m:t>
                        </m:r>
                      </m:e>
                    </m:acc>
                  </m:oMath>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From here – try to show that the time constant gets re</a:t>
                </a:r>
                <a:r>
                  <a:rPr lang="en-US" dirty="0">
                    <a:latin typeface="Calibri" panose="020F0502020204030204" pitchFamily="34" charset="0"/>
                    <a:ea typeface="Calibri" panose="020F0502020204030204" pitchFamily="34" charset="0"/>
                    <a:cs typeface="Times New Roman" panose="02020603050405020304" pitchFamily="18" charset="0"/>
                  </a:rPr>
                  <a:t>duced by a factor </a:t>
                </a:r>
                <a14:m>
                  <m:oMath xmlns:m="http://schemas.openxmlformats.org/officeDocument/2006/math">
                    <m:f>
                      <m:fPr>
                        <m:ctrlPr>
                          <a:rPr lang="en-US" sz="28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m:t>
                        </m:r>
                      </m:num>
                      <m:den>
                        <m:d>
                          <m:d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m:t>
                            </m:r>
                            <m:f>
                              <m:f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𝐴</m:t>
                                    </m:r>
                                  </m:sub>
                                </m:sSub>
                                <m:sSub>
                                  <m:sSub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en-US" sz="2800" b="0" i="1" smtClean="0">
                                        <a:effectLst/>
                                        <a:latin typeface="Cambria Math" panose="02040503050406030204" pitchFamily="18" charset="0"/>
                                        <a:ea typeface="Times New Roman" panose="02020603050405020304" pitchFamily="18" charset="0"/>
                                        <a:cs typeface="Times New Roman" panose="02020603050405020304" pitchFamily="18" charset="0"/>
                                      </a:rPr>
                                      <m:t>𝑇</m:t>
                                    </m:r>
                                  </m:sub>
                                </m:sSub>
                              </m:num>
                              <m:den>
                                <m:sSub>
                                  <m:sSub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𝐾</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m:t>
                                    </m:r>
                                  </m:sub>
                                </m:sSub>
                              </m:den>
                            </m:f>
                          </m:e>
                        </m:d>
                      </m:den>
                    </m:f>
                  </m:oMath>
                </a14:m>
                <a:r>
                  <a:rPr lang="en-US" sz="2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546" t="-2241" r="-2396"/>
                </a:stretch>
              </a:blipFill>
            </p:spPr>
            <p:txBody>
              <a:bodyPr/>
              <a:lstStyle/>
              <a:p>
                <a:r>
                  <a:rPr lang="en-IN">
                    <a:noFill/>
                  </a:rPr>
                  <a:t> </a:t>
                </a:r>
              </a:p>
            </p:txBody>
          </p:sp>
        </mc:Fallback>
      </mc:AlternateContent>
    </p:spTree>
    <p:extLst>
      <p:ext uri="{BB962C8B-B14F-4D97-AF65-F5344CB8AC3E}">
        <p14:creationId xmlns:p14="http://schemas.microsoft.com/office/powerpoint/2010/main" val="16617858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MCQ</a:t>
            </a:r>
          </a:p>
        </p:txBody>
      </p:sp>
      <p:sp>
        <p:nvSpPr>
          <p:cNvPr id="3" name="Content Placeholder 2"/>
          <p:cNvSpPr>
            <a:spLocks noGrp="1"/>
          </p:cNvSpPr>
          <p:nvPr>
            <p:ph idx="1"/>
          </p:nvPr>
        </p:nvSpPr>
        <p:spPr/>
        <p:txBody>
          <a:bodyPr/>
          <a:lstStyle/>
          <a:p>
            <a:r>
              <a:rPr lang="en-US" dirty="0" err="1"/>
              <a:t>Tachogenerator</a:t>
            </a:r>
            <a:r>
              <a:rPr lang="en-US" dirty="0"/>
              <a:t> (A Permanent magnet DC motor run as a generator) voltage output is always </a:t>
            </a:r>
          </a:p>
          <a:p>
            <a:endParaRPr lang="en-US" dirty="0"/>
          </a:p>
          <a:p>
            <a:pPr marL="0" indent="0">
              <a:buNone/>
            </a:pPr>
            <a:r>
              <a:rPr lang="en-US" dirty="0"/>
              <a:t>a. Constant            b. Dependent on its shaft RPM</a:t>
            </a:r>
          </a:p>
          <a:p>
            <a:endParaRPr lang="en-US" dirty="0"/>
          </a:p>
          <a:p>
            <a:pPr marL="0" indent="0">
              <a:buNone/>
            </a:pPr>
            <a:r>
              <a:rPr lang="en-US" dirty="0"/>
              <a:t>c. Sinusoidal           d. None of the others</a:t>
            </a:r>
          </a:p>
        </p:txBody>
      </p:sp>
    </p:spTree>
    <p:extLst>
      <p:ext uri="{BB962C8B-B14F-4D97-AF65-F5344CB8AC3E}">
        <p14:creationId xmlns:p14="http://schemas.microsoft.com/office/powerpoint/2010/main" val="131434695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Quickening response by high T/J</a:t>
            </a:r>
          </a:p>
        </p:txBody>
      </p:sp>
      <p:sp>
        <p:nvSpPr>
          <p:cNvPr id="3" name="Content Placeholder 2"/>
          <p:cNvSpPr>
            <a:spLocks noGrp="1"/>
          </p:cNvSpPr>
          <p:nvPr>
            <p:ph idx="1"/>
          </p:nvPr>
        </p:nvSpPr>
        <p:spPr/>
        <p:txBody>
          <a:bodyPr/>
          <a:lstStyle/>
          <a:p>
            <a:r>
              <a:rPr lang="en-US" dirty="0"/>
              <a:t>Employing a low diameter elongated shape for motor so that the ratio of T/J will be increased</a:t>
            </a:r>
          </a:p>
          <a:p>
            <a:endParaRPr lang="en-US" dirty="0"/>
          </a:p>
        </p:txBody>
      </p:sp>
      <p:grpSp>
        <p:nvGrpSpPr>
          <p:cNvPr id="8" name="Group 7"/>
          <p:cNvGrpSpPr/>
          <p:nvPr/>
        </p:nvGrpSpPr>
        <p:grpSpPr>
          <a:xfrm>
            <a:off x="1937982" y="3179928"/>
            <a:ext cx="5377217" cy="1078173"/>
            <a:chOff x="1937982" y="3179928"/>
            <a:chExt cx="5377217" cy="1078173"/>
          </a:xfrm>
        </p:grpSpPr>
        <p:sp>
          <p:nvSpPr>
            <p:cNvPr id="4" name="Rectangle 3"/>
            <p:cNvSpPr/>
            <p:nvPr/>
          </p:nvSpPr>
          <p:spPr>
            <a:xfrm>
              <a:off x="6482686" y="3398292"/>
              <a:ext cx="832513" cy="1774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apezoid 5"/>
            <p:cNvSpPr/>
            <p:nvPr/>
          </p:nvSpPr>
          <p:spPr>
            <a:xfrm>
              <a:off x="2402006" y="3862316"/>
              <a:ext cx="3527519" cy="395785"/>
            </a:xfrm>
            <a:prstGeom prst="trapezoid">
              <a:avLst>
                <a:gd name="adj" fmla="val 5453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937982" y="3179928"/>
              <a:ext cx="4544704" cy="6823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Arrow Connector 8">
            <a:extLst>
              <a:ext uri="{FF2B5EF4-FFF2-40B4-BE49-F238E27FC236}">
                <a16:creationId xmlns:a16="http://schemas.microsoft.com/office/drawing/2014/main" id="{8FA3EC87-CF57-4B96-A0EE-AC8CC8456AA5}"/>
              </a:ext>
            </a:extLst>
          </p:cNvPr>
          <p:cNvCxnSpPr/>
          <p:nvPr/>
        </p:nvCxnSpPr>
        <p:spPr>
          <a:xfrm flipH="1">
            <a:off x="2756452" y="3179928"/>
            <a:ext cx="728870" cy="218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C0BB3A1-FDE1-484C-A20F-3D49FEC70CCD}"/>
              </a:ext>
            </a:extLst>
          </p:cNvPr>
          <p:cNvCxnSpPr>
            <a:cxnSpLocks/>
          </p:cNvCxnSpPr>
          <p:nvPr/>
        </p:nvCxnSpPr>
        <p:spPr>
          <a:xfrm flipV="1">
            <a:off x="3452192" y="3603009"/>
            <a:ext cx="536712" cy="259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76656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Content Placeholder 43"/>
          <p:cNvSpPr>
            <a:spLocks noGrp="1"/>
          </p:cNvSpPr>
          <p:nvPr>
            <p:ph idx="1"/>
          </p:nvPr>
        </p:nvSpPr>
        <p:spPr/>
        <p:txBody>
          <a:bodyPr>
            <a:normAutofit fontScale="92500" lnSpcReduction="10000"/>
          </a:bodyPr>
          <a:lstStyle/>
          <a:p>
            <a:r>
              <a:rPr lang="en-US" dirty="0"/>
              <a:t>Increase the radius of the armature </a:t>
            </a:r>
          </a:p>
          <a:p>
            <a:pPr marL="0" indent="0">
              <a:buNone/>
            </a:pPr>
            <a:r>
              <a:rPr lang="en-US" dirty="0"/>
              <a:t>– higher T </a:t>
            </a:r>
            <a:r>
              <a:rPr lang="en-US" dirty="0">
                <a:sym typeface="Wingdings" panose="05000000000000000000" pitchFamily="2" charset="2"/>
              </a:rPr>
              <a:t> but higher J as well </a:t>
            </a:r>
          </a:p>
          <a:p>
            <a:r>
              <a:rPr lang="en-US" dirty="0">
                <a:sym typeface="Wingdings" panose="05000000000000000000" pitchFamily="2" charset="2"/>
              </a:rPr>
              <a:t>Use Aluminum wires instead of Copper</a:t>
            </a:r>
          </a:p>
          <a:p>
            <a:r>
              <a:rPr lang="en-US" dirty="0">
                <a:sym typeface="Wingdings" panose="05000000000000000000" pitchFamily="2" charset="2"/>
              </a:rPr>
              <a:t>Remove soft iron core</a:t>
            </a:r>
          </a:p>
          <a:p>
            <a:r>
              <a:rPr lang="en-US" dirty="0">
                <a:sym typeface="Wingdings" panose="05000000000000000000" pitchFamily="2" charset="2"/>
              </a:rPr>
              <a:t>Use strong transverse magnetic field </a:t>
            </a:r>
          </a:p>
          <a:p>
            <a:pPr marL="0" indent="0">
              <a:buNone/>
            </a:pPr>
            <a:r>
              <a:rPr lang="en-US" dirty="0">
                <a:sym typeface="Wingdings" panose="05000000000000000000" pitchFamily="2" charset="2"/>
              </a:rPr>
              <a:t>   Instead of radial field </a:t>
            </a:r>
          </a:p>
          <a:p>
            <a:r>
              <a:rPr lang="en-US" dirty="0">
                <a:sym typeface="Wingdings" panose="05000000000000000000" pitchFamily="2" charset="2"/>
              </a:rPr>
              <a:t>Use thin plastic armature with</a:t>
            </a:r>
          </a:p>
          <a:p>
            <a:pPr marL="0" indent="0">
              <a:buNone/>
            </a:pPr>
            <a:r>
              <a:rPr lang="en-US" dirty="0">
                <a:sym typeface="Wingdings" panose="05000000000000000000" pitchFamily="2" charset="2"/>
              </a:rPr>
              <a:t>   Al-wires stamped on it like PCB</a:t>
            </a:r>
          </a:p>
          <a:p>
            <a:r>
              <a:rPr lang="en-US" dirty="0">
                <a:sym typeface="Wingdings" panose="05000000000000000000" pitchFamily="2" charset="2"/>
              </a:rPr>
              <a:t>Apart from printed circuit motors, small diameter elongated shapes of motors will also yield high T/J</a:t>
            </a:r>
          </a:p>
          <a:p>
            <a:pPr marL="0" indent="0">
              <a:buNone/>
            </a:pPr>
            <a:endParaRPr lang="en-US" dirty="0"/>
          </a:p>
        </p:txBody>
      </p:sp>
      <p:sp>
        <p:nvSpPr>
          <p:cNvPr id="2" name="Title 1"/>
          <p:cNvSpPr>
            <a:spLocks noGrp="1"/>
          </p:cNvSpPr>
          <p:nvPr>
            <p:ph type="title"/>
          </p:nvPr>
        </p:nvSpPr>
        <p:spPr/>
        <p:txBody>
          <a:bodyPr>
            <a:normAutofit/>
          </a:bodyPr>
          <a:lstStyle/>
          <a:p>
            <a:r>
              <a:rPr lang="en-US" sz="4000" dirty="0"/>
              <a:t>Printed circuit motors – to reduce </a:t>
            </a:r>
            <a:r>
              <a:rPr lang="en-US" sz="4000" i="1" dirty="0"/>
              <a:t>T</a:t>
            </a:r>
            <a:r>
              <a:rPr lang="en-US" sz="4000" dirty="0"/>
              <a:t>/</a:t>
            </a:r>
            <a:r>
              <a:rPr lang="en-US" sz="4000" i="1" dirty="0"/>
              <a:t>J</a:t>
            </a:r>
            <a:r>
              <a:rPr lang="en-US" sz="4000" dirty="0"/>
              <a:t> </a:t>
            </a:r>
          </a:p>
        </p:txBody>
      </p:sp>
      <p:grpSp>
        <p:nvGrpSpPr>
          <p:cNvPr id="5" name="Group 4"/>
          <p:cNvGrpSpPr/>
          <p:nvPr/>
        </p:nvGrpSpPr>
        <p:grpSpPr>
          <a:xfrm>
            <a:off x="6068426" y="2046522"/>
            <a:ext cx="2751724" cy="3207224"/>
            <a:chOff x="5763626" y="2869482"/>
            <a:chExt cx="2751724" cy="3207224"/>
          </a:xfrm>
        </p:grpSpPr>
        <p:grpSp>
          <p:nvGrpSpPr>
            <p:cNvPr id="43" name="Group 42"/>
            <p:cNvGrpSpPr/>
            <p:nvPr/>
          </p:nvGrpSpPr>
          <p:grpSpPr>
            <a:xfrm>
              <a:off x="6238736" y="2869482"/>
              <a:ext cx="2276614" cy="3207224"/>
              <a:chOff x="3582537" y="2391810"/>
              <a:chExt cx="2276614" cy="3207224"/>
            </a:xfrm>
          </p:grpSpPr>
          <p:pic>
            <p:nvPicPr>
              <p:cNvPr id="41" name="Picture 40"/>
              <p:cNvPicPr>
                <a:picLocks noChangeAspect="1"/>
              </p:cNvPicPr>
              <p:nvPr/>
            </p:nvPicPr>
            <p:blipFill>
              <a:blip r:embed="rId2"/>
              <a:stretch>
                <a:fillRect/>
              </a:stretch>
            </p:blipFill>
            <p:spPr>
              <a:xfrm>
                <a:off x="5316560" y="3869985"/>
                <a:ext cx="542591" cy="457240"/>
              </a:xfrm>
              <a:prstGeom prst="rect">
                <a:avLst/>
              </a:prstGeom>
            </p:spPr>
          </p:pic>
          <p:sp>
            <p:nvSpPr>
              <p:cNvPr id="22" name="Can 21"/>
              <p:cNvSpPr/>
              <p:nvPr/>
            </p:nvSpPr>
            <p:spPr>
              <a:xfrm rot="16200000">
                <a:off x="5239032" y="4447459"/>
                <a:ext cx="450377" cy="453791"/>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S</a:t>
                </a:r>
              </a:p>
            </p:txBody>
          </p:sp>
          <p:sp>
            <p:nvSpPr>
              <p:cNvPr id="10" name="Oval 9"/>
              <p:cNvSpPr/>
              <p:nvPr/>
            </p:nvSpPr>
            <p:spPr>
              <a:xfrm>
                <a:off x="3759958" y="2391810"/>
                <a:ext cx="1624083" cy="32072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3582537" y="2391810"/>
                <a:ext cx="1624083" cy="3207224"/>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2" name="Straight Connector 11"/>
              <p:cNvCxnSpPr/>
              <p:nvPr/>
            </p:nvCxnSpPr>
            <p:spPr>
              <a:xfrm flipH="1">
                <a:off x="4203510" y="4503719"/>
                <a:ext cx="49733" cy="53909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428102" y="4578781"/>
                <a:ext cx="7420" cy="46402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194985" y="4995081"/>
                <a:ext cx="104059" cy="452927"/>
              </a:xfrm>
              <a:prstGeom prst="line">
                <a:avLst/>
              </a:prstGeom>
              <a:ln w="57150">
                <a:solidFill>
                  <a:srgbClr val="FF00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299044" y="4995081"/>
                <a:ext cx="136478" cy="402571"/>
              </a:xfrm>
              <a:prstGeom prst="straightConnector1">
                <a:avLst/>
              </a:prstGeom>
              <a:ln w="5715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p:sp>
            <p:nvSpPr>
              <p:cNvPr id="25" name="Can 24"/>
              <p:cNvSpPr/>
              <p:nvPr/>
            </p:nvSpPr>
            <p:spPr>
              <a:xfrm rot="16200000">
                <a:off x="4647057" y="4471345"/>
                <a:ext cx="443553" cy="412845"/>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N</a:t>
                </a:r>
              </a:p>
            </p:txBody>
          </p:sp>
          <p:sp>
            <p:nvSpPr>
              <p:cNvPr id="26" name="Oval 25"/>
              <p:cNvSpPr/>
              <p:nvPr/>
            </p:nvSpPr>
            <p:spPr>
              <a:xfrm>
                <a:off x="4221420" y="3616594"/>
                <a:ext cx="291725" cy="6414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rot="623531">
                <a:off x="4220009" y="4448432"/>
                <a:ext cx="76679" cy="154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2" name="Picture 31"/>
              <p:cNvPicPr>
                <a:picLocks noChangeAspect="1"/>
              </p:cNvPicPr>
              <p:nvPr/>
            </p:nvPicPr>
            <p:blipFill>
              <a:blip r:embed="rId3"/>
              <a:stretch>
                <a:fillRect/>
              </a:stretch>
            </p:blipFill>
            <p:spPr>
              <a:xfrm>
                <a:off x="4382378" y="4442821"/>
                <a:ext cx="91448" cy="164606"/>
              </a:xfrm>
              <a:prstGeom prst="rect">
                <a:avLst/>
              </a:prstGeom>
            </p:spPr>
          </p:pic>
          <p:pic>
            <p:nvPicPr>
              <p:cNvPr id="39" name="Picture 38"/>
              <p:cNvPicPr>
                <a:picLocks noChangeAspect="1"/>
              </p:cNvPicPr>
              <p:nvPr/>
            </p:nvPicPr>
            <p:blipFill>
              <a:blip r:embed="rId3"/>
              <a:stretch>
                <a:fillRect/>
              </a:stretch>
            </p:blipFill>
            <p:spPr>
              <a:xfrm rot="20922964">
                <a:off x="4542192" y="4414393"/>
                <a:ext cx="85435" cy="153783"/>
              </a:xfrm>
              <a:prstGeom prst="rect">
                <a:avLst/>
              </a:prstGeom>
            </p:spPr>
          </p:pic>
          <p:pic>
            <p:nvPicPr>
              <p:cNvPr id="40" name="Picture 39"/>
              <p:cNvPicPr>
                <a:picLocks noChangeAspect="1"/>
              </p:cNvPicPr>
              <p:nvPr/>
            </p:nvPicPr>
            <p:blipFill>
              <a:blip r:embed="rId3"/>
              <a:stretch>
                <a:fillRect/>
              </a:stretch>
            </p:blipFill>
            <p:spPr>
              <a:xfrm rot="935994">
                <a:off x="4073584" y="4342384"/>
                <a:ext cx="97680" cy="175824"/>
              </a:xfrm>
              <a:prstGeom prst="rect">
                <a:avLst/>
              </a:prstGeom>
            </p:spPr>
          </p:pic>
          <p:pic>
            <p:nvPicPr>
              <p:cNvPr id="42" name="Picture 41"/>
              <p:cNvPicPr>
                <a:picLocks noChangeAspect="1"/>
              </p:cNvPicPr>
              <p:nvPr/>
            </p:nvPicPr>
            <p:blipFill>
              <a:blip r:embed="rId4"/>
              <a:stretch>
                <a:fillRect/>
              </a:stretch>
            </p:blipFill>
            <p:spPr>
              <a:xfrm>
                <a:off x="4688516" y="3856633"/>
                <a:ext cx="573074" cy="463336"/>
              </a:xfrm>
              <a:prstGeom prst="rect">
                <a:avLst/>
              </a:prstGeom>
            </p:spPr>
          </p:pic>
        </p:grpSp>
        <p:sp>
          <p:nvSpPr>
            <p:cNvPr id="3" name="Curved Down Arrow 2"/>
            <p:cNvSpPr/>
            <p:nvPr/>
          </p:nvSpPr>
          <p:spPr>
            <a:xfrm>
              <a:off x="6707940" y="3398293"/>
              <a:ext cx="636775" cy="42308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an 3"/>
            <p:cNvSpPr/>
            <p:nvPr/>
          </p:nvSpPr>
          <p:spPr>
            <a:xfrm rot="16200000">
              <a:off x="6167993" y="3751303"/>
              <a:ext cx="532262" cy="1340996"/>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004779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Encoders</a:t>
            </a:r>
          </a:p>
        </p:txBody>
      </p:sp>
      <p:sp>
        <p:nvSpPr>
          <p:cNvPr id="3" name="Content Placeholder 2"/>
          <p:cNvSpPr>
            <a:spLocks noGrp="1"/>
          </p:cNvSpPr>
          <p:nvPr>
            <p:ph idx="1"/>
          </p:nvPr>
        </p:nvSpPr>
        <p:spPr/>
        <p:txBody>
          <a:bodyPr>
            <a:normAutofit fontScale="92500"/>
          </a:bodyPr>
          <a:lstStyle/>
          <a:p>
            <a:r>
              <a:rPr lang="en-US" dirty="0"/>
              <a:t>Till now – we have only looked at incremental encoders</a:t>
            </a:r>
          </a:p>
          <a:p>
            <a:r>
              <a:rPr lang="en-US" dirty="0"/>
              <a:t>These encoders cannot provide information about the direction of rotation.</a:t>
            </a:r>
          </a:p>
          <a:p>
            <a:r>
              <a:rPr lang="en-US" dirty="0"/>
              <a:t>They only provide information about magnitude of distances covered in incremental mode and magnitude of velocity.</a:t>
            </a:r>
          </a:p>
          <a:p>
            <a:r>
              <a:rPr lang="en-US" dirty="0"/>
              <a:t>Direction sensing encoders can sense the direction in which the encoder is rotating</a:t>
            </a:r>
          </a:p>
          <a:p>
            <a:r>
              <a:rPr lang="en-US" dirty="0"/>
              <a:t>Absolute encoders can sense direction as well as absolute position with respect to origin</a:t>
            </a:r>
          </a:p>
        </p:txBody>
      </p:sp>
    </p:spTree>
    <p:extLst>
      <p:ext uri="{BB962C8B-B14F-4D97-AF65-F5344CB8AC3E}">
        <p14:creationId xmlns:p14="http://schemas.microsoft.com/office/powerpoint/2010/main" val="9213205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Encoders for feedback</a:t>
            </a:r>
          </a:p>
        </p:txBody>
      </p:sp>
      <p:sp>
        <p:nvSpPr>
          <p:cNvPr id="3" name="Content Placeholder 2"/>
          <p:cNvSpPr>
            <a:spLocks noGrp="1"/>
          </p:cNvSpPr>
          <p:nvPr>
            <p:ph idx="1"/>
          </p:nvPr>
        </p:nvSpPr>
        <p:spPr/>
        <p:txBody>
          <a:bodyPr/>
          <a:lstStyle/>
          <a:p>
            <a:r>
              <a:rPr lang="en-US" dirty="0"/>
              <a:t>Rotary encoders have a problem – they are mounted on the lead screw and hence, they cannot detect errors in motion beyond the lead screw. </a:t>
            </a:r>
          </a:p>
          <a:p>
            <a:r>
              <a:rPr lang="en-US" dirty="0"/>
              <a:t>Backlash present between lead screw and nut and therefore go undetected by encoder.</a:t>
            </a:r>
          </a:p>
          <a:p>
            <a:r>
              <a:rPr lang="en-US" dirty="0"/>
              <a:t>Backlash, if present, will also affect profile accuracy in continuous control. Hence it HAS to be eliminated.</a:t>
            </a:r>
          </a:p>
          <a:p>
            <a:r>
              <a:rPr lang="en-US" dirty="0"/>
              <a:t>Recirculating ball screw nut mechanism can remove backlash</a:t>
            </a:r>
          </a:p>
        </p:txBody>
      </p:sp>
    </p:spTree>
    <p:extLst>
      <p:ext uri="{BB962C8B-B14F-4D97-AF65-F5344CB8AC3E}">
        <p14:creationId xmlns:p14="http://schemas.microsoft.com/office/powerpoint/2010/main" val="3320043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MCQ questions</a:t>
            </a:r>
          </a:p>
        </p:txBody>
      </p:sp>
      <p:sp>
        <p:nvSpPr>
          <p:cNvPr id="3" name="Content Placeholder 2"/>
          <p:cNvSpPr>
            <a:spLocks noGrp="1"/>
          </p:cNvSpPr>
          <p:nvPr>
            <p:ph idx="1"/>
          </p:nvPr>
        </p:nvSpPr>
        <p:spPr/>
        <p:txBody>
          <a:bodyPr/>
          <a:lstStyle/>
          <a:p>
            <a:pPr marL="342900" marR="0" lvl="0" indent="-342900">
              <a:lnSpc>
                <a:spcPct val="115000"/>
              </a:lnSpc>
              <a:spcBef>
                <a:spcPts val="0"/>
              </a:spcBef>
              <a:spcAft>
                <a:spcPts val="0"/>
              </a:spcAft>
              <a:buFont typeface="+mj-lt"/>
              <a:buAutoNum type="arabicPeriod"/>
            </a:pPr>
            <a:r>
              <a:rPr lang="en-CA" dirty="0">
                <a:latin typeface="Times New Roman" panose="02020603050405020304" pitchFamily="18" charset="0"/>
                <a:ea typeface="Calibri" panose="020F0502020204030204" pitchFamily="34" charset="0"/>
                <a:cs typeface="Times New Roman" panose="02020603050405020304" pitchFamily="18" charset="0"/>
              </a:rPr>
              <a:t>Main advantage of CNC machining over Fixed automation is</a:t>
            </a:r>
          </a:p>
          <a:p>
            <a:pPr marL="342900" marR="0" lvl="0" indent="-342900">
              <a:lnSpc>
                <a:spcPct val="115000"/>
              </a:lnSpc>
              <a:spcBef>
                <a:spcPts val="0"/>
              </a:spcBef>
              <a:spcAft>
                <a:spcPts val="0"/>
              </a:spcAft>
              <a:buFont typeface="+mj-lt"/>
              <a:buAutoNum type="arabicPeriod"/>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lphaLcPeriod"/>
            </a:pPr>
            <a:r>
              <a:rPr lang="en-CA" dirty="0">
                <a:latin typeface="Times New Roman" panose="02020603050405020304" pitchFamily="18" charset="0"/>
                <a:ea typeface="Calibri" panose="020F0502020204030204" pitchFamily="34" charset="0"/>
                <a:cs typeface="Times New Roman" panose="02020603050405020304" pitchFamily="18" charset="0"/>
              </a:rPr>
              <a:t>Flexibility     		b. Accuracy     </a:t>
            </a:r>
          </a:p>
          <a:p>
            <a:pPr marL="0" marR="0" lvl="0" indent="0">
              <a:lnSpc>
                <a:spcPct val="115000"/>
              </a:lnSpc>
              <a:spcBef>
                <a:spcPts val="0"/>
              </a:spcBef>
              <a:spcAft>
                <a:spcPts val="1000"/>
              </a:spcAft>
              <a:buNone/>
            </a:pPr>
            <a:endParaRPr lang="en-CA"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ct val="115000"/>
              </a:lnSpc>
              <a:spcBef>
                <a:spcPts val="0"/>
              </a:spcBef>
              <a:spcAft>
                <a:spcPts val="1000"/>
              </a:spcAft>
              <a:buNone/>
            </a:pPr>
            <a:r>
              <a:rPr lang="en-CA" dirty="0">
                <a:latin typeface="Times New Roman" panose="02020603050405020304" pitchFamily="18" charset="0"/>
                <a:ea typeface="Calibri" panose="020F0502020204030204" pitchFamily="34" charset="0"/>
                <a:cs typeface="Times New Roman" panose="02020603050405020304" pitchFamily="18" charset="0"/>
              </a:rPr>
              <a:t>c. Speed   			d. None of the others</a:t>
            </a: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4528754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a:picLocks noChangeAspect="1"/>
          </p:cNvPicPr>
          <p:nvPr/>
        </p:nvPicPr>
        <p:blipFill>
          <a:blip r:embed="rId2"/>
          <a:stretch>
            <a:fillRect/>
          </a:stretch>
        </p:blipFill>
        <p:spPr>
          <a:xfrm>
            <a:off x="2069006" y="1683826"/>
            <a:ext cx="1085224" cy="1249031"/>
          </a:xfrm>
          <a:prstGeom prst="rect">
            <a:avLst/>
          </a:prstGeom>
        </p:spPr>
      </p:pic>
      <p:pic>
        <p:nvPicPr>
          <p:cNvPr id="113" name="Picture 112"/>
          <p:cNvPicPr>
            <a:picLocks noChangeAspect="1"/>
          </p:cNvPicPr>
          <p:nvPr/>
        </p:nvPicPr>
        <p:blipFill>
          <a:blip r:embed="rId3"/>
          <a:stretch>
            <a:fillRect/>
          </a:stretch>
        </p:blipFill>
        <p:spPr>
          <a:xfrm>
            <a:off x="5834477" y="1880479"/>
            <a:ext cx="701101" cy="810838"/>
          </a:xfrm>
          <a:prstGeom prst="rect">
            <a:avLst/>
          </a:prstGeom>
        </p:spPr>
      </p:pic>
      <p:pic>
        <p:nvPicPr>
          <p:cNvPr id="112" name="Picture 111"/>
          <p:cNvPicPr>
            <a:picLocks noChangeAspect="1"/>
          </p:cNvPicPr>
          <p:nvPr/>
        </p:nvPicPr>
        <p:blipFill>
          <a:blip r:embed="rId3"/>
          <a:stretch>
            <a:fillRect/>
          </a:stretch>
        </p:blipFill>
        <p:spPr>
          <a:xfrm>
            <a:off x="5279005" y="1638735"/>
            <a:ext cx="1130630" cy="1307597"/>
          </a:xfrm>
          <a:prstGeom prst="rect">
            <a:avLst/>
          </a:prstGeom>
        </p:spPr>
      </p:pic>
      <p:pic>
        <p:nvPicPr>
          <p:cNvPr id="56" name="Picture 55"/>
          <p:cNvPicPr>
            <a:picLocks noChangeAspect="1"/>
          </p:cNvPicPr>
          <p:nvPr/>
        </p:nvPicPr>
        <p:blipFill>
          <a:blip r:embed="rId4"/>
          <a:stretch>
            <a:fillRect/>
          </a:stretch>
        </p:blipFill>
        <p:spPr>
          <a:xfrm>
            <a:off x="2172892" y="5346341"/>
            <a:ext cx="3596545" cy="45719"/>
          </a:xfrm>
          <a:prstGeom prst="rect">
            <a:avLst/>
          </a:prstGeom>
        </p:spPr>
      </p:pic>
      <p:cxnSp>
        <p:nvCxnSpPr>
          <p:cNvPr id="26" name="Straight Connector 25"/>
          <p:cNvCxnSpPr/>
          <p:nvPr/>
        </p:nvCxnSpPr>
        <p:spPr>
          <a:xfrm flipV="1">
            <a:off x="2244617" y="3009555"/>
            <a:ext cx="4319956" cy="3937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860531" y="2893986"/>
            <a:ext cx="4704042" cy="2376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Content Placeholder 7"/>
          <p:cNvPicPr>
            <a:picLocks noGrp="1" noChangeAspect="1"/>
          </p:cNvPicPr>
          <p:nvPr>
            <p:ph idx="1"/>
          </p:nvPr>
        </p:nvPicPr>
        <p:blipFill>
          <a:blip r:embed="rId5"/>
          <a:stretch>
            <a:fillRect/>
          </a:stretch>
        </p:blipFill>
        <p:spPr>
          <a:xfrm flipV="1">
            <a:off x="2244617" y="3011940"/>
            <a:ext cx="871804" cy="457240"/>
          </a:xfrm>
          <a:prstGeom prst="rect">
            <a:avLst/>
          </a:prstGeom>
        </p:spPr>
      </p:pic>
      <p:grpSp>
        <p:nvGrpSpPr>
          <p:cNvPr id="10" name="Group 9"/>
          <p:cNvGrpSpPr/>
          <p:nvPr/>
        </p:nvGrpSpPr>
        <p:grpSpPr>
          <a:xfrm>
            <a:off x="4269148" y="2530839"/>
            <a:ext cx="1031473" cy="1931158"/>
            <a:chOff x="4672545" y="2470245"/>
            <a:chExt cx="1031473" cy="1931158"/>
          </a:xfrm>
        </p:grpSpPr>
        <p:sp>
          <p:nvSpPr>
            <p:cNvPr id="5" name="Oval 4"/>
            <p:cNvSpPr/>
            <p:nvPr/>
          </p:nvSpPr>
          <p:spPr>
            <a:xfrm>
              <a:off x="4805657" y="2567102"/>
              <a:ext cx="765250" cy="65377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Arc 5"/>
            <p:cNvSpPr/>
            <p:nvPr/>
          </p:nvSpPr>
          <p:spPr>
            <a:xfrm>
              <a:off x="4672545" y="2470245"/>
              <a:ext cx="1031473" cy="1931158"/>
            </a:xfrm>
            <a:prstGeom prst="arc">
              <a:avLst>
                <a:gd name="adj1" fmla="val 14049227"/>
                <a:gd name="adj2" fmla="val 18387232"/>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grpSp>
      <p:pic>
        <p:nvPicPr>
          <p:cNvPr id="15" name="Picture 14"/>
          <p:cNvPicPr>
            <a:picLocks noChangeAspect="1"/>
          </p:cNvPicPr>
          <p:nvPr/>
        </p:nvPicPr>
        <p:blipFill>
          <a:blip r:embed="rId6"/>
          <a:stretch>
            <a:fillRect/>
          </a:stretch>
        </p:blipFill>
        <p:spPr>
          <a:xfrm>
            <a:off x="3296800" y="3011940"/>
            <a:ext cx="871804" cy="457240"/>
          </a:xfrm>
          <a:prstGeom prst="rect">
            <a:avLst/>
          </a:prstGeom>
        </p:spPr>
      </p:pic>
      <p:pic>
        <p:nvPicPr>
          <p:cNvPr id="17" name="Picture 16"/>
          <p:cNvPicPr>
            <a:picLocks noChangeAspect="1"/>
          </p:cNvPicPr>
          <p:nvPr/>
        </p:nvPicPr>
        <p:blipFill>
          <a:blip r:embed="rId6"/>
          <a:stretch>
            <a:fillRect/>
          </a:stretch>
        </p:blipFill>
        <p:spPr>
          <a:xfrm>
            <a:off x="4348982" y="3010969"/>
            <a:ext cx="871804" cy="457240"/>
          </a:xfrm>
          <a:prstGeom prst="rect">
            <a:avLst/>
          </a:prstGeom>
        </p:spPr>
      </p:pic>
      <p:pic>
        <p:nvPicPr>
          <p:cNvPr id="33" name="Picture 32"/>
          <p:cNvPicPr>
            <a:picLocks noChangeAspect="1"/>
          </p:cNvPicPr>
          <p:nvPr/>
        </p:nvPicPr>
        <p:blipFill>
          <a:blip r:embed="rId7"/>
          <a:stretch>
            <a:fillRect/>
          </a:stretch>
        </p:blipFill>
        <p:spPr>
          <a:xfrm>
            <a:off x="4572000" y="3000127"/>
            <a:ext cx="902286" cy="2267909"/>
          </a:xfrm>
          <a:prstGeom prst="rect">
            <a:avLst/>
          </a:prstGeom>
        </p:spPr>
      </p:pic>
      <p:pic>
        <p:nvPicPr>
          <p:cNvPr id="35" name="Picture 34"/>
          <p:cNvPicPr>
            <a:picLocks noChangeAspect="1"/>
          </p:cNvPicPr>
          <p:nvPr/>
        </p:nvPicPr>
        <p:blipFill>
          <a:blip r:embed="rId7"/>
          <a:stretch>
            <a:fillRect/>
          </a:stretch>
        </p:blipFill>
        <p:spPr>
          <a:xfrm>
            <a:off x="3509207" y="3034238"/>
            <a:ext cx="902286" cy="2267909"/>
          </a:xfrm>
          <a:prstGeom prst="rect">
            <a:avLst/>
          </a:prstGeom>
        </p:spPr>
      </p:pic>
      <p:pic>
        <p:nvPicPr>
          <p:cNvPr id="37" name="Picture 36"/>
          <p:cNvPicPr>
            <a:picLocks noChangeAspect="1"/>
          </p:cNvPicPr>
          <p:nvPr/>
        </p:nvPicPr>
        <p:blipFill>
          <a:blip r:embed="rId7"/>
          <a:stretch>
            <a:fillRect/>
          </a:stretch>
        </p:blipFill>
        <p:spPr>
          <a:xfrm>
            <a:off x="2440755" y="3032879"/>
            <a:ext cx="902286" cy="2267909"/>
          </a:xfrm>
          <a:prstGeom prst="rect">
            <a:avLst/>
          </a:prstGeom>
        </p:spPr>
      </p:pic>
      <p:grpSp>
        <p:nvGrpSpPr>
          <p:cNvPr id="48" name="Group 47"/>
          <p:cNvGrpSpPr/>
          <p:nvPr/>
        </p:nvGrpSpPr>
        <p:grpSpPr>
          <a:xfrm>
            <a:off x="2196432" y="3021112"/>
            <a:ext cx="4107849" cy="2336519"/>
            <a:chOff x="2196432" y="2964270"/>
            <a:chExt cx="4107849" cy="2336519"/>
          </a:xfrm>
        </p:grpSpPr>
        <p:pic>
          <p:nvPicPr>
            <p:cNvPr id="16" name="Picture 15"/>
            <p:cNvPicPr>
              <a:picLocks noChangeAspect="1"/>
            </p:cNvPicPr>
            <p:nvPr/>
          </p:nvPicPr>
          <p:blipFill>
            <a:blip r:embed="rId6"/>
            <a:stretch>
              <a:fillRect/>
            </a:stretch>
          </p:blipFill>
          <p:spPr>
            <a:xfrm>
              <a:off x="5432477" y="3009555"/>
              <a:ext cx="871804" cy="457240"/>
            </a:xfrm>
            <a:prstGeom prst="rect">
              <a:avLst/>
            </a:prstGeom>
          </p:spPr>
        </p:pic>
        <p:pic>
          <p:nvPicPr>
            <p:cNvPr id="34" name="Picture 33"/>
            <p:cNvPicPr>
              <a:picLocks noChangeAspect="1"/>
            </p:cNvPicPr>
            <p:nvPr/>
          </p:nvPicPr>
          <p:blipFill>
            <a:blip r:embed="rId7"/>
            <a:stretch>
              <a:fillRect/>
            </a:stretch>
          </p:blipFill>
          <p:spPr>
            <a:xfrm>
              <a:off x="4328837" y="2964270"/>
              <a:ext cx="902286" cy="2267909"/>
            </a:xfrm>
            <a:prstGeom prst="rect">
              <a:avLst/>
            </a:prstGeom>
          </p:spPr>
        </p:pic>
        <p:pic>
          <p:nvPicPr>
            <p:cNvPr id="36" name="Picture 35"/>
            <p:cNvPicPr>
              <a:picLocks noChangeAspect="1"/>
            </p:cNvPicPr>
            <p:nvPr/>
          </p:nvPicPr>
          <p:blipFill>
            <a:blip r:embed="rId7"/>
            <a:stretch>
              <a:fillRect/>
            </a:stretch>
          </p:blipFill>
          <p:spPr>
            <a:xfrm>
              <a:off x="3260659" y="3032880"/>
              <a:ext cx="902286" cy="2267909"/>
            </a:xfrm>
            <a:prstGeom prst="rect">
              <a:avLst/>
            </a:prstGeom>
          </p:spPr>
        </p:pic>
        <p:pic>
          <p:nvPicPr>
            <p:cNvPr id="38" name="Picture 37"/>
            <p:cNvPicPr>
              <a:picLocks noChangeAspect="1"/>
            </p:cNvPicPr>
            <p:nvPr/>
          </p:nvPicPr>
          <p:blipFill>
            <a:blip r:embed="rId7"/>
            <a:stretch>
              <a:fillRect/>
            </a:stretch>
          </p:blipFill>
          <p:spPr>
            <a:xfrm>
              <a:off x="2196432" y="3020010"/>
              <a:ext cx="902286" cy="2267909"/>
            </a:xfrm>
            <a:prstGeom prst="rect">
              <a:avLst/>
            </a:prstGeom>
          </p:spPr>
        </p:pic>
      </p:grpSp>
      <p:pic>
        <p:nvPicPr>
          <p:cNvPr id="40" name="Picture 39"/>
          <p:cNvPicPr>
            <a:picLocks noChangeAspect="1"/>
          </p:cNvPicPr>
          <p:nvPr/>
        </p:nvPicPr>
        <p:blipFill>
          <a:blip r:embed="rId8"/>
          <a:stretch>
            <a:fillRect/>
          </a:stretch>
        </p:blipFill>
        <p:spPr>
          <a:xfrm>
            <a:off x="4571921" y="4814087"/>
            <a:ext cx="871804" cy="816935"/>
          </a:xfrm>
          <a:prstGeom prst="rect">
            <a:avLst/>
          </a:prstGeom>
        </p:spPr>
      </p:pic>
      <p:pic>
        <p:nvPicPr>
          <p:cNvPr id="52" name="Picture 51"/>
          <p:cNvPicPr>
            <a:picLocks noChangeAspect="1"/>
          </p:cNvPicPr>
          <p:nvPr/>
        </p:nvPicPr>
        <p:blipFill>
          <a:blip r:embed="rId6"/>
          <a:stretch>
            <a:fillRect/>
          </a:stretch>
        </p:blipFill>
        <p:spPr>
          <a:xfrm>
            <a:off x="3506735" y="5335817"/>
            <a:ext cx="871804" cy="457240"/>
          </a:xfrm>
          <a:prstGeom prst="rect">
            <a:avLst/>
          </a:prstGeom>
        </p:spPr>
      </p:pic>
      <p:pic>
        <p:nvPicPr>
          <p:cNvPr id="53" name="Picture 52"/>
          <p:cNvPicPr>
            <a:picLocks noChangeAspect="1"/>
          </p:cNvPicPr>
          <p:nvPr/>
        </p:nvPicPr>
        <p:blipFill>
          <a:blip r:embed="rId6"/>
          <a:stretch>
            <a:fillRect/>
          </a:stretch>
        </p:blipFill>
        <p:spPr>
          <a:xfrm>
            <a:off x="1337986" y="5371522"/>
            <a:ext cx="871804" cy="457240"/>
          </a:xfrm>
          <a:prstGeom prst="rect">
            <a:avLst/>
          </a:prstGeom>
        </p:spPr>
      </p:pic>
      <p:pic>
        <p:nvPicPr>
          <p:cNvPr id="54" name="Picture 53"/>
          <p:cNvPicPr>
            <a:picLocks noChangeAspect="1"/>
          </p:cNvPicPr>
          <p:nvPr/>
        </p:nvPicPr>
        <p:blipFill>
          <a:blip r:embed="rId6"/>
          <a:stretch>
            <a:fillRect/>
          </a:stretch>
        </p:blipFill>
        <p:spPr>
          <a:xfrm>
            <a:off x="4571016" y="5335817"/>
            <a:ext cx="871804" cy="457240"/>
          </a:xfrm>
          <a:prstGeom prst="rect">
            <a:avLst/>
          </a:prstGeom>
        </p:spPr>
      </p:pic>
      <p:pic>
        <p:nvPicPr>
          <p:cNvPr id="55" name="Picture 54"/>
          <p:cNvPicPr>
            <a:picLocks noChangeAspect="1"/>
          </p:cNvPicPr>
          <p:nvPr/>
        </p:nvPicPr>
        <p:blipFill>
          <a:blip r:embed="rId6"/>
          <a:stretch>
            <a:fillRect/>
          </a:stretch>
        </p:blipFill>
        <p:spPr>
          <a:xfrm>
            <a:off x="2430971" y="5335817"/>
            <a:ext cx="871804" cy="457240"/>
          </a:xfrm>
          <a:prstGeom prst="rect">
            <a:avLst/>
          </a:prstGeom>
        </p:spPr>
      </p:pic>
      <p:pic>
        <p:nvPicPr>
          <p:cNvPr id="63" name="Picture 62"/>
          <p:cNvPicPr>
            <a:picLocks noChangeAspect="1"/>
          </p:cNvPicPr>
          <p:nvPr/>
        </p:nvPicPr>
        <p:blipFill>
          <a:blip r:embed="rId9"/>
          <a:stretch>
            <a:fillRect/>
          </a:stretch>
        </p:blipFill>
        <p:spPr>
          <a:xfrm>
            <a:off x="4219430" y="3145867"/>
            <a:ext cx="816935" cy="701101"/>
          </a:xfrm>
          <a:prstGeom prst="rect">
            <a:avLst/>
          </a:prstGeom>
        </p:spPr>
      </p:pic>
      <p:pic>
        <p:nvPicPr>
          <p:cNvPr id="64" name="Picture 63"/>
          <p:cNvPicPr>
            <a:picLocks noChangeAspect="1"/>
          </p:cNvPicPr>
          <p:nvPr/>
        </p:nvPicPr>
        <p:blipFill>
          <a:blip r:embed="rId9"/>
          <a:stretch>
            <a:fillRect/>
          </a:stretch>
        </p:blipFill>
        <p:spPr>
          <a:xfrm>
            <a:off x="3988444" y="3748903"/>
            <a:ext cx="816935" cy="701101"/>
          </a:xfrm>
          <a:prstGeom prst="rect">
            <a:avLst/>
          </a:prstGeom>
        </p:spPr>
      </p:pic>
      <p:grpSp>
        <p:nvGrpSpPr>
          <p:cNvPr id="79" name="Group 78"/>
          <p:cNvGrpSpPr/>
          <p:nvPr/>
        </p:nvGrpSpPr>
        <p:grpSpPr>
          <a:xfrm>
            <a:off x="1860531" y="1631529"/>
            <a:ext cx="4704042" cy="1300601"/>
            <a:chOff x="1860531" y="1631529"/>
            <a:chExt cx="4704042" cy="1300601"/>
          </a:xfrm>
        </p:grpSpPr>
        <p:pic>
          <p:nvPicPr>
            <p:cNvPr id="73" name="Picture 72"/>
            <p:cNvPicPr>
              <a:picLocks noChangeAspect="1"/>
            </p:cNvPicPr>
            <p:nvPr/>
          </p:nvPicPr>
          <p:blipFill>
            <a:blip r:embed="rId4"/>
            <a:stretch>
              <a:fillRect/>
            </a:stretch>
          </p:blipFill>
          <p:spPr>
            <a:xfrm>
              <a:off x="1860531" y="1631529"/>
              <a:ext cx="4704042" cy="59797"/>
            </a:xfrm>
            <a:prstGeom prst="rect">
              <a:avLst/>
            </a:prstGeom>
          </p:spPr>
        </p:pic>
        <p:cxnSp>
          <p:nvCxnSpPr>
            <p:cNvPr id="77" name="Straight Connector 76"/>
            <p:cNvCxnSpPr/>
            <p:nvPr/>
          </p:nvCxnSpPr>
          <p:spPr>
            <a:xfrm>
              <a:off x="1860531" y="1662294"/>
              <a:ext cx="0" cy="1269836"/>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pic>
          <p:nvPicPr>
            <p:cNvPr id="78" name="Picture 77"/>
            <p:cNvPicPr>
              <a:picLocks noChangeAspect="1"/>
            </p:cNvPicPr>
            <p:nvPr/>
          </p:nvPicPr>
          <p:blipFill>
            <a:blip r:embed="rId10"/>
            <a:stretch>
              <a:fillRect/>
            </a:stretch>
          </p:blipFill>
          <p:spPr>
            <a:xfrm>
              <a:off x="6511612" y="1639666"/>
              <a:ext cx="36579" cy="1292464"/>
            </a:xfrm>
            <a:prstGeom prst="rect">
              <a:avLst/>
            </a:prstGeom>
          </p:spPr>
        </p:pic>
      </p:grpSp>
      <p:pic>
        <p:nvPicPr>
          <p:cNvPr id="86" name="Picture 85"/>
          <p:cNvPicPr>
            <a:picLocks noChangeAspect="1"/>
          </p:cNvPicPr>
          <p:nvPr/>
        </p:nvPicPr>
        <p:blipFill>
          <a:blip r:embed="rId9"/>
          <a:stretch>
            <a:fillRect/>
          </a:stretch>
        </p:blipFill>
        <p:spPr>
          <a:xfrm>
            <a:off x="5006876" y="620897"/>
            <a:ext cx="816935" cy="701101"/>
          </a:xfrm>
          <a:prstGeom prst="rect">
            <a:avLst/>
          </a:prstGeom>
        </p:spPr>
      </p:pic>
      <p:pic>
        <p:nvPicPr>
          <p:cNvPr id="87" name="Picture 86"/>
          <p:cNvPicPr>
            <a:picLocks noChangeAspect="1"/>
          </p:cNvPicPr>
          <p:nvPr/>
        </p:nvPicPr>
        <p:blipFill>
          <a:blip r:embed="rId9"/>
          <a:stretch>
            <a:fillRect/>
          </a:stretch>
        </p:blipFill>
        <p:spPr>
          <a:xfrm>
            <a:off x="3452213" y="301563"/>
            <a:ext cx="816935" cy="701101"/>
          </a:xfrm>
          <a:prstGeom prst="rect">
            <a:avLst/>
          </a:prstGeom>
        </p:spPr>
      </p:pic>
      <p:pic>
        <p:nvPicPr>
          <p:cNvPr id="88" name="Picture 87"/>
          <p:cNvPicPr>
            <a:picLocks noChangeAspect="1"/>
          </p:cNvPicPr>
          <p:nvPr/>
        </p:nvPicPr>
        <p:blipFill>
          <a:blip r:embed="rId9"/>
          <a:stretch>
            <a:fillRect/>
          </a:stretch>
        </p:blipFill>
        <p:spPr>
          <a:xfrm>
            <a:off x="2725863" y="631719"/>
            <a:ext cx="816935" cy="701101"/>
          </a:xfrm>
          <a:prstGeom prst="rect">
            <a:avLst/>
          </a:prstGeom>
        </p:spPr>
      </p:pic>
      <p:pic>
        <p:nvPicPr>
          <p:cNvPr id="14" name="Picture 13"/>
          <p:cNvPicPr>
            <a:picLocks noChangeAspect="1"/>
          </p:cNvPicPr>
          <p:nvPr/>
        </p:nvPicPr>
        <p:blipFill>
          <a:blip r:embed="rId8"/>
          <a:stretch>
            <a:fillRect/>
          </a:stretch>
        </p:blipFill>
        <p:spPr>
          <a:xfrm>
            <a:off x="3296800" y="2485519"/>
            <a:ext cx="871804" cy="816935"/>
          </a:xfrm>
          <a:prstGeom prst="rect">
            <a:avLst/>
          </a:prstGeom>
        </p:spPr>
      </p:pic>
      <p:pic>
        <p:nvPicPr>
          <p:cNvPr id="93" name="Picture 92"/>
          <p:cNvPicPr>
            <a:picLocks noChangeAspect="1"/>
          </p:cNvPicPr>
          <p:nvPr/>
        </p:nvPicPr>
        <p:blipFill>
          <a:blip r:embed="rId9"/>
          <a:stretch>
            <a:fillRect/>
          </a:stretch>
        </p:blipFill>
        <p:spPr>
          <a:xfrm>
            <a:off x="4280526" y="311366"/>
            <a:ext cx="816935" cy="701101"/>
          </a:xfrm>
          <a:prstGeom prst="rect">
            <a:avLst/>
          </a:prstGeom>
        </p:spPr>
      </p:pic>
      <p:pic>
        <p:nvPicPr>
          <p:cNvPr id="72" name="Picture 71"/>
          <p:cNvPicPr>
            <a:picLocks noChangeAspect="1"/>
          </p:cNvPicPr>
          <p:nvPr/>
        </p:nvPicPr>
        <p:blipFill>
          <a:blip r:embed="rId9"/>
          <a:stretch>
            <a:fillRect/>
          </a:stretch>
        </p:blipFill>
        <p:spPr>
          <a:xfrm>
            <a:off x="3154230" y="3131314"/>
            <a:ext cx="816935" cy="701101"/>
          </a:xfrm>
          <a:prstGeom prst="rect">
            <a:avLst/>
          </a:prstGeom>
        </p:spPr>
      </p:pic>
      <p:pic>
        <p:nvPicPr>
          <p:cNvPr id="71" name="Picture 70"/>
          <p:cNvPicPr>
            <a:picLocks noChangeAspect="1"/>
          </p:cNvPicPr>
          <p:nvPr/>
        </p:nvPicPr>
        <p:blipFill>
          <a:blip r:embed="rId9"/>
          <a:stretch>
            <a:fillRect/>
          </a:stretch>
        </p:blipFill>
        <p:spPr>
          <a:xfrm>
            <a:off x="2959218" y="3677102"/>
            <a:ext cx="816935" cy="701101"/>
          </a:xfrm>
          <a:prstGeom prst="rect">
            <a:avLst/>
          </a:prstGeom>
        </p:spPr>
      </p:pic>
      <p:cxnSp>
        <p:nvCxnSpPr>
          <p:cNvPr id="97" name="Straight Connector 96"/>
          <p:cNvCxnSpPr/>
          <p:nvPr/>
        </p:nvCxnSpPr>
        <p:spPr>
          <a:xfrm>
            <a:off x="1860531" y="2530839"/>
            <a:ext cx="312361" cy="363147"/>
          </a:xfrm>
          <a:prstGeom prst="line">
            <a:avLst/>
          </a:prstGeom>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2"/>
          <a:stretch>
            <a:fillRect/>
          </a:stretch>
        </p:blipFill>
        <p:spPr>
          <a:xfrm>
            <a:off x="1871221" y="2185940"/>
            <a:ext cx="501586" cy="577297"/>
          </a:xfrm>
          <a:prstGeom prst="rect">
            <a:avLst/>
          </a:prstGeom>
        </p:spPr>
      </p:pic>
      <p:pic>
        <p:nvPicPr>
          <p:cNvPr id="99" name="Picture 98"/>
          <p:cNvPicPr>
            <a:picLocks noChangeAspect="1"/>
          </p:cNvPicPr>
          <p:nvPr/>
        </p:nvPicPr>
        <p:blipFill>
          <a:blip r:embed="rId2"/>
          <a:stretch>
            <a:fillRect/>
          </a:stretch>
        </p:blipFill>
        <p:spPr>
          <a:xfrm>
            <a:off x="1871221" y="1830870"/>
            <a:ext cx="702310" cy="808319"/>
          </a:xfrm>
          <a:prstGeom prst="rect">
            <a:avLst/>
          </a:prstGeom>
        </p:spPr>
      </p:pic>
      <p:pic>
        <p:nvPicPr>
          <p:cNvPr id="101" name="Picture 100"/>
          <p:cNvPicPr>
            <a:picLocks noChangeAspect="1"/>
          </p:cNvPicPr>
          <p:nvPr/>
        </p:nvPicPr>
        <p:blipFill>
          <a:blip r:embed="rId2"/>
          <a:stretch>
            <a:fillRect/>
          </a:stretch>
        </p:blipFill>
        <p:spPr>
          <a:xfrm>
            <a:off x="2292269" y="1598492"/>
            <a:ext cx="323116" cy="371888"/>
          </a:xfrm>
          <a:prstGeom prst="rect">
            <a:avLst/>
          </a:prstGeom>
        </p:spPr>
      </p:pic>
      <p:pic>
        <p:nvPicPr>
          <p:cNvPr id="103" name="Picture 102"/>
          <p:cNvPicPr>
            <a:picLocks noChangeAspect="1"/>
          </p:cNvPicPr>
          <p:nvPr/>
        </p:nvPicPr>
        <p:blipFill>
          <a:blip r:embed="rId11" cstate="print"/>
          <a:stretch>
            <a:fillRect/>
          </a:stretch>
        </p:blipFill>
        <p:spPr>
          <a:xfrm>
            <a:off x="2821921" y="2516156"/>
            <a:ext cx="385654" cy="446017"/>
          </a:xfrm>
          <a:prstGeom prst="rect">
            <a:avLst/>
          </a:prstGeom>
        </p:spPr>
      </p:pic>
      <p:pic>
        <p:nvPicPr>
          <p:cNvPr id="104" name="Picture 103"/>
          <p:cNvPicPr>
            <a:picLocks noChangeAspect="1"/>
          </p:cNvPicPr>
          <p:nvPr/>
        </p:nvPicPr>
        <p:blipFill>
          <a:blip r:embed="rId3"/>
          <a:stretch>
            <a:fillRect/>
          </a:stretch>
        </p:blipFill>
        <p:spPr>
          <a:xfrm>
            <a:off x="2570593" y="1837251"/>
            <a:ext cx="837152" cy="968184"/>
          </a:xfrm>
          <a:prstGeom prst="rect">
            <a:avLst/>
          </a:prstGeom>
        </p:spPr>
      </p:pic>
      <p:pic>
        <p:nvPicPr>
          <p:cNvPr id="105" name="Picture 104"/>
          <p:cNvPicPr>
            <a:picLocks noChangeAspect="1"/>
          </p:cNvPicPr>
          <p:nvPr/>
        </p:nvPicPr>
        <p:blipFill>
          <a:blip r:embed="rId3"/>
          <a:stretch>
            <a:fillRect/>
          </a:stretch>
        </p:blipFill>
        <p:spPr>
          <a:xfrm>
            <a:off x="2957518" y="1874396"/>
            <a:ext cx="607643" cy="702752"/>
          </a:xfrm>
          <a:prstGeom prst="rect">
            <a:avLst/>
          </a:prstGeom>
        </p:spPr>
      </p:pic>
      <p:pic>
        <p:nvPicPr>
          <p:cNvPr id="106" name="Picture 105"/>
          <p:cNvPicPr>
            <a:picLocks noChangeAspect="1"/>
          </p:cNvPicPr>
          <p:nvPr/>
        </p:nvPicPr>
        <p:blipFill>
          <a:blip r:embed="rId3"/>
          <a:stretch>
            <a:fillRect/>
          </a:stretch>
        </p:blipFill>
        <p:spPr>
          <a:xfrm>
            <a:off x="3150343" y="1650989"/>
            <a:ext cx="1102423" cy="1274975"/>
          </a:xfrm>
          <a:prstGeom prst="rect">
            <a:avLst/>
          </a:prstGeom>
        </p:spPr>
      </p:pic>
      <p:pic>
        <p:nvPicPr>
          <p:cNvPr id="107" name="Picture 106"/>
          <p:cNvPicPr>
            <a:picLocks noChangeAspect="1"/>
          </p:cNvPicPr>
          <p:nvPr/>
        </p:nvPicPr>
        <p:blipFill>
          <a:blip r:embed="rId3"/>
          <a:stretch>
            <a:fillRect/>
          </a:stretch>
        </p:blipFill>
        <p:spPr>
          <a:xfrm>
            <a:off x="3520157" y="1651197"/>
            <a:ext cx="953000" cy="1102164"/>
          </a:xfrm>
          <a:prstGeom prst="rect">
            <a:avLst/>
          </a:prstGeom>
        </p:spPr>
      </p:pic>
      <p:pic>
        <p:nvPicPr>
          <p:cNvPr id="108" name="Picture 107"/>
          <p:cNvPicPr>
            <a:picLocks noChangeAspect="1"/>
          </p:cNvPicPr>
          <p:nvPr/>
        </p:nvPicPr>
        <p:blipFill>
          <a:blip r:embed="rId3"/>
          <a:stretch>
            <a:fillRect/>
          </a:stretch>
        </p:blipFill>
        <p:spPr>
          <a:xfrm>
            <a:off x="3921479" y="1681615"/>
            <a:ext cx="766107" cy="886019"/>
          </a:xfrm>
          <a:prstGeom prst="rect">
            <a:avLst/>
          </a:prstGeom>
        </p:spPr>
      </p:pic>
      <p:pic>
        <p:nvPicPr>
          <p:cNvPr id="109" name="Picture 108"/>
          <p:cNvPicPr>
            <a:picLocks noChangeAspect="1"/>
          </p:cNvPicPr>
          <p:nvPr/>
        </p:nvPicPr>
        <p:blipFill>
          <a:blip r:embed="rId3"/>
          <a:stretch>
            <a:fillRect/>
          </a:stretch>
        </p:blipFill>
        <p:spPr>
          <a:xfrm>
            <a:off x="4220466" y="1623548"/>
            <a:ext cx="1119046" cy="1294200"/>
          </a:xfrm>
          <a:prstGeom prst="rect">
            <a:avLst/>
          </a:prstGeom>
        </p:spPr>
      </p:pic>
      <p:pic>
        <p:nvPicPr>
          <p:cNvPr id="110" name="Picture 109"/>
          <p:cNvPicPr>
            <a:picLocks noChangeAspect="1"/>
          </p:cNvPicPr>
          <p:nvPr/>
        </p:nvPicPr>
        <p:blipFill>
          <a:blip r:embed="rId3"/>
          <a:stretch>
            <a:fillRect/>
          </a:stretch>
        </p:blipFill>
        <p:spPr>
          <a:xfrm>
            <a:off x="4596707" y="1667231"/>
            <a:ext cx="945035" cy="1092953"/>
          </a:xfrm>
          <a:prstGeom prst="rect">
            <a:avLst/>
          </a:prstGeom>
        </p:spPr>
      </p:pic>
      <p:pic>
        <p:nvPicPr>
          <p:cNvPr id="111" name="Picture 110"/>
          <p:cNvPicPr>
            <a:picLocks noChangeAspect="1"/>
          </p:cNvPicPr>
          <p:nvPr/>
        </p:nvPicPr>
        <p:blipFill>
          <a:blip r:embed="rId3"/>
          <a:stretch>
            <a:fillRect/>
          </a:stretch>
        </p:blipFill>
        <p:spPr>
          <a:xfrm>
            <a:off x="4907978" y="1608948"/>
            <a:ext cx="611862" cy="707631"/>
          </a:xfrm>
          <a:prstGeom prst="rect">
            <a:avLst/>
          </a:prstGeom>
        </p:spPr>
      </p:pic>
      <p:pic>
        <p:nvPicPr>
          <p:cNvPr id="114" name="Picture 113"/>
          <p:cNvPicPr>
            <a:picLocks noChangeAspect="1"/>
          </p:cNvPicPr>
          <p:nvPr/>
        </p:nvPicPr>
        <p:blipFill>
          <a:blip r:embed="rId12" cstate="print"/>
          <a:stretch>
            <a:fillRect/>
          </a:stretch>
        </p:blipFill>
        <p:spPr>
          <a:xfrm>
            <a:off x="6071733" y="1783120"/>
            <a:ext cx="463844" cy="536445"/>
          </a:xfrm>
          <a:prstGeom prst="rect">
            <a:avLst/>
          </a:prstGeom>
        </p:spPr>
      </p:pic>
      <p:pic>
        <p:nvPicPr>
          <p:cNvPr id="115" name="Picture 114"/>
          <p:cNvPicPr>
            <a:picLocks noChangeAspect="1"/>
          </p:cNvPicPr>
          <p:nvPr/>
        </p:nvPicPr>
        <p:blipFill>
          <a:blip r:embed="rId13" cstate="print"/>
          <a:stretch>
            <a:fillRect/>
          </a:stretch>
        </p:blipFill>
        <p:spPr>
          <a:xfrm>
            <a:off x="6283154" y="1626958"/>
            <a:ext cx="239811" cy="277347"/>
          </a:xfrm>
          <a:prstGeom prst="rect">
            <a:avLst/>
          </a:prstGeom>
        </p:spPr>
      </p:pic>
      <p:sp>
        <p:nvSpPr>
          <p:cNvPr id="116" name="Rectangle 115"/>
          <p:cNvSpPr/>
          <p:nvPr/>
        </p:nvSpPr>
        <p:spPr>
          <a:xfrm>
            <a:off x="2302931" y="1662294"/>
            <a:ext cx="793954" cy="12554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7" name="Group 116"/>
          <p:cNvGrpSpPr/>
          <p:nvPr/>
        </p:nvGrpSpPr>
        <p:grpSpPr>
          <a:xfrm>
            <a:off x="2265795" y="1233864"/>
            <a:ext cx="865142" cy="2066836"/>
            <a:chOff x="2279950" y="1227824"/>
            <a:chExt cx="865142" cy="2066836"/>
          </a:xfrm>
        </p:grpSpPr>
        <p:pic>
          <p:nvPicPr>
            <p:cNvPr id="91" name="Picture 90"/>
            <p:cNvPicPr>
              <a:picLocks noChangeAspect="1"/>
            </p:cNvPicPr>
            <p:nvPr/>
          </p:nvPicPr>
          <p:blipFill>
            <a:blip r:embed="rId9"/>
            <a:stretch>
              <a:fillRect/>
            </a:stretch>
          </p:blipFill>
          <p:spPr>
            <a:xfrm>
              <a:off x="2317396" y="1908825"/>
              <a:ext cx="816935" cy="701101"/>
            </a:xfrm>
            <a:prstGeom prst="rect">
              <a:avLst/>
            </a:prstGeom>
          </p:spPr>
        </p:pic>
        <p:pic>
          <p:nvPicPr>
            <p:cNvPr id="89" name="Picture 88"/>
            <p:cNvPicPr>
              <a:picLocks noChangeAspect="1"/>
            </p:cNvPicPr>
            <p:nvPr/>
          </p:nvPicPr>
          <p:blipFill>
            <a:blip r:embed="rId9"/>
            <a:stretch>
              <a:fillRect/>
            </a:stretch>
          </p:blipFill>
          <p:spPr>
            <a:xfrm>
              <a:off x="2328157" y="1227824"/>
              <a:ext cx="816935" cy="701101"/>
            </a:xfrm>
            <a:prstGeom prst="rect">
              <a:avLst/>
            </a:prstGeom>
          </p:spPr>
        </p:pic>
        <p:pic>
          <p:nvPicPr>
            <p:cNvPr id="92" name="Picture 91"/>
            <p:cNvPicPr>
              <a:picLocks noChangeAspect="1"/>
            </p:cNvPicPr>
            <p:nvPr/>
          </p:nvPicPr>
          <p:blipFill>
            <a:blip r:embed="rId9"/>
            <a:stretch>
              <a:fillRect/>
            </a:stretch>
          </p:blipFill>
          <p:spPr>
            <a:xfrm>
              <a:off x="2279950" y="2593559"/>
              <a:ext cx="816935" cy="701101"/>
            </a:xfrm>
            <a:prstGeom prst="rect">
              <a:avLst/>
            </a:prstGeom>
          </p:spPr>
        </p:pic>
      </p:grpSp>
      <p:sp>
        <p:nvSpPr>
          <p:cNvPr id="119" name="Rectangle 118"/>
          <p:cNvSpPr/>
          <p:nvPr/>
        </p:nvSpPr>
        <p:spPr>
          <a:xfrm>
            <a:off x="5442820" y="1638735"/>
            <a:ext cx="848401" cy="12671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8" name="Group 117"/>
          <p:cNvGrpSpPr/>
          <p:nvPr/>
        </p:nvGrpSpPr>
        <p:grpSpPr>
          <a:xfrm>
            <a:off x="5459871" y="1206139"/>
            <a:ext cx="831350" cy="2103238"/>
            <a:chOff x="5459871" y="1206139"/>
            <a:chExt cx="831350" cy="2103238"/>
          </a:xfrm>
        </p:grpSpPr>
        <p:pic>
          <p:nvPicPr>
            <p:cNvPr id="81" name="Picture 80"/>
            <p:cNvPicPr>
              <a:picLocks noChangeAspect="1"/>
            </p:cNvPicPr>
            <p:nvPr/>
          </p:nvPicPr>
          <p:blipFill>
            <a:blip r:embed="rId9"/>
            <a:stretch>
              <a:fillRect/>
            </a:stretch>
          </p:blipFill>
          <p:spPr>
            <a:xfrm>
              <a:off x="5462511" y="2608276"/>
              <a:ext cx="816935" cy="701101"/>
            </a:xfrm>
            <a:prstGeom prst="rect">
              <a:avLst/>
            </a:prstGeom>
          </p:spPr>
        </p:pic>
        <p:pic>
          <p:nvPicPr>
            <p:cNvPr id="84" name="Picture 83"/>
            <p:cNvPicPr>
              <a:picLocks noChangeAspect="1"/>
            </p:cNvPicPr>
            <p:nvPr/>
          </p:nvPicPr>
          <p:blipFill>
            <a:blip r:embed="rId9"/>
            <a:stretch>
              <a:fillRect/>
            </a:stretch>
          </p:blipFill>
          <p:spPr>
            <a:xfrm>
              <a:off x="5474286" y="1919191"/>
              <a:ext cx="816935" cy="701101"/>
            </a:xfrm>
            <a:prstGeom prst="rect">
              <a:avLst/>
            </a:prstGeom>
          </p:spPr>
        </p:pic>
        <p:pic>
          <p:nvPicPr>
            <p:cNvPr id="85" name="Picture 84"/>
            <p:cNvPicPr>
              <a:picLocks noChangeAspect="1"/>
            </p:cNvPicPr>
            <p:nvPr/>
          </p:nvPicPr>
          <p:blipFill>
            <a:blip r:embed="rId9"/>
            <a:stretch>
              <a:fillRect/>
            </a:stretch>
          </p:blipFill>
          <p:spPr>
            <a:xfrm>
              <a:off x="5459871" y="1206139"/>
              <a:ext cx="816935" cy="701101"/>
            </a:xfrm>
            <a:prstGeom prst="rect">
              <a:avLst/>
            </a:prstGeom>
          </p:spPr>
        </p:pic>
      </p:grpSp>
      <p:pic>
        <p:nvPicPr>
          <p:cNvPr id="62" name="Picture 61"/>
          <p:cNvPicPr>
            <a:picLocks noChangeAspect="1"/>
          </p:cNvPicPr>
          <p:nvPr/>
        </p:nvPicPr>
        <p:blipFill>
          <a:blip r:embed="rId9"/>
          <a:stretch>
            <a:fillRect/>
          </a:stretch>
        </p:blipFill>
        <p:spPr>
          <a:xfrm>
            <a:off x="5280686" y="3147773"/>
            <a:ext cx="816935" cy="701101"/>
          </a:xfrm>
          <a:prstGeom prst="rect">
            <a:avLst/>
          </a:prstGeom>
        </p:spPr>
      </p:pic>
      <p:sp>
        <p:nvSpPr>
          <p:cNvPr id="60" name="Oval 59"/>
          <p:cNvSpPr/>
          <p:nvPr/>
        </p:nvSpPr>
        <p:spPr>
          <a:xfrm>
            <a:off x="5066347" y="3761986"/>
            <a:ext cx="786950" cy="670022"/>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1" name="Picture 60"/>
          <p:cNvPicPr>
            <a:picLocks noChangeAspect="1"/>
          </p:cNvPicPr>
          <p:nvPr/>
        </p:nvPicPr>
        <p:blipFill>
          <a:blip r:embed="rId9"/>
          <a:stretch>
            <a:fillRect/>
          </a:stretch>
        </p:blipFill>
        <p:spPr>
          <a:xfrm>
            <a:off x="4835361" y="4307451"/>
            <a:ext cx="816935" cy="701101"/>
          </a:xfrm>
          <a:prstGeom prst="rect">
            <a:avLst/>
          </a:prstGeom>
        </p:spPr>
      </p:pic>
      <p:grpSp>
        <p:nvGrpSpPr>
          <p:cNvPr id="12" name="Group 11"/>
          <p:cNvGrpSpPr/>
          <p:nvPr/>
        </p:nvGrpSpPr>
        <p:grpSpPr>
          <a:xfrm>
            <a:off x="1134561" y="3025505"/>
            <a:ext cx="1148807" cy="2282292"/>
            <a:chOff x="1134561" y="3025505"/>
            <a:chExt cx="1148807" cy="2282292"/>
          </a:xfrm>
        </p:grpSpPr>
        <p:pic>
          <p:nvPicPr>
            <p:cNvPr id="39" name="Picture 38"/>
            <p:cNvPicPr>
              <a:picLocks noChangeAspect="1"/>
            </p:cNvPicPr>
            <p:nvPr/>
          </p:nvPicPr>
          <p:blipFill>
            <a:blip r:embed="rId7"/>
            <a:stretch>
              <a:fillRect/>
            </a:stretch>
          </p:blipFill>
          <p:spPr>
            <a:xfrm>
              <a:off x="1381082" y="3025505"/>
              <a:ext cx="902286" cy="2267909"/>
            </a:xfrm>
            <a:prstGeom prst="rect">
              <a:avLst/>
            </a:prstGeom>
          </p:spPr>
        </p:pic>
        <p:pic>
          <p:nvPicPr>
            <p:cNvPr id="95" name="Picture 94"/>
            <p:cNvPicPr>
              <a:picLocks noChangeAspect="1"/>
            </p:cNvPicPr>
            <p:nvPr/>
          </p:nvPicPr>
          <p:blipFill>
            <a:blip r:embed="rId6"/>
            <a:stretch>
              <a:fillRect/>
            </a:stretch>
          </p:blipFill>
          <p:spPr>
            <a:xfrm flipV="1">
              <a:off x="1391848" y="4827009"/>
              <a:ext cx="871804" cy="457240"/>
            </a:xfrm>
            <a:prstGeom prst="rect">
              <a:avLst/>
            </a:prstGeom>
          </p:spPr>
        </p:pic>
        <p:pic>
          <p:nvPicPr>
            <p:cNvPr id="2" name="Picture 1"/>
            <p:cNvPicPr>
              <a:picLocks noChangeAspect="1"/>
            </p:cNvPicPr>
            <p:nvPr/>
          </p:nvPicPr>
          <p:blipFill>
            <a:blip r:embed="rId7"/>
            <a:stretch>
              <a:fillRect/>
            </a:stretch>
          </p:blipFill>
          <p:spPr>
            <a:xfrm>
              <a:off x="1134561" y="3039888"/>
              <a:ext cx="902286" cy="2267909"/>
            </a:xfrm>
            <a:prstGeom prst="rect">
              <a:avLst/>
            </a:prstGeom>
          </p:spPr>
        </p:pic>
        <p:cxnSp>
          <p:nvCxnSpPr>
            <p:cNvPr id="4" name="Straight Connector 3"/>
            <p:cNvCxnSpPr/>
            <p:nvPr/>
          </p:nvCxnSpPr>
          <p:spPr>
            <a:xfrm flipH="1">
              <a:off x="1134561" y="5263984"/>
              <a:ext cx="257287"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14"/>
            <a:stretch>
              <a:fillRect/>
            </a:stretch>
          </p:blipFill>
          <p:spPr>
            <a:xfrm>
              <a:off x="2005904" y="3026104"/>
              <a:ext cx="274344" cy="30483"/>
            </a:xfrm>
            <a:prstGeom prst="rect">
              <a:avLst/>
            </a:prstGeom>
          </p:spPr>
        </p:pic>
      </p:grpSp>
      <p:pic>
        <p:nvPicPr>
          <p:cNvPr id="9" name="Picture 8"/>
          <p:cNvPicPr>
            <a:picLocks noChangeAspect="1"/>
          </p:cNvPicPr>
          <p:nvPr/>
        </p:nvPicPr>
        <p:blipFill>
          <a:blip r:embed="rId14"/>
          <a:stretch>
            <a:fillRect/>
          </a:stretch>
        </p:blipFill>
        <p:spPr>
          <a:xfrm>
            <a:off x="1117504" y="5357139"/>
            <a:ext cx="274344" cy="30483"/>
          </a:xfrm>
          <a:prstGeom prst="rect">
            <a:avLst/>
          </a:prstGeom>
        </p:spPr>
      </p:pic>
      <p:pic>
        <p:nvPicPr>
          <p:cNvPr id="13" name="Picture 12"/>
          <p:cNvPicPr>
            <a:picLocks noChangeAspect="1"/>
          </p:cNvPicPr>
          <p:nvPr/>
        </p:nvPicPr>
        <p:blipFill>
          <a:blip r:embed="rId15"/>
          <a:stretch>
            <a:fillRect/>
          </a:stretch>
        </p:blipFill>
        <p:spPr>
          <a:xfrm>
            <a:off x="46988" y="3029244"/>
            <a:ext cx="1164437" cy="2286198"/>
          </a:xfrm>
          <a:prstGeom prst="rect">
            <a:avLst/>
          </a:prstGeom>
        </p:spPr>
      </p:pic>
      <p:pic>
        <p:nvPicPr>
          <p:cNvPr id="18" name="Picture 17"/>
          <p:cNvPicPr>
            <a:picLocks noChangeAspect="1"/>
          </p:cNvPicPr>
          <p:nvPr/>
        </p:nvPicPr>
        <p:blipFill>
          <a:blip r:embed="rId6"/>
          <a:stretch>
            <a:fillRect/>
          </a:stretch>
        </p:blipFill>
        <p:spPr>
          <a:xfrm>
            <a:off x="1178564" y="3029101"/>
            <a:ext cx="871804" cy="457240"/>
          </a:xfrm>
          <a:prstGeom prst="rect">
            <a:avLst/>
          </a:prstGeom>
        </p:spPr>
      </p:pic>
      <p:pic>
        <p:nvPicPr>
          <p:cNvPr id="19" name="Picture 18"/>
          <p:cNvPicPr>
            <a:picLocks noChangeAspect="1"/>
          </p:cNvPicPr>
          <p:nvPr/>
        </p:nvPicPr>
        <p:blipFill>
          <a:blip r:embed="rId6"/>
          <a:stretch>
            <a:fillRect/>
          </a:stretch>
        </p:blipFill>
        <p:spPr>
          <a:xfrm>
            <a:off x="80932" y="3045723"/>
            <a:ext cx="871804" cy="457240"/>
          </a:xfrm>
          <a:prstGeom prst="rect">
            <a:avLst/>
          </a:prstGeom>
        </p:spPr>
      </p:pic>
      <p:pic>
        <p:nvPicPr>
          <p:cNvPr id="20" name="Picture 19"/>
          <p:cNvPicPr>
            <a:picLocks noChangeAspect="1"/>
          </p:cNvPicPr>
          <p:nvPr/>
        </p:nvPicPr>
        <p:blipFill>
          <a:blip r:embed="rId15"/>
          <a:stretch>
            <a:fillRect/>
          </a:stretch>
        </p:blipFill>
        <p:spPr>
          <a:xfrm>
            <a:off x="5416518" y="3001902"/>
            <a:ext cx="1164437" cy="2286198"/>
          </a:xfrm>
          <a:prstGeom prst="rect">
            <a:avLst/>
          </a:prstGeom>
        </p:spPr>
      </p:pic>
      <p:pic>
        <p:nvPicPr>
          <p:cNvPr id="21" name="Picture 20"/>
          <p:cNvPicPr>
            <a:picLocks noChangeAspect="1"/>
          </p:cNvPicPr>
          <p:nvPr/>
        </p:nvPicPr>
        <p:blipFill>
          <a:blip r:embed="rId6"/>
          <a:stretch>
            <a:fillRect/>
          </a:stretch>
        </p:blipFill>
        <p:spPr>
          <a:xfrm>
            <a:off x="6541453" y="3023924"/>
            <a:ext cx="871804" cy="457240"/>
          </a:xfrm>
          <a:prstGeom prst="rect">
            <a:avLst/>
          </a:prstGeom>
        </p:spPr>
      </p:pic>
      <p:pic>
        <p:nvPicPr>
          <p:cNvPr id="22" name="Picture 21"/>
          <p:cNvPicPr>
            <a:picLocks noChangeAspect="1"/>
          </p:cNvPicPr>
          <p:nvPr/>
        </p:nvPicPr>
        <p:blipFill>
          <a:blip r:embed="rId15"/>
          <a:stretch>
            <a:fillRect/>
          </a:stretch>
        </p:blipFill>
        <p:spPr>
          <a:xfrm>
            <a:off x="6500817" y="3008155"/>
            <a:ext cx="1164437" cy="2286198"/>
          </a:xfrm>
          <a:prstGeom prst="rect">
            <a:avLst/>
          </a:prstGeom>
        </p:spPr>
      </p:pic>
      <p:pic>
        <p:nvPicPr>
          <p:cNvPr id="23" name="Picture 22"/>
          <p:cNvPicPr>
            <a:picLocks noChangeAspect="1"/>
          </p:cNvPicPr>
          <p:nvPr/>
        </p:nvPicPr>
        <p:blipFill>
          <a:blip r:embed="rId15"/>
          <a:stretch>
            <a:fillRect/>
          </a:stretch>
        </p:blipFill>
        <p:spPr>
          <a:xfrm>
            <a:off x="7591104" y="3008155"/>
            <a:ext cx="1164437" cy="2286198"/>
          </a:xfrm>
          <a:prstGeom prst="rect">
            <a:avLst/>
          </a:prstGeom>
        </p:spPr>
      </p:pic>
      <p:pic>
        <p:nvPicPr>
          <p:cNvPr id="25" name="Picture 24"/>
          <p:cNvPicPr>
            <a:picLocks noChangeAspect="1"/>
          </p:cNvPicPr>
          <p:nvPr/>
        </p:nvPicPr>
        <p:blipFill>
          <a:blip r:embed="rId6"/>
          <a:stretch>
            <a:fillRect/>
          </a:stretch>
        </p:blipFill>
        <p:spPr>
          <a:xfrm>
            <a:off x="7632548" y="3009555"/>
            <a:ext cx="871804" cy="457240"/>
          </a:xfrm>
          <a:prstGeom prst="rect">
            <a:avLst/>
          </a:prstGeom>
        </p:spPr>
      </p:pic>
      <p:cxnSp>
        <p:nvCxnSpPr>
          <p:cNvPr id="29" name="Straight Connector 28"/>
          <p:cNvCxnSpPr/>
          <p:nvPr/>
        </p:nvCxnSpPr>
        <p:spPr>
          <a:xfrm flipV="1">
            <a:off x="2240375" y="5221659"/>
            <a:ext cx="2357227" cy="4786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a:stretch>
            <a:fillRect/>
          </a:stretch>
        </p:blipFill>
        <p:spPr>
          <a:xfrm>
            <a:off x="2430971" y="4824495"/>
            <a:ext cx="871804" cy="816935"/>
          </a:xfrm>
          <a:prstGeom prst="rect">
            <a:avLst/>
          </a:prstGeom>
        </p:spPr>
      </p:pic>
      <p:pic>
        <p:nvPicPr>
          <p:cNvPr id="70" name="Picture 69"/>
          <p:cNvPicPr>
            <a:picLocks noChangeAspect="1"/>
          </p:cNvPicPr>
          <p:nvPr/>
        </p:nvPicPr>
        <p:blipFill>
          <a:blip r:embed="rId9"/>
          <a:stretch>
            <a:fillRect/>
          </a:stretch>
        </p:blipFill>
        <p:spPr>
          <a:xfrm>
            <a:off x="2698250" y="4273207"/>
            <a:ext cx="816935" cy="701101"/>
          </a:xfrm>
          <a:prstGeom prst="rect">
            <a:avLst/>
          </a:prstGeom>
        </p:spPr>
      </p:pic>
      <p:pic>
        <p:nvPicPr>
          <p:cNvPr id="41" name="Picture 40"/>
          <p:cNvPicPr>
            <a:picLocks noChangeAspect="1"/>
          </p:cNvPicPr>
          <p:nvPr/>
        </p:nvPicPr>
        <p:blipFill>
          <a:blip r:embed="rId8"/>
          <a:stretch>
            <a:fillRect/>
          </a:stretch>
        </p:blipFill>
        <p:spPr>
          <a:xfrm>
            <a:off x="3506735" y="4824495"/>
            <a:ext cx="871804" cy="816935"/>
          </a:xfrm>
          <a:prstGeom prst="rect">
            <a:avLst/>
          </a:prstGeom>
        </p:spPr>
      </p:pic>
      <p:pic>
        <p:nvPicPr>
          <p:cNvPr id="65" name="Picture 64"/>
          <p:cNvPicPr>
            <a:picLocks noChangeAspect="1"/>
          </p:cNvPicPr>
          <p:nvPr/>
        </p:nvPicPr>
        <p:blipFill>
          <a:blip r:embed="rId9"/>
          <a:stretch>
            <a:fillRect/>
          </a:stretch>
        </p:blipFill>
        <p:spPr>
          <a:xfrm>
            <a:off x="3754081" y="4348298"/>
            <a:ext cx="816935" cy="701101"/>
          </a:xfrm>
          <a:prstGeom prst="rect">
            <a:avLst/>
          </a:prstGeom>
        </p:spPr>
      </p:pic>
      <p:pic>
        <p:nvPicPr>
          <p:cNvPr id="46" name="Picture 45"/>
          <p:cNvPicPr>
            <a:picLocks noChangeAspect="1"/>
          </p:cNvPicPr>
          <p:nvPr/>
        </p:nvPicPr>
        <p:blipFill>
          <a:blip r:embed="rId6"/>
          <a:stretch>
            <a:fillRect/>
          </a:stretch>
        </p:blipFill>
        <p:spPr>
          <a:xfrm>
            <a:off x="5676387" y="5345477"/>
            <a:ext cx="871804" cy="457240"/>
          </a:xfrm>
          <a:prstGeom prst="rect">
            <a:avLst/>
          </a:prstGeom>
        </p:spPr>
      </p:pic>
      <p:pic>
        <p:nvPicPr>
          <p:cNvPr id="47" name="Picture 46"/>
          <p:cNvPicPr>
            <a:picLocks noChangeAspect="1"/>
          </p:cNvPicPr>
          <p:nvPr/>
        </p:nvPicPr>
        <p:blipFill>
          <a:blip r:embed="rId14"/>
          <a:stretch>
            <a:fillRect/>
          </a:stretch>
        </p:blipFill>
        <p:spPr>
          <a:xfrm>
            <a:off x="6495028" y="5364894"/>
            <a:ext cx="274344" cy="30483"/>
          </a:xfrm>
          <a:prstGeom prst="rect">
            <a:avLst/>
          </a:prstGeom>
        </p:spPr>
      </p:pic>
    </p:spTree>
    <p:extLst>
      <p:ext uri="{BB962C8B-B14F-4D97-AF65-F5344CB8AC3E}">
        <p14:creationId xmlns:p14="http://schemas.microsoft.com/office/powerpoint/2010/main" val="13978359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Wingdings" panose="05000000000000000000" pitchFamily="2" charset="2"/>
              </a:rPr>
              <a:t> And </a:t>
            </a:r>
            <a:endParaRPr lang="en-US" dirty="0"/>
          </a:p>
        </p:txBody>
      </p:sp>
      <p:sp>
        <p:nvSpPr>
          <p:cNvPr id="3" name="Content Placeholder 2"/>
          <p:cNvSpPr>
            <a:spLocks noGrp="1"/>
          </p:cNvSpPr>
          <p:nvPr>
            <p:ph idx="1"/>
          </p:nvPr>
        </p:nvSpPr>
        <p:spPr/>
        <p:txBody>
          <a:bodyPr/>
          <a:lstStyle/>
          <a:p>
            <a:r>
              <a:rPr lang="en-US" dirty="0"/>
              <a:t>It helps in reducing sticking friction by replacing sliding motion by rolling motion </a:t>
            </a:r>
            <a:r>
              <a:rPr lang="en-US" dirty="0">
                <a:sym typeface="Wingdings" panose="05000000000000000000" pitchFamily="2" charset="2"/>
              </a:rPr>
              <a:t></a:t>
            </a:r>
            <a:endParaRPr lang="en-US" dirty="0"/>
          </a:p>
          <a:p>
            <a:r>
              <a:rPr lang="en-US" dirty="0"/>
              <a:t>Wear and tear is reduced </a:t>
            </a:r>
            <a:r>
              <a:rPr lang="en-US" dirty="0">
                <a:sym typeface="Wingdings" panose="05000000000000000000" pitchFamily="2" charset="2"/>
              </a:rPr>
              <a:t></a:t>
            </a:r>
            <a:endParaRPr lang="en-US" dirty="0"/>
          </a:p>
          <a:p>
            <a:r>
              <a:rPr lang="en-US" dirty="0"/>
              <a:t>Backlash is eliminated if slightly oversize balls with pre-loading is used. </a:t>
            </a:r>
            <a:r>
              <a:rPr lang="en-US" dirty="0">
                <a:sym typeface="Wingdings" panose="05000000000000000000" pitchFamily="2" charset="2"/>
              </a:rPr>
              <a:t></a:t>
            </a:r>
          </a:p>
          <a:p>
            <a:r>
              <a:rPr lang="en-US" dirty="0">
                <a:sym typeface="Wingdings" panose="05000000000000000000" pitchFamily="2" charset="2"/>
              </a:rPr>
              <a:t>The unit is not self-locking </a:t>
            </a:r>
          </a:p>
          <a:p>
            <a:r>
              <a:rPr lang="en-US" dirty="0">
                <a:sym typeface="Wingdings" panose="05000000000000000000" pitchFamily="2" charset="2"/>
              </a:rPr>
              <a:t>Lateral dimensions increase </a:t>
            </a:r>
            <a:endParaRPr lang="en-US" dirty="0"/>
          </a:p>
          <a:p>
            <a:endParaRPr lang="en-US" dirty="0"/>
          </a:p>
        </p:txBody>
      </p:sp>
    </p:spTree>
    <p:extLst>
      <p:ext uri="{BB962C8B-B14F-4D97-AF65-F5344CB8AC3E}">
        <p14:creationId xmlns:p14="http://schemas.microsoft.com/office/powerpoint/2010/main" val="41038972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Direction sensing encoder – senses direction and changes channel</a:t>
            </a:r>
          </a:p>
        </p:txBody>
      </p:sp>
      <p:pic>
        <p:nvPicPr>
          <p:cNvPr id="4" name="Content Placeholder 3"/>
          <p:cNvPicPr>
            <a:picLocks noGrp="1" noChangeAspect="1"/>
          </p:cNvPicPr>
          <p:nvPr>
            <p:ph idx="1"/>
          </p:nvPr>
        </p:nvPicPr>
        <p:blipFill>
          <a:blip r:embed="rId2"/>
          <a:stretch>
            <a:fillRect/>
          </a:stretch>
        </p:blipFill>
        <p:spPr>
          <a:xfrm>
            <a:off x="523048" y="2101207"/>
            <a:ext cx="4419983" cy="3840813"/>
          </a:xfrm>
          <a:prstGeom prst="rect">
            <a:avLst/>
          </a:prstGeom>
        </p:spPr>
      </p:pic>
      <p:sp>
        <p:nvSpPr>
          <p:cNvPr id="6" name="Rectangle 5"/>
          <p:cNvSpPr/>
          <p:nvPr/>
        </p:nvSpPr>
        <p:spPr>
          <a:xfrm>
            <a:off x="4805680" y="4998720"/>
            <a:ext cx="1361440" cy="1036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Binary circuit</a:t>
            </a:r>
          </a:p>
        </p:txBody>
      </p:sp>
      <p:cxnSp>
        <p:nvCxnSpPr>
          <p:cNvPr id="8" name="Straight Arrow Connector 7"/>
          <p:cNvCxnSpPr/>
          <p:nvPr/>
        </p:nvCxnSpPr>
        <p:spPr>
          <a:xfrm flipV="1">
            <a:off x="2936240" y="5770880"/>
            <a:ext cx="1889760" cy="101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2763520" y="5171440"/>
            <a:ext cx="193040" cy="619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524000" y="2905760"/>
            <a:ext cx="2418080" cy="215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3" name="Group 22"/>
          <p:cNvGrpSpPr/>
          <p:nvPr/>
        </p:nvGrpSpPr>
        <p:grpSpPr>
          <a:xfrm>
            <a:off x="2733039" y="5537200"/>
            <a:ext cx="2072641" cy="473362"/>
            <a:chOff x="6309359" y="3789680"/>
            <a:chExt cx="2072641" cy="473362"/>
          </a:xfrm>
        </p:grpSpPr>
        <p:cxnSp>
          <p:nvCxnSpPr>
            <p:cNvPr id="10" name="Straight Arrow Connector 9"/>
            <p:cNvCxnSpPr/>
            <p:nvPr/>
          </p:nvCxnSpPr>
          <p:spPr>
            <a:xfrm flipV="1">
              <a:off x="6309359" y="4246880"/>
              <a:ext cx="2072641" cy="161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6309359" y="3789680"/>
              <a:ext cx="10161" cy="473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Oval 23"/>
          <p:cNvSpPr/>
          <p:nvPr/>
        </p:nvSpPr>
        <p:spPr>
          <a:xfrm>
            <a:off x="2702560" y="5008880"/>
            <a:ext cx="121920" cy="24384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Oval 24"/>
          <p:cNvSpPr/>
          <p:nvPr/>
        </p:nvSpPr>
        <p:spPr>
          <a:xfrm>
            <a:off x="2682240" y="5334000"/>
            <a:ext cx="132080" cy="21336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TextBox 25"/>
          <p:cNvSpPr txBox="1"/>
          <p:nvPr/>
        </p:nvSpPr>
        <p:spPr>
          <a:xfrm>
            <a:off x="2783840" y="4968240"/>
            <a:ext cx="233680" cy="369332"/>
          </a:xfrm>
          <a:prstGeom prst="rect">
            <a:avLst/>
          </a:prstGeom>
          <a:noFill/>
        </p:spPr>
        <p:txBody>
          <a:bodyPr wrap="square" rtlCol="0">
            <a:spAutoFit/>
          </a:bodyPr>
          <a:lstStyle/>
          <a:p>
            <a:r>
              <a:rPr lang="en-US" dirty="0">
                <a:solidFill>
                  <a:prstClr val="black"/>
                </a:solidFill>
              </a:rPr>
              <a:t>X</a:t>
            </a:r>
          </a:p>
        </p:txBody>
      </p:sp>
      <p:sp>
        <p:nvSpPr>
          <p:cNvPr id="27" name="TextBox 26"/>
          <p:cNvSpPr txBox="1"/>
          <p:nvPr/>
        </p:nvSpPr>
        <p:spPr>
          <a:xfrm>
            <a:off x="2458720" y="5323840"/>
            <a:ext cx="325120" cy="369332"/>
          </a:xfrm>
          <a:prstGeom prst="rect">
            <a:avLst/>
          </a:prstGeom>
          <a:noFill/>
        </p:spPr>
        <p:txBody>
          <a:bodyPr wrap="square" rtlCol="0">
            <a:spAutoFit/>
          </a:bodyPr>
          <a:lstStyle/>
          <a:p>
            <a:r>
              <a:rPr lang="en-US" dirty="0">
                <a:solidFill>
                  <a:prstClr val="black"/>
                </a:solidFill>
              </a:rPr>
              <a:t>Y</a:t>
            </a:r>
          </a:p>
        </p:txBody>
      </p:sp>
      <p:cxnSp>
        <p:nvCxnSpPr>
          <p:cNvPr id="29" name="Straight Arrow Connector 28"/>
          <p:cNvCxnSpPr/>
          <p:nvPr/>
        </p:nvCxnSpPr>
        <p:spPr>
          <a:xfrm flipH="1" flipV="1">
            <a:off x="5019040" y="3362960"/>
            <a:ext cx="30480" cy="16357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5821680" y="3362960"/>
            <a:ext cx="30480" cy="16357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724400" y="2976880"/>
            <a:ext cx="599440" cy="369332"/>
          </a:xfrm>
          <a:prstGeom prst="rect">
            <a:avLst/>
          </a:prstGeom>
          <a:noFill/>
        </p:spPr>
        <p:txBody>
          <a:bodyPr wrap="square" rtlCol="0">
            <a:spAutoFit/>
          </a:bodyPr>
          <a:lstStyle/>
          <a:p>
            <a:r>
              <a:rPr lang="en-US" dirty="0">
                <a:solidFill>
                  <a:prstClr val="black"/>
                </a:solidFill>
              </a:rPr>
              <a:t>CW</a:t>
            </a:r>
          </a:p>
        </p:txBody>
      </p:sp>
      <p:sp>
        <p:nvSpPr>
          <p:cNvPr id="35" name="TextBox 34"/>
          <p:cNvSpPr txBox="1"/>
          <p:nvPr/>
        </p:nvSpPr>
        <p:spPr>
          <a:xfrm>
            <a:off x="5567680" y="2976880"/>
            <a:ext cx="670560" cy="369332"/>
          </a:xfrm>
          <a:prstGeom prst="rect">
            <a:avLst/>
          </a:prstGeom>
          <a:noFill/>
        </p:spPr>
        <p:txBody>
          <a:bodyPr wrap="square" rtlCol="0">
            <a:spAutoFit/>
          </a:bodyPr>
          <a:lstStyle/>
          <a:p>
            <a:r>
              <a:rPr lang="en-US" dirty="0">
                <a:solidFill>
                  <a:prstClr val="black"/>
                </a:solidFill>
              </a:rPr>
              <a:t>CCW</a:t>
            </a:r>
          </a:p>
        </p:txBody>
      </p:sp>
      <p:sp>
        <p:nvSpPr>
          <p:cNvPr id="3" name="Rectangle 2">
            <a:extLst>
              <a:ext uri="{FF2B5EF4-FFF2-40B4-BE49-F238E27FC236}">
                <a16:creationId xmlns:a16="http://schemas.microsoft.com/office/drawing/2014/main" id="{B7BDE68B-CE41-403A-9ADC-311DB6015A4D}"/>
              </a:ext>
            </a:extLst>
          </p:cNvPr>
          <p:cNvSpPr/>
          <p:nvPr/>
        </p:nvSpPr>
        <p:spPr>
          <a:xfrm>
            <a:off x="6136640" y="1690689"/>
            <a:ext cx="2707861" cy="2669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 name="Group 4">
            <a:extLst>
              <a:ext uri="{FF2B5EF4-FFF2-40B4-BE49-F238E27FC236}">
                <a16:creationId xmlns:a16="http://schemas.microsoft.com/office/drawing/2014/main" id="{7221C3E8-BB6D-4053-877B-A686DA010303}"/>
              </a:ext>
            </a:extLst>
          </p:cNvPr>
          <p:cNvGrpSpPr/>
          <p:nvPr/>
        </p:nvGrpSpPr>
        <p:grpSpPr>
          <a:xfrm>
            <a:off x="6135329" y="3829665"/>
            <a:ext cx="2854061" cy="538674"/>
            <a:chOff x="6135329" y="3829665"/>
            <a:chExt cx="2854061" cy="538674"/>
          </a:xfrm>
        </p:grpSpPr>
        <p:sp>
          <p:nvSpPr>
            <p:cNvPr id="20" name="Rectangle 19">
              <a:extLst>
                <a:ext uri="{FF2B5EF4-FFF2-40B4-BE49-F238E27FC236}">
                  <a16:creationId xmlns:a16="http://schemas.microsoft.com/office/drawing/2014/main" id="{4C39D566-A3F1-4B4E-B675-35DE1153EBC2}"/>
                </a:ext>
              </a:extLst>
            </p:cNvPr>
            <p:cNvSpPr/>
            <p:nvPr/>
          </p:nvSpPr>
          <p:spPr>
            <a:xfrm>
              <a:off x="6135329" y="3838039"/>
              <a:ext cx="619761" cy="5303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X</a:t>
              </a:r>
              <a:endParaRPr lang="en-IN" dirty="0">
                <a:solidFill>
                  <a:srgbClr val="FF0000"/>
                </a:solidFill>
              </a:endParaRPr>
            </a:p>
          </p:txBody>
        </p:sp>
        <p:sp>
          <p:nvSpPr>
            <p:cNvPr id="22" name="Rectangle 21">
              <a:extLst>
                <a:ext uri="{FF2B5EF4-FFF2-40B4-BE49-F238E27FC236}">
                  <a16:creationId xmlns:a16="http://schemas.microsoft.com/office/drawing/2014/main" id="{CF7A3EE9-B6FF-4ED3-A0E7-0C902A1293B9}"/>
                </a:ext>
              </a:extLst>
            </p:cNvPr>
            <p:cNvSpPr/>
            <p:nvPr/>
          </p:nvSpPr>
          <p:spPr>
            <a:xfrm>
              <a:off x="7284857" y="3829665"/>
              <a:ext cx="619761" cy="5303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8087CDBE-C135-4E5A-BEA7-9513F5C42B3D}"/>
                </a:ext>
              </a:extLst>
            </p:cNvPr>
            <p:cNvSpPr/>
            <p:nvPr/>
          </p:nvSpPr>
          <p:spPr>
            <a:xfrm>
              <a:off x="8369629" y="3829665"/>
              <a:ext cx="619761" cy="5303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0" name="Group 29">
            <a:extLst>
              <a:ext uri="{FF2B5EF4-FFF2-40B4-BE49-F238E27FC236}">
                <a16:creationId xmlns:a16="http://schemas.microsoft.com/office/drawing/2014/main" id="{95BFD1F1-4641-4EF2-A4A9-940BE1DD280B}"/>
              </a:ext>
            </a:extLst>
          </p:cNvPr>
          <p:cNvGrpSpPr/>
          <p:nvPr/>
        </p:nvGrpSpPr>
        <p:grpSpPr>
          <a:xfrm>
            <a:off x="6477587" y="3075367"/>
            <a:ext cx="2854061" cy="538674"/>
            <a:chOff x="6135329" y="3829665"/>
            <a:chExt cx="2854061" cy="538674"/>
          </a:xfrm>
        </p:grpSpPr>
        <p:sp>
          <p:nvSpPr>
            <p:cNvPr id="31" name="Rectangle 30">
              <a:extLst>
                <a:ext uri="{FF2B5EF4-FFF2-40B4-BE49-F238E27FC236}">
                  <a16:creationId xmlns:a16="http://schemas.microsoft.com/office/drawing/2014/main" id="{057AB8AF-0527-4BF3-A590-595650DF952C}"/>
                </a:ext>
              </a:extLst>
            </p:cNvPr>
            <p:cNvSpPr/>
            <p:nvPr/>
          </p:nvSpPr>
          <p:spPr>
            <a:xfrm>
              <a:off x="6135329" y="3838039"/>
              <a:ext cx="619761" cy="5303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Y</a:t>
              </a:r>
              <a:endParaRPr lang="en-IN" dirty="0">
                <a:solidFill>
                  <a:srgbClr val="FF0000"/>
                </a:solidFill>
              </a:endParaRPr>
            </a:p>
          </p:txBody>
        </p:sp>
        <p:sp>
          <p:nvSpPr>
            <p:cNvPr id="32" name="Rectangle 31">
              <a:extLst>
                <a:ext uri="{FF2B5EF4-FFF2-40B4-BE49-F238E27FC236}">
                  <a16:creationId xmlns:a16="http://schemas.microsoft.com/office/drawing/2014/main" id="{94299E52-5D1B-4A59-850E-E558F243C566}"/>
                </a:ext>
              </a:extLst>
            </p:cNvPr>
            <p:cNvSpPr/>
            <p:nvPr/>
          </p:nvSpPr>
          <p:spPr>
            <a:xfrm>
              <a:off x="7284857" y="3829665"/>
              <a:ext cx="619761" cy="5303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5575828B-16EA-46A9-B48D-4446DEB92991}"/>
                </a:ext>
              </a:extLst>
            </p:cNvPr>
            <p:cNvSpPr/>
            <p:nvPr/>
          </p:nvSpPr>
          <p:spPr>
            <a:xfrm>
              <a:off x="8369629" y="3829665"/>
              <a:ext cx="619761" cy="5303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Group 36">
            <a:extLst>
              <a:ext uri="{FF2B5EF4-FFF2-40B4-BE49-F238E27FC236}">
                <a16:creationId xmlns:a16="http://schemas.microsoft.com/office/drawing/2014/main" id="{8D680542-5B3D-4C47-AE4C-71798BB6FAFA}"/>
              </a:ext>
            </a:extLst>
          </p:cNvPr>
          <p:cNvGrpSpPr/>
          <p:nvPr/>
        </p:nvGrpSpPr>
        <p:grpSpPr>
          <a:xfrm>
            <a:off x="5902960" y="2299154"/>
            <a:ext cx="2854061" cy="538674"/>
            <a:chOff x="6135329" y="3829665"/>
            <a:chExt cx="2854061" cy="538674"/>
          </a:xfrm>
        </p:grpSpPr>
        <p:sp>
          <p:nvSpPr>
            <p:cNvPr id="38" name="Rectangle 37">
              <a:extLst>
                <a:ext uri="{FF2B5EF4-FFF2-40B4-BE49-F238E27FC236}">
                  <a16:creationId xmlns:a16="http://schemas.microsoft.com/office/drawing/2014/main" id="{A0913C4B-99BE-4F77-94C9-51603008C68D}"/>
                </a:ext>
              </a:extLst>
            </p:cNvPr>
            <p:cNvSpPr/>
            <p:nvPr/>
          </p:nvSpPr>
          <p:spPr>
            <a:xfrm>
              <a:off x="6135329" y="3838039"/>
              <a:ext cx="619761" cy="5303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CW Y</a:t>
              </a:r>
              <a:endParaRPr lang="en-IN" dirty="0">
                <a:solidFill>
                  <a:srgbClr val="FF0000"/>
                </a:solidFill>
              </a:endParaRPr>
            </a:p>
          </p:txBody>
        </p:sp>
        <p:sp>
          <p:nvSpPr>
            <p:cNvPr id="39" name="Rectangle 38">
              <a:extLst>
                <a:ext uri="{FF2B5EF4-FFF2-40B4-BE49-F238E27FC236}">
                  <a16:creationId xmlns:a16="http://schemas.microsoft.com/office/drawing/2014/main" id="{CC9BFE05-BB7F-4251-B7D2-74C62A8E3BA6}"/>
                </a:ext>
              </a:extLst>
            </p:cNvPr>
            <p:cNvSpPr/>
            <p:nvPr/>
          </p:nvSpPr>
          <p:spPr>
            <a:xfrm>
              <a:off x="7284857" y="3829665"/>
              <a:ext cx="619761" cy="5303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93F163A0-26A1-4E87-919C-729D2CEAA9D6}"/>
                </a:ext>
              </a:extLst>
            </p:cNvPr>
            <p:cNvSpPr/>
            <p:nvPr/>
          </p:nvSpPr>
          <p:spPr>
            <a:xfrm>
              <a:off x="8369629" y="3829665"/>
              <a:ext cx="619761" cy="5303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 name="TextBox 6">
            <a:extLst>
              <a:ext uri="{FF2B5EF4-FFF2-40B4-BE49-F238E27FC236}">
                <a16:creationId xmlns:a16="http://schemas.microsoft.com/office/drawing/2014/main" id="{BEA0D759-48F3-4AC3-9380-50F7AA155E86}"/>
              </a:ext>
            </a:extLst>
          </p:cNvPr>
          <p:cNvSpPr txBox="1"/>
          <p:nvPr/>
        </p:nvSpPr>
        <p:spPr>
          <a:xfrm>
            <a:off x="6445209" y="4689987"/>
            <a:ext cx="2311812" cy="1200329"/>
          </a:xfrm>
          <a:prstGeom prst="rect">
            <a:avLst/>
          </a:prstGeom>
          <a:noFill/>
        </p:spPr>
        <p:txBody>
          <a:bodyPr wrap="square" rtlCol="0">
            <a:spAutoFit/>
          </a:bodyPr>
          <a:lstStyle/>
          <a:p>
            <a:r>
              <a:rPr lang="en-US" dirty="0"/>
              <a:t>Convert the pulses into spikes – </a:t>
            </a:r>
            <a:r>
              <a:rPr lang="en-US" dirty="0" err="1"/>
              <a:t>Malvino</a:t>
            </a:r>
            <a:endParaRPr lang="en-US" dirty="0"/>
          </a:p>
          <a:p>
            <a:r>
              <a:rPr lang="en-US" dirty="0"/>
              <a:t>Try out the circuits </a:t>
            </a:r>
            <a:r>
              <a:rPr lang="en-US" dirty="0" err="1"/>
              <a:t>x.y</a:t>
            </a:r>
            <a:r>
              <a:rPr lang="en-US" dirty="0"/>
              <a:t> and </a:t>
            </a:r>
            <a:r>
              <a:rPr lang="en-US" dirty="0" err="1"/>
              <a:t>x.y</a:t>
            </a:r>
            <a:r>
              <a:rPr lang="en-US" dirty="0"/>
              <a:t>’</a:t>
            </a:r>
            <a:endParaRPr lang="en-IN" dirty="0"/>
          </a:p>
        </p:txBody>
      </p:sp>
    </p:spTree>
    <p:extLst>
      <p:ext uri="{BB962C8B-B14F-4D97-AF65-F5344CB8AC3E}">
        <p14:creationId xmlns:p14="http://schemas.microsoft.com/office/powerpoint/2010/main" val="380550201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Absolute encoder – popular in robot movements – but can have counting errors</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9422" y="1897538"/>
            <a:ext cx="6221835" cy="4960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5063319" y="5663821"/>
            <a:ext cx="204717" cy="232012"/>
          </a:xfrm>
          <a:prstGeom prst="ellipse">
            <a:avLst/>
          </a:prstGeom>
          <a:solidFill>
            <a:srgbClr val="FFFF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892721" y="5511563"/>
            <a:ext cx="204717" cy="232012"/>
          </a:xfrm>
          <a:prstGeom prst="ellipse">
            <a:avLst/>
          </a:prstGeom>
          <a:solidFill>
            <a:srgbClr val="FFFF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4572000" y="5246896"/>
            <a:ext cx="219475" cy="243861"/>
          </a:xfrm>
          <a:prstGeom prst="rect">
            <a:avLst/>
          </a:prstGeom>
        </p:spPr>
      </p:pic>
      <p:sp>
        <p:nvSpPr>
          <p:cNvPr id="7" name="Oval 6"/>
          <p:cNvSpPr/>
          <p:nvPr/>
        </p:nvSpPr>
        <p:spPr>
          <a:xfrm>
            <a:off x="4722123" y="5408421"/>
            <a:ext cx="204717" cy="232012"/>
          </a:xfrm>
          <a:prstGeom prst="ellipse">
            <a:avLst/>
          </a:prstGeom>
          <a:solidFill>
            <a:srgbClr val="FFFF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45025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28650" y="1788161"/>
            <a:ext cx="7885430" cy="4388802"/>
          </a:xfrm>
        </p:spPr>
        <p:txBody>
          <a:bodyPr/>
          <a:lstStyle/>
          <a:p>
            <a:endParaRPr lang="en-US" dirty="0"/>
          </a:p>
        </p:txBody>
      </p:sp>
      <p:sp>
        <p:nvSpPr>
          <p:cNvPr id="2" name="Title 1"/>
          <p:cNvSpPr>
            <a:spLocks noGrp="1"/>
          </p:cNvSpPr>
          <p:nvPr>
            <p:ph type="title"/>
          </p:nvPr>
        </p:nvSpPr>
        <p:spPr/>
        <p:txBody>
          <a:bodyPr/>
          <a:lstStyle/>
          <a:p>
            <a:r>
              <a:rPr lang="en-US" dirty="0"/>
              <a:t>Grey coded disc –never two simultaneous changes</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058" y="1881188"/>
            <a:ext cx="3895725" cy="3705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9024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062208"/>
            <a:ext cx="6858000" cy="970700"/>
          </a:xfrm>
        </p:spPr>
        <p:txBody>
          <a:bodyPr>
            <a:noAutofit/>
          </a:bodyPr>
          <a:lstStyle/>
          <a:p>
            <a:r>
              <a:rPr lang="en-US" sz="3200" dirty="0">
                <a:latin typeface="+mn-lt"/>
              </a:rPr>
              <a:t>CNC programming : Computer numerical control programming</a:t>
            </a:r>
            <a:br>
              <a:rPr lang="en-US" sz="3200" dirty="0">
                <a:latin typeface="+mn-lt"/>
              </a:rPr>
            </a:br>
            <a:r>
              <a:rPr lang="en-US" sz="3200" dirty="0">
                <a:latin typeface="+mn-lt"/>
              </a:rPr>
              <a:t>10</a:t>
            </a:r>
            <a:r>
              <a:rPr lang="en-US" sz="3200" baseline="30000" dirty="0">
                <a:latin typeface="+mn-lt"/>
              </a:rPr>
              <a:t>th</a:t>
            </a:r>
            <a:r>
              <a:rPr lang="en-US" sz="3200" dirty="0">
                <a:latin typeface="+mn-lt"/>
              </a:rPr>
              <a:t> lecture</a:t>
            </a:r>
          </a:p>
        </p:txBody>
      </p:sp>
      <p:sp>
        <p:nvSpPr>
          <p:cNvPr id="3" name="Subtitle 2"/>
          <p:cNvSpPr>
            <a:spLocks noGrp="1"/>
          </p:cNvSpPr>
          <p:nvPr>
            <p:ph type="subTitle" idx="1"/>
          </p:nvPr>
        </p:nvSpPr>
        <p:spPr>
          <a:xfrm>
            <a:off x="1143000" y="2032907"/>
            <a:ext cx="6858000" cy="3546566"/>
          </a:xfrm>
        </p:spPr>
        <p:txBody>
          <a:bodyPr>
            <a:normAutofit/>
          </a:bodyPr>
          <a:lstStyle/>
          <a:p>
            <a:endParaRPr lang="en-US" sz="2700" dirty="0"/>
          </a:p>
          <a:p>
            <a:pPr algn="just"/>
            <a:r>
              <a:rPr lang="en-US" dirty="0"/>
              <a:t>When a computer program, on being executed, successfully guides a machine tool through the sequence of motions and actions necessary for machining a part, or simulates such motions and actions on a graphic user interface, it is an example of computer numerical control programming or simply CNC programming. </a:t>
            </a:r>
          </a:p>
        </p:txBody>
      </p:sp>
    </p:spTree>
    <p:extLst>
      <p:ext uri="{BB962C8B-B14F-4D97-AF65-F5344CB8AC3E}">
        <p14:creationId xmlns:p14="http://schemas.microsoft.com/office/powerpoint/2010/main" val="105830599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 &amp; M code programming</a:t>
            </a:r>
          </a:p>
        </p:txBody>
      </p:sp>
      <p:sp>
        <p:nvSpPr>
          <p:cNvPr id="3" name="Content Placeholder 2"/>
          <p:cNvSpPr>
            <a:spLocks noGrp="1"/>
          </p:cNvSpPr>
          <p:nvPr>
            <p:ph idx="1"/>
          </p:nvPr>
        </p:nvSpPr>
        <p:spPr/>
        <p:txBody>
          <a:bodyPr>
            <a:normAutofit fontScale="85000" lnSpcReduction="20000"/>
          </a:bodyPr>
          <a:lstStyle/>
          <a:p>
            <a:r>
              <a:rPr lang="en-US" dirty="0"/>
              <a:t>G &amp; M Code programming language is a coded language to intimate to the machine </a:t>
            </a:r>
          </a:p>
          <a:p>
            <a:pPr marL="556022" indent="-252413">
              <a:buFont typeface="Wingdings" panose="05000000000000000000" pitchFamily="2" charset="2"/>
              <a:buChar char="Ø"/>
            </a:pPr>
            <a:r>
              <a:rPr lang="en-US" dirty="0"/>
              <a:t>The type of motion to be executed</a:t>
            </a:r>
          </a:p>
          <a:p>
            <a:pPr marL="556022" indent="-252413">
              <a:buFont typeface="Wingdings" panose="05000000000000000000" pitchFamily="2" charset="2"/>
              <a:buChar char="Ø"/>
            </a:pPr>
            <a:r>
              <a:rPr lang="en-US" dirty="0"/>
              <a:t>The auxiliary operations to undertake </a:t>
            </a:r>
          </a:p>
          <a:p>
            <a:pPr marL="173831" indent="0">
              <a:buNone/>
            </a:pPr>
            <a:r>
              <a:rPr lang="en-US" dirty="0"/>
              <a:t>through codes essentially preceded by G (preparatory function) or M (Miscellaneous function).  Apart from such codes, parametric functions ( E </a:t>
            </a:r>
            <a:r>
              <a:rPr lang="en-US" dirty="0" err="1"/>
              <a:t>parametres</a:t>
            </a:r>
            <a:r>
              <a:rPr lang="en-US" dirty="0"/>
              <a:t>) and three letter codes are also admissible. </a:t>
            </a:r>
          </a:p>
          <a:p>
            <a:r>
              <a:rPr lang="en-US" dirty="0"/>
              <a:t>The G codes prepare the machine controls for the type of machine movements which are going to take place. </a:t>
            </a:r>
          </a:p>
          <a:p>
            <a:r>
              <a:rPr lang="en-US" dirty="0"/>
              <a:t> M codes provide instructions to the machine about the auxiliary or non-cutting operations (like tool change, spindle start, coolant on etc.). They are sometimes referred to as managerial or auxiliary commands. </a:t>
            </a:r>
          </a:p>
          <a:p>
            <a:endParaRPr lang="en-US" dirty="0"/>
          </a:p>
        </p:txBody>
      </p:sp>
    </p:spTree>
    <p:extLst>
      <p:ext uri="{BB962C8B-B14F-4D97-AF65-F5344CB8AC3E}">
        <p14:creationId xmlns:p14="http://schemas.microsoft.com/office/powerpoint/2010/main" val="12577376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programmed motions </a:t>
            </a:r>
          </a:p>
        </p:txBody>
      </p:sp>
      <p:sp>
        <p:nvSpPr>
          <p:cNvPr id="3" name="Content Placeholder 2"/>
          <p:cNvSpPr>
            <a:spLocks noGrp="1"/>
          </p:cNvSpPr>
          <p:nvPr>
            <p:ph idx="1"/>
          </p:nvPr>
        </p:nvSpPr>
        <p:spPr/>
        <p:txBody>
          <a:bodyPr/>
          <a:lstStyle/>
          <a:p>
            <a:r>
              <a:rPr lang="en-US" dirty="0"/>
              <a:t>There are 4 basic types of motion for CNC machines. </a:t>
            </a:r>
          </a:p>
          <a:p>
            <a:pPr marL="0" indent="0">
              <a:buNone/>
            </a:pPr>
            <a:endParaRPr lang="en-US" dirty="0"/>
          </a:p>
          <a:p>
            <a:r>
              <a:rPr lang="en-US" dirty="0"/>
              <a:t>The rapid traverse motion</a:t>
            </a:r>
          </a:p>
          <a:p>
            <a:r>
              <a:rPr lang="en-US" dirty="0"/>
              <a:t>the linear motion (at controlled </a:t>
            </a:r>
            <a:r>
              <a:rPr lang="en-US" dirty="0" err="1"/>
              <a:t>feedrate</a:t>
            </a:r>
            <a:r>
              <a:rPr lang="en-US" dirty="0"/>
              <a:t>)</a:t>
            </a:r>
          </a:p>
          <a:p>
            <a:r>
              <a:rPr lang="en-US" dirty="0"/>
              <a:t>the circular clockwise motion (at controlled </a:t>
            </a:r>
            <a:r>
              <a:rPr lang="en-US" dirty="0" err="1"/>
              <a:t>feedrate</a:t>
            </a:r>
            <a:r>
              <a:rPr lang="en-US" dirty="0"/>
              <a:t>)</a:t>
            </a:r>
          </a:p>
          <a:p>
            <a:r>
              <a:rPr lang="en-US" dirty="0"/>
              <a:t>the circular counterclockwise motion (at controlled </a:t>
            </a:r>
            <a:r>
              <a:rPr lang="en-US" dirty="0" err="1"/>
              <a:t>feedrate</a:t>
            </a:r>
            <a:r>
              <a:rPr lang="en-US" dirty="0"/>
              <a:t>)</a:t>
            </a:r>
          </a:p>
          <a:p>
            <a:endParaRPr lang="en-US" dirty="0"/>
          </a:p>
          <a:p>
            <a:endParaRPr lang="en-US" dirty="0"/>
          </a:p>
        </p:txBody>
      </p:sp>
    </p:spTree>
    <p:extLst>
      <p:ext uri="{BB962C8B-B14F-4D97-AF65-F5344CB8AC3E}">
        <p14:creationId xmlns:p14="http://schemas.microsoft.com/office/powerpoint/2010/main" val="42213816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Description of the basic G codes for motion</a:t>
            </a:r>
          </a:p>
        </p:txBody>
      </p:sp>
      <p:graphicFrame>
        <p:nvGraphicFramePr>
          <p:cNvPr id="4" name="Content Placeholder 3"/>
          <p:cNvGraphicFramePr>
            <a:graphicFrameLocks noGrp="1"/>
          </p:cNvGraphicFramePr>
          <p:nvPr>
            <p:ph idx="1"/>
          </p:nvPr>
        </p:nvGraphicFramePr>
        <p:xfrm>
          <a:off x="1284790" y="1948677"/>
          <a:ext cx="6545760" cy="3856752"/>
        </p:xfrm>
        <a:graphic>
          <a:graphicData uri="http://schemas.openxmlformats.org/drawingml/2006/table">
            <a:tbl>
              <a:tblPr firstRow="1" bandRow="1">
                <a:tableStyleId>{5C22544A-7EE6-4342-B048-85BDC9FD1C3A}</a:tableStyleId>
              </a:tblPr>
              <a:tblGrid>
                <a:gridCol w="1053224">
                  <a:extLst>
                    <a:ext uri="{9D8B030D-6E8A-4147-A177-3AD203B41FA5}">
                      <a16:colId xmlns:a16="http://schemas.microsoft.com/office/drawing/2014/main" val="20000"/>
                    </a:ext>
                  </a:extLst>
                </a:gridCol>
                <a:gridCol w="1534043">
                  <a:extLst>
                    <a:ext uri="{9D8B030D-6E8A-4147-A177-3AD203B41FA5}">
                      <a16:colId xmlns:a16="http://schemas.microsoft.com/office/drawing/2014/main" val="20001"/>
                    </a:ext>
                  </a:extLst>
                </a:gridCol>
                <a:gridCol w="3958493">
                  <a:extLst>
                    <a:ext uri="{9D8B030D-6E8A-4147-A177-3AD203B41FA5}">
                      <a16:colId xmlns:a16="http://schemas.microsoft.com/office/drawing/2014/main" val="20002"/>
                    </a:ext>
                  </a:extLst>
                </a:gridCol>
              </a:tblGrid>
              <a:tr h="296673">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Code </a:t>
                      </a:r>
                    </a:p>
                  </a:txBody>
                  <a:tcPr marL="51435" marR="51435" marT="0" marB="0"/>
                </a:tc>
                <a:tc>
                  <a:txBody>
                    <a:bodyPr/>
                    <a:lstStyle/>
                    <a:p>
                      <a:pPr marL="0" marR="0" algn="just">
                        <a:spcBef>
                          <a:spcPts val="0"/>
                        </a:spcBef>
                        <a:spcAft>
                          <a:spcPts val="0"/>
                        </a:spcAft>
                      </a:pPr>
                      <a:r>
                        <a:rPr lang="en-US" sz="1800">
                          <a:effectLst/>
                          <a:latin typeface="Times New Roman" panose="02020603050405020304" pitchFamily="18" charset="0"/>
                          <a:ea typeface="Times New Roman" panose="02020603050405020304" pitchFamily="18" charset="0"/>
                        </a:rPr>
                        <a:t>Explanation </a:t>
                      </a:r>
                    </a:p>
                  </a:txBody>
                  <a:tcPr marL="51435" marR="51435" marT="0" marB="0"/>
                </a:tc>
                <a:tc>
                  <a:txBody>
                    <a:bodyPr/>
                    <a:lstStyle/>
                    <a:p>
                      <a:pPr marL="0" marR="0" algn="just">
                        <a:spcBef>
                          <a:spcPts val="0"/>
                        </a:spcBef>
                        <a:spcAft>
                          <a:spcPts val="0"/>
                        </a:spcAft>
                      </a:pPr>
                      <a:r>
                        <a:rPr lang="en-US" sz="1800">
                          <a:effectLst/>
                          <a:latin typeface="Times New Roman" panose="02020603050405020304" pitchFamily="18" charset="0"/>
                          <a:ea typeface="Times New Roman" panose="02020603050405020304" pitchFamily="18" charset="0"/>
                        </a:rPr>
                        <a:t>Format</a:t>
                      </a:r>
                    </a:p>
                  </a:txBody>
                  <a:tcPr marL="51435" marR="51435" marT="0" marB="0"/>
                </a:tc>
                <a:extLst>
                  <a:ext uri="{0D108BD9-81ED-4DB2-BD59-A6C34878D82A}">
                    <a16:rowId xmlns:a16="http://schemas.microsoft.com/office/drawing/2014/main" val="10000"/>
                  </a:ext>
                </a:extLst>
              </a:tr>
              <a:tr h="593346">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G 00</a:t>
                      </a:r>
                    </a:p>
                  </a:txBody>
                  <a:tcPr marL="51435" marR="51435"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Rapid traverse</a:t>
                      </a:r>
                    </a:p>
                  </a:txBody>
                  <a:tcPr marL="51435" marR="51435" marT="0" marB="0"/>
                </a:tc>
                <a:tc>
                  <a:txBody>
                    <a:bodyPr/>
                    <a:lstStyle/>
                    <a:p>
                      <a:pPr marL="0" marR="0" algn="just">
                        <a:spcBef>
                          <a:spcPts val="0"/>
                        </a:spcBef>
                        <a:spcAft>
                          <a:spcPts val="0"/>
                        </a:spcAft>
                      </a:pPr>
                      <a:r>
                        <a:rPr lang="en-US" sz="1800">
                          <a:effectLst/>
                          <a:latin typeface="Times New Roman" panose="02020603050405020304" pitchFamily="18" charset="0"/>
                          <a:ea typeface="Times New Roman" panose="02020603050405020304" pitchFamily="18" charset="0"/>
                        </a:rPr>
                        <a:t>G00 X 200 Y300 Z 400</a:t>
                      </a:r>
                    </a:p>
                  </a:txBody>
                  <a:tcPr marL="51435" marR="51435" marT="0" marB="0"/>
                </a:tc>
                <a:extLst>
                  <a:ext uri="{0D108BD9-81ED-4DB2-BD59-A6C34878D82A}">
                    <a16:rowId xmlns:a16="http://schemas.microsoft.com/office/drawing/2014/main" val="10001"/>
                  </a:ext>
                </a:extLst>
              </a:tr>
              <a:tr h="890020">
                <a:tc>
                  <a:txBody>
                    <a:bodyPr/>
                    <a:lstStyle/>
                    <a:p>
                      <a:pPr marL="0" marR="0" algn="just">
                        <a:spcBef>
                          <a:spcPts val="0"/>
                        </a:spcBef>
                        <a:spcAft>
                          <a:spcPts val="0"/>
                        </a:spcAft>
                      </a:pPr>
                      <a:r>
                        <a:rPr lang="en-US" sz="1800">
                          <a:effectLst/>
                          <a:latin typeface="Times New Roman" panose="02020603050405020304" pitchFamily="18" charset="0"/>
                          <a:ea typeface="Times New Roman" panose="02020603050405020304" pitchFamily="18" charset="0"/>
                        </a:rPr>
                        <a:t>G 01</a:t>
                      </a:r>
                    </a:p>
                  </a:txBody>
                  <a:tcPr marL="51435" marR="51435"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Linear motion at controlled feed</a:t>
                      </a:r>
                    </a:p>
                  </a:txBody>
                  <a:tcPr marL="51435" marR="51435"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G01 X 220 Y 320 Z440 F 200</a:t>
                      </a:r>
                    </a:p>
                  </a:txBody>
                  <a:tcPr marL="51435" marR="51435" marT="0" marB="0"/>
                </a:tc>
                <a:extLst>
                  <a:ext uri="{0D108BD9-81ED-4DB2-BD59-A6C34878D82A}">
                    <a16:rowId xmlns:a16="http://schemas.microsoft.com/office/drawing/2014/main" val="10002"/>
                  </a:ext>
                </a:extLst>
              </a:tr>
              <a:tr h="890020">
                <a:tc>
                  <a:txBody>
                    <a:bodyPr/>
                    <a:lstStyle/>
                    <a:p>
                      <a:pPr marL="0" marR="0" algn="just">
                        <a:spcBef>
                          <a:spcPts val="0"/>
                        </a:spcBef>
                        <a:spcAft>
                          <a:spcPts val="0"/>
                        </a:spcAft>
                      </a:pPr>
                      <a:r>
                        <a:rPr lang="en-US" sz="1800">
                          <a:effectLst/>
                          <a:latin typeface="Times New Roman" panose="02020603050405020304" pitchFamily="18" charset="0"/>
                          <a:ea typeface="Times New Roman" panose="02020603050405020304" pitchFamily="18" charset="0"/>
                        </a:rPr>
                        <a:t>G 02</a:t>
                      </a:r>
                    </a:p>
                  </a:txBody>
                  <a:tcPr marL="51435" marR="51435"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Circular clockwise motion </a:t>
                      </a:r>
                    </a:p>
                  </a:txBody>
                  <a:tcPr marL="51435" marR="51435"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G02 X 250 Y 350 R 150 F200   or</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G02 X 250 Y 350 CX 270 CY 370 F200</a:t>
                      </a:r>
                    </a:p>
                  </a:txBody>
                  <a:tcPr marL="51435" marR="51435" marT="0" marB="0"/>
                </a:tc>
                <a:extLst>
                  <a:ext uri="{0D108BD9-81ED-4DB2-BD59-A6C34878D82A}">
                    <a16:rowId xmlns:a16="http://schemas.microsoft.com/office/drawing/2014/main" val="10003"/>
                  </a:ext>
                </a:extLst>
              </a:tr>
              <a:tr h="1186693">
                <a:tc>
                  <a:txBody>
                    <a:bodyPr/>
                    <a:lstStyle/>
                    <a:p>
                      <a:pPr marL="0" marR="0" algn="just">
                        <a:spcBef>
                          <a:spcPts val="0"/>
                        </a:spcBef>
                        <a:spcAft>
                          <a:spcPts val="0"/>
                        </a:spcAft>
                      </a:pPr>
                      <a:r>
                        <a:rPr lang="en-US" sz="1800">
                          <a:effectLst/>
                          <a:latin typeface="Times New Roman" panose="02020603050405020304" pitchFamily="18" charset="0"/>
                          <a:ea typeface="Times New Roman" panose="02020603050405020304" pitchFamily="18" charset="0"/>
                        </a:rPr>
                        <a:t>G 03</a:t>
                      </a:r>
                    </a:p>
                  </a:txBody>
                  <a:tcPr marL="51435" marR="51435" marT="0" marB="0"/>
                </a:tc>
                <a:tc>
                  <a:txBody>
                    <a:bodyPr/>
                    <a:lstStyle/>
                    <a:p>
                      <a:pPr marL="0" marR="0" algn="just">
                        <a:spcBef>
                          <a:spcPts val="0"/>
                        </a:spcBef>
                        <a:spcAft>
                          <a:spcPts val="0"/>
                        </a:spcAft>
                      </a:pPr>
                      <a:r>
                        <a:rPr lang="en-US" sz="1800">
                          <a:effectLst/>
                          <a:latin typeface="Times New Roman" panose="02020603050405020304" pitchFamily="18" charset="0"/>
                          <a:ea typeface="Times New Roman" panose="02020603050405020304" pitchFamily="18" charset="0"/>
                        </a:rPr>
                        <a:t>Circular counter clockwise motion</a:t>
                      </a:r>
                    </a:p>
                  </a:txBody>
                  <a:tcPr marL="51435" marR="51435" marT="0" marB="0"/>
                </a:tc>
                <a:tc>
                  <a:txBody>
                    <a:bodyPr/>
                    <a:lstStyle/>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G03 X 300 Y 370 R 130 F 200  or</a:t>
                      </a: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G02 X 250 Y 350 CX 270 CY 370 F200</a:t>
                      </a:r>
                    </a:p>
                  </a:txBody>
                  <a:tcPr marL="51435" marR="51435"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58122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typical command blocks</a:t>
            </a:r>
          </a:p>
        </p:txBody>
      </p:sp>
      <p:sp>
        <p:nvSpPr>
          <p:cNvPr id="3" name="Content Placeholder 2"/>
          <p:cNvSpPr>
            <a:spLocks noGrp="1"/>
          </p:cNvSpPr>
          <p:nvPr>
            <p:ph idx="1"/>
          </p:nvPr>
        </p:nvSpPr>
        <p:spPr/>
        <p:txBody>
          <a:bodyPr/>
          <a:lstStyle/>
          <a:p>
            <a:r>
              <a:rPr lang="en-US" dirty="0"/>
              <a:t>N006   G90 G00 X20 Y30 </a:t>
            </a:r>
          </a:p>
          <a:p>
            <a:r>
              <a:rPr lang="en-US" dirty="0"/>
              <a:t>N007   Y50</a:t>
            </a:r>
          </a:p>
          <a:p>
            <a:r>
              <a:rPr lang="en-US" dirty="0"/>
              <a:t>N008   G01  X100 Y100 F200</a:t>
            </a:r>
          </a:p>
          <a:p>
            <a:r>
              <a:rPr lang="en-US" dirty="0"/>
              <a:t>N009   G02 X140  R200 </a:t>
            </a:r>
          </a:p>
          <a:p>
            <a:r>
              <a:rPr lang="en-US" dirty="0"/>
              <a:t>N010   M30</a:t>
            </a:r>
          </a:p>
          <a:p>
            <a:endParaRPr lang="en-US" dirty="0"/>
          </a:p>
        </p:txBody>
      </p:sp>
      <p:cxnSp>
        <p:nvCxnSpPr>
          <p:cNvPr id="5" name="Straight Arrow Connector 4"/>
          <p:cNvCxnSpPr/>
          <p:nvPr/>
        </p:nvCxnSpPr>
        <p:spPr>
          <a:xfrm flipV="1">
            <a:off x="4545876" y="4893673"/>
            <a:ext cx="2429690" cy="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a:off x="3331030" y="3678828"/>
            <a:ext cx="2429690" cy="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5037992" y="3858220"/>
            <a:ext cx="131885" cy="1186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5037992" y="3395500"/>
            <a:ext cx="131885" cy="1186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6464670" y="2807514"/>
            <a:ext cx="131885" cy="1186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p:cNvSpPr/>
          <p:nvPr/>
        </p:nvSpPr>
        <p:spPr>
          <a:xfrm>
            <a:off x="7806883" y="2827356"/>
            <a:ext cx="131885" cy="1186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9" name="Straight Arrow Connector 18"/>
          <p:cNvCxnSpPr>
            <a:stCxn id="12" idx="0"/>
            <a:endCxn id="15" idx="4"/>
          </p:cNvCxnSpPr>
          <p:nvPr/>
        </p:nvCxnSpPr>
        <p:spPr>
          <a:xfrm flipV="1">
            <a:off x="5103935" y="3514197"/>
            <a:ext cx="0" cy="344024"/>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6" idx="4"/>
          </p:cNvCxnSpPr>
          <p:nvPr/>
        </p:nvCxnSpPr>
        <p:spPr>
          <a:xfrm flipV="1">
            <a:off x="5103935" y="2926211"/>
            <a:ext cx="1426678" cy="52535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075956" y="4012807"/>
            <a:ext cx="684764" cy="300082"/>
          </a:xfrm>
          <a:prstGeom prst="rect">
            <a:avLst/>
          </a:prstGeom>
          <a:noFill/>
        </p:spPr>
        <p:txBody>
          <a:bodyPr wrap="square" rtlCol="0">
            <a:spAutoFit/>
          </a:bodyPr>
          <a:lstStyle/>
          <a:p>
            <a:r>
              <a:rPr lang="en-US" sz="1350" dirty="0"/>
              <a:t>(20,30)</a:t>
            </a:r>
          </a:p>
        </p:txBody>
      </p:sp>
      <p:sp>
        <p:nvSpPr>
          <p:cNvPr id="31" name="TextBox 30"/>
          <p:cNvSpPr txBox="1"/>
          <p:nvPr/>
        </p:nvSpPr>
        <p:spPr>
          <a:xfrm>
            <a:off x="4609180" y="3126393"/>
            <a:ext cx="684764" cy="300082"/>
          </a:xfrm>
          <a:prstGeom prst="rect">
            <a:avLst/>
          </a:prstGeom>
          <a:noFill/>
        </p:spPr>
        <p:txBody>
          <a:bodyPr wrap="square" rtlCol="0">
            <a:spAutoFit/>
          </a:bodyPr>
          <a:lstStyle/>
          <a:p>
            <a:r>
              <a:rPr lang="en-US" sz="1350" dirty="0"/>
              <a:t>(20,50)</a:t>
            </a:r>
          </a:p>
        </p:txBody>
      </p:sp>
      <p:sp>
        <p:nvSpPr>
          <p:cNvPr id="32" name="TextBox 31"/>
          <p:cNvSpPr txBox="1"/>
          <p:nvPr/>
        </p:nvSpPr>
        <p:spPr>
          <a:xfrm>
            <a:off x="6250828" y="2987893"/>
            <a:ext cx="837844" cy="507831"/>
          </a:xfrm>
          <a:prstGeom prst="rect">
            <a:avLst/>
          </a:prstGeom>
          <a:noFill/>
        </p:spPr>
        <p:txBody>
          <a:bodyPr wrap="square" rtlCol="0">
            <a:spAutoFit/>
          </a:bodyPr>
          <a:lstStyle/>
          <a:p>
            <a:r>
              <a:rPr lang="en-US" sz="1350" dirty="0"/>
              <a:t>(100,100)</a:t>
            </a:r>
          </a:p>
        </p:txBody>
      </p:sp>
      <p:sp>
        <p:nvSpPr>
          <p:cNvPr id="33" name="TextBox 32"/>
          <p:cNvSpPr txBox="1"/>
          <p:nvPr/>
        </p:nvSpPr>
        <p:spPr>
          <a:xfrm>
            <a:off x="7424097" y="2955298"/>
            <a:ext cx="811468" cy="507831"/>
          </a:xfrm>
          <a:prstGeom prst="rect">
            <a:avLst/>
          </a:prstGeom>
          <a:noFill/>
        </p:spPr>
        <p:txBody>
          <a:bodyPr wrap="square" rtlCol="0">
            <a:spAutoFit/>
          </a:bodyPr>
          <a:lstStyle/>
          <a:p>
            <a:r>
              <a:rPr lang="en-US" sz="1350" dirty="0"/>
              <a:t>(140,100)</a:t>
            </a:r>
          </a:p>
        </p:txBody>
      </p:sp>
      <p:sp>
        <p:nvSpPr>
          <p:cNvPr id="34" name="TextBox 33"/>
          <p:cNvSpPr txBox="1"/>
          <p:nvPr/>
        </p:nvSpPr>
        <p:spPr>
          <a:xfrm>
            <a:off x="6987247" y="4755173"/>
            <a:ext cx="684764" cy="300082"/>
          </a:xfrm>
          <a:prstGeom prst="rect">
            <a:avLst/>
          </a:prstGeom>
          <a:noFill/>
        </p:spPr>
        <p:txBody>
          <a:bodyPr wrap="square" rtlCol="0">
            <a:spAutoFit/>
          </a:bodyPr>
          <a:lstStyle/>
          <a:p>
            <a:r>
              <a:rPr lang="en-US" sz="1350" dirty="0"/>
              <a:t>X</a:t>
            </a:r>
          </a:p>
        </p:txBody>
      </p:sp>
      <p:sp>
        <p:nvSpPr>
          <p:cNvPr id="35" name="TextBox 34"/>
          <p:cNvSpPr txBox="1"/>
          <p:nvPr/>
        </p:nvSpPr>
        <p:spPr>
          <a:xfrm>
            <a:off x="4266798" y="2196821"/>
            <a:ext cx="684764" cy="300082"/>
          </a:xfrm>
          <a:prstGeom prst="rect">
            <a:avLst/>
          </a:prstGeom>
          <a:noFill/>
        </p:spPr>
        <p:txBody>
          <a:bodyPr wrap="square" rtlCol="0">
            <a:spAutoFit/>
          </a:bodyPr>
          <a:lstStyle/>
          <a:p>
            <a:r>
              <a:rPr lang="en-US" sz="1350" dirty="0"/>
              <a:t>     Y</a:t>
            </a:r>
          </a:p>
        </p:txBody>
      </p:sp>
      <p:sp>
        <p:nvSpPr>
          <p:cNvPr id="4" name="Arc 3"/>
          <p:cNvSpPr/>
          <p:nvPr/>
        </p:nvSpPr>
        <p:spPr>
          <a:xfrm>
            <a:off x="6440836" y="2728367"/>
            <a:ext cx="1497932" cy="457372"/>
          </a:xfrm>
          <a:prstGeom prst="arc">
            <a:avLst>
              <a:gd name="adj1" fmla="val 11301276"/>
              <a:gd name="adj2" fmla="val 21043457"/>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3356438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Signals / variables which can take up only 2 values – Binary variables</a:t>
            </a:r>
          </a:p>
        </p:txBody>
      </p:sp>
      <p:sp>
        <p:nvSpPr>
          <p:cNvPr id="3" name="Content Placeholder 2"/>
          <p:cNvSpPr>
            <a:spLocks noGrp="1"/>
          </p:cNvSpPr>
          <p:nvPr>
            <p:ph idx="1"/>
          </p:nvPr>
        </p:nvSpPr>
        <p:spPr/>
        <p:txBody>
          <a:bodyPr/>
          <a:lstStyle/>
          <a:p>
            <a:endParaRPr lang="en-US" dirty="0"/>
          </a:p>
        </p:txBody>
      </p:sp>
      <p:grpSp>
        <p:nvGrpSpPr>
          <p:cNvPr id="11" name="Group 10"/>
          <p:cNvGrpSpPr/>
          <p:nvPr/>
        </p:nvGrpSpPr>
        <p:grpSpPr>
          <a:xfrm>
            <a:off x="873458" y="2209859"/>
            <a:ext cx="4647061" cy="931626"/>
            <a:chOff x="900753" y="2958780"/>
            <a:chExt cx="4647061" cy="931626"/>
          </a:xfrm>
        </p:grpSpPr>
        <p:cxnSp>
          <p:nvCxnSpPr>
            <p:cNvPr id="5" name="Straight Arrow Connector 4"/>
            <p:cNvCxnSpPr/>
            <p:nvPr/>
          </p:nvCxnSpPr>
          <p:spPr>
            <a:xfrm>
              <a:off x="2142698" y="3424593"/>
              <a:ext cx="3405116" cy="8577"/>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709080" y="2971634"/>
              <a:ext cx="2272353" cy="369332"/>
            </a:xfrm>
            <a:prstGeom prst="rect">
              <a:avLst/>
            </a:prstGeom>
            <a:noFill/>
          </p:spPr>
          <p:txBody>
            <a:bodyPr wrap="square" rtlCol="0">
              <a:spAutoFit/>
            </a:bodyPr>
            <a:lstStyle/>
            <a:p>
              <a:r>
                <a:rPr lang="en-US" dirty="0"/>
                <a:t>A =  0 volts</a:t>
              </a:r>
            </a:p>
          </p:txBody>
        </p:sp>
        <p:sp>
          <p:nvSpPr>
            <p:cNvPr id="10" name="Rectangle 9"/>
            <p:cNvSpPr/>
            <p:nvPr/>
          </p:nvSpPr>
          <p:spPr>
            <a:xfrm>
              <a:off x="900753" y="2958780"/>
              <a:ext cx="1241946" cy="9316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supply</a:t>
              </a:r>
            </a:p>
          </p:txBody>
        </p:sp>
      </p:grpSp>
      <p:grpSp>
        <p:nvGrpSpPr>
          <p:cNvPr id="42" name="Group 41"/>
          <p:cNvGrpSpPr/>
          <p:nvPr/>
        </p:nvGrpSpPr>
        <p:grpSpPr>
          <a:xfrm>
            <a:off x="873458" y="4734376"/>
            <a:ext cx="4647061" cy="1177412"/>
            <a:chOff x="873458" y="3626803"/>
            <a:chExt cx="4647061" cy="1177412"/>
          </a:xfrm>
        </p:grpSpPr>
        <p:grpSp>
          <p:nvGrpSpPr>
            <p:cNvPr id="12" name="Group 11"/>
            <p:cNvGrpSpPr/>
            <p:nvPr/>
          </p:nvGrpSpPr>
          <p:grpSpPr>
            <a:xfrm>
              <a:off x="873458" y="3626803"/>
              <a:ext cx="4647061" cy="1177412"/>
              <a:chOff x="900753" y="2712994"/>
              <a:chExt cx="4647061" cy="1177412"/>
            </a:xfrm>
          </p:grpSpPr>
          <p:cxnSp>
            <p:nvCxnSpPr>
              <p:cNvPr id="13" name="Straight Arrow Connector 12"/>
              <p:cNvCxnSpPr/>
              <p:nvPr/>
            </p:nvCxnSpPr>
            <p:spPr>
              <a:xfrm>
                <a:off x="2142698" y="3424593"/>
                <a:ext cx="3405116" cy="8577"/>
              </a:xfrm>
              <a:prstGeom prst="straightConnector1">
                <a:avLst/>
              </a:prstGeom>
              <a:ln w="31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56839" y="2712994"/>
                <a:ext cx="2272353" cy="369332"/>
              </a:xfrm>
              <a:prstGeom prst="rect">
                <a:avLst/>
              </a:prstGeom>
              <a:noFill/>
            </p:spPr>
            <p:txBody>
              <a:bodyPr wrap="square" rtlCol="0">
                <a:spAutoFit/>
              </a:bodyPr>
              <a:lstStyle/>
              <a:p>
                <a:r>
                  <a:rPr lang="en-US" dirty="0"/>
                  <a:t>A = Pulsed 5/0 volts</a:t>
                </a:r>
              </a:p>
            </p:txBody>
          </p:sp>
          <p:sp>
            <p:nvSpPr>
              <p:cNvPr id="15" name="Rectangle 14"/>
              <p:cNvSpPr/>
              <p:nvPr/>
            </p:nvSpPr>
            <p:spPr>
              <a:xfrm>
                <a:off x="900753" y="2958780"/>
                <a:ext cx="1241946" cy="9316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supply</a:t>
                </a:r>
              </a:p>
            </p:txBody>
          </p:sp>
        </p:grpSp>
        <p:grpSp>
          <p:nvGrpSpPr>
            <p:cNvPr id="25" name="Group 24"/>
            <p:cNvGrpSpPr/>
            <p:nvPr/>
          </p:nvGrpSpPr>
          <p:grpSpPr>
            <a:xfrm>
              <a:off x="2088105" y="4014941"/>
              <a:ext cx="764277" cy="332038"/>
              <a:chOff x="2088105" y="4014941"/>
              <a:chExt cx="764277" cy="332038"/>
            </a:xfrm>
          </p:grpSpPr>
          <p:cxnSp>
            <p:nvCxnSpPr>
              <p:cNvPr id="9" name="Straight Connector 8"/>
              <p:cNvCxnSpPr/>
              <p:nvPr/>
            </p:nvCxnSpPr>
            <p:spPr>
              <a:xfrm>
                <a:off x="2470244" y="4014942"/>
                <a:ext cx="3821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470243" y="4014942"/>
                <a:ext cx="6824" cy="3320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828494" y="4014941"/>
                <a:ext cx="6824" cy="3320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088105" y="4335230"/>
                <a:ext cx="3821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2828067" y="4014940"/>
              <a:ext cx="764277" cy="332038"/>
              <a:chOff x="2088105" y="4014941"/>
              <a:chExt cx="764277" cy="332038"/>
            </a:xfrm>
          </p:grpSpPr>
          <p:cxnSp>
            <p:nvCxnSpPr>
              <p:cNvPr id="27" name="Straight Connector 26"/>
              <p:cNvCxnSpPr/>
              <p:nvPr/>
            </p:nvCxnSpPr>
            <p:spPr>
              <a:xfrm>
                <a:off x="2470244" y="4014942"/>
                <a:ext cx="3821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2470243" y="4014942"/>
                <a:ext cx="6824" cy="3320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828494" y="4014941"/>
                <a:ext cx="6824" cy="3320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088105" y="4335230"/>
                <a:ext cx="3821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548408" y="4018112"/>
              <a:ext cx="764277" cy="332038"/>
              <a:chOff x="2088105" y="4014941"/>
              <a:chExt cx="764277" cy="332038"/>
            </a:xfrm>
          </p:grpSpPr>
          <p:cxnSp>
            <p:nvCxnSpPr>
              <p:cNvPr id="32" name="Straight Connector 31"/>
              <p:cNvCxnSpPr/>
              <p:nvPr/>
            </p:nvCxnSpPr>
            <p:spPr>
              <a:xfrm>
                <a:off x="2470244" y="4014942"/>
                <a:ext cx="3821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470243" y="4014942"/>
                <a:ext cx="6824" cy="3320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828494" y="4014941"/>
                <a:ext cx="6824" cy="3320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088105" y="4335230"/>
                <a:ext cx="3821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4287518" y="4018111"/>
              <a:ext cx="764277" cy="332038"/>
              <a:chOff x="2088105" y="4014941"/>
              <a:chExt cx="764277" cy="332038"/>
            </a:xfrm>
          </p:grpSpPr>
          <p:cxnSp>
            <p:nvCxnSpPr>
              <p:cNvPr id="37" name="Straight Connector 36"/>
              <p:cNvCxnSpPr/>
              <p:nvPr/>
            </p:nvCxnSpPr>
            <p:spPr>
              <a:xfrm>
                <a:off x="2470244" y="4014942"/>
                <a:ext cx="3821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2470243" y="4014942"/>
                <a:ext cx="6824" cy="3320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8494" y="4014941"/>
                <a:ext cx="6824" cy="3320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088105" y="4335230"/>
                <a:ext cx="3821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Straight Connector 40"/>
            <p:cNvCxnSpPr/>
            <p:nvPr/>
          </p:nvCxnSpPr>
          <p:spPr>
            <a:xfrm>
              <a:off x="5027907" y="4350148"/>
              <a:ext cx="3821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893498" y="3436602"/>
            <a:ext cx="4647061" cy="1152630"/>
            <a:chOff x="900753" y="2737776"/>
            <a:chExt cx="4647061" cy="1152630"/>
          </a:xfrm>
        </p:grpSpPr>
        <p:cxnSp>
          <p:nvCxnSpPr>
            <p:cNvPr id="44" name="Straight Arrow Connector 43"/>
            <p:cNvCxnSpPr/>
            <p:nvPr/>
          </p:nvCxnSpPr>
          <p:spPr>
            <a:xfrm>
              <a:off x="2142698" y="3424593"/>
              <a:ext cx="3405116" cy="8577"/>
            </a:xfrm>
            <a:prstGeom prst="straightConnector1">
              <a:avLst/>
            </a:prstGeom>
            <a:ln w="31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709079" y="2737776"/>
              <a:ext cx="2272353" cy="369332"/>
            </a:xfrm>
            <a:prstGeom prst="rect">
              <a:avLst/>
            </a:prstGeom>
            <a:noFill/>
          </p:spPr>
          <p:txBody>
            <a:bodyPr wrap="square" rtlCol="0">
              <a:spAutoFit/>
            </a:bodyPr>
            <a:lstStyle/>
            <a:p>
              <a:r>
                <a:rPr lang="en-US" dirty="0"/>
                <a:t>A =  5 volts</a:t>
              </a:r>
            </a:p>
          </p:txBody>
        </p:sp>
        <p:sp>
          <p:nvSpPr>
            <p:cNvPr id="46" name="Rectangle 45"/>
            <p:cNvSpPr/>
            <p:nvPr/>
          </p:nvSpPr>
          <p:spPr>
            <a:xfrm>
              <a:off x="900753" y="2958780"/>
              <a:ext cx="1241946" cy="9316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Power supply</a:t>
              </a:r>
            </a:p>
          </p:txBody>
        </p:sp>
      </p:grpSp>
      <p:cxnSp>
        <p:nvCxnSpPr>
          <p:cNvPr id="47" name="Straight Arrow Connector 46"/>
          <p:cNvCxnSpPr/>
          <p:nvPr/>
        </p:nvCxnSpPr>
        <p:spPr>
          <a:xfrm>
            <a:off x="2145679" y="3797357"/>
            <a:ext cx="3405116" cy="8577"/>
          </a:xfrm>
          <a:prstGeom prst="straightConnector1">
            <a:avLst/>
          </a:prstGeom>
          <a:ln w="285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595577" y="2499583"/>
            <a:ext cx="1158997" cy="369332"/>
          </a:xfrm>
          <a:prstGeom prst="rect">
            <a:avLst/>
          </a:prstGeom>
          <a:noFill/>
        </p:spPr>
        <p:txBody>
          <a:bodyPr wrap="square" rtlCol="0">
            <a:spAutoFit/>
          </a:bodyPr>
          <a:lstStyle/>
          <a:p>
            <a:r>
              <a:rPr lang="en-US" i="1" dirty="0"/>
              <a:t>t</a:t>
            </a:r>
            <a:r>
              <a:rPr lang="en-US" dirty="0"/>
              <a:t>, seconds</a:t>
            </a:r>
          </a:p>
        </p:txBody>
      </p:sp>
      <p:sp>
        <p:nvSpPr>
          <p:cNvPr id="51" name="TextBox 50"/>
          <p:cNvSpPr txBox="1"/>
          <p:nvPr/>
        </p:nvSpPr>
        <p:spPr>
          <a:xfrm>
            <a:off x="5595578" y="3938753"/>
            <a:ext cx="1158997" cy="369332"/>
          </a:xfrm>
          <a:prstGeom prst="rect">
            <a:avLst/>
          </a:prstGeom>
          <a:noFill/>
        </p:spPr>
        <p:txBody>
          <a:bodyPr wrap="square" rtlCol="0">
            <a:spAutoFit/>
          </a:bodyPr>
          <a:lstStyle/>
          <a:p>
            <a:r>
              <a:rPr lang="en-US" i="1" dirty="0"/>
              <a:t>t</a:t>
            </a:r>
            <a:r>
              <a:rPr lang="en-US" dirty="0"/>
              <a:t>, seconds</a:t>
            </a:r>
          </a:p>
        </p:txBody>
      </p:sp>
      <p:sp>
        <p:nvSpPr>
          <p:cNvPr id="52" name="TextBox 51"/>
          <p:cNvSpPr txBox="1"/>
          <p:nvPr/>
        </p:nvSpPr>
        <p:spPr>
          <a:xfrm>
            <a:off x="5520519" y="5265597"/>
            <a:ext cx="1158997" cy="369332"/>
          </a:xfrm>
          <a:prstGeom prst="rect">
            <a:avLst/>
          </a:prstGeom>
          <a:noFill/>
        </p:spPr>
        <p:txBody>
          <a:bodyPr wrap="square" rtlCol="0">
            <a:spAutoFit/>
          </a:bodyPr>
          <a:lstStyle/>
          <a:p>
            <a:r>
              <a:rPr lang="en-US" i="1" dirty="0"/>
              <a:t>t</a:t>
            </a:r>
            <a:r>
              <a:rPr lang="en-US" dirty="0"/>
              <a:t>, seconds</a:t>
            </a:r>
          </a:p>
        </p:txBody>
      </p:sp>
    </p:spTree>
    <p:extLst>
      <p:ext uri="{BB962C8B-B14F-4D97-AF65-F5344CB8AC3E}">
        <p14:creationId xmlns:p14="http://schemas.microsoft.com/office/powerpoint/2010/main" val="399551194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 starting declarations</a:t>
            </a:r>
          </a:p>
        </p:txBody>
      </p:sp>
      <p:sp>
        <p:nvSpPr>
          <p:cNvPr id="3" name="Content Placeholder 2"/>
          <p:cNvSpPr>
            <a:spLocks noGrp="1"/>
          </p:cNvSpPr>
          <p:nvPr>
            <p:ph idx="1"/>
          </p:nvPr>
        </p:nvSpPr>
        <p:spPr/>
        <p:txBody>
          <a:bodyPr>
            <a:normAutofit fontScale="77500" lnSpcReduction="20000"/>
          </a:bodyPr>
          <a:lstStyle/>
          <a:p>
            <a:r>
              <a:rPr lang="en-US" dirty="0"/>
              <a:t>Program may start with a number of declarations </a:t>
            </a:r>
          </a:p>
          <a:p>
            <a:r>
              <a:rPr lang="en-US" dirty="0"/>
              <a:t>Whether we want an incremental or absolute system of reference</a:t>
            </a:r>
          </a:p>
          <a:p>
            <a:r>
              <a:rPr lang="en-US" dirty="0"/>
              <a:t>Whether a number of options, if previously activated, are to be cancelled</a:t>
            </a:r>
          </a:p>
          <a:p>
            <a:r>
              <a:rPr lang="en-US" dirty="0"/>
              <a:t>Whether there is a declaration on the type of coordinate system or offset from such a coordinate system</a:t>
            </a:r>
          </a:p>
          <a:p>
            <a:r>
              <a:rPr lang="en-US" dirty="0"/>
              <a:t>Whether there is any declaration on tool / cutter and its length and diameter offsets</a:t>
            </a:r>
          </a:p>
          <a:p>
            <a:pPr marL="0" indent="1371600">
              <a:buNone/>
            </a:pPr>
            <a:r>
              <a:rPr lang="en-GB" dirty="0"/>
              <a:t>N001	G90 G40 G49 G80 G53 X0 Y0 ZO;</a:t>
            </a:r>
            <a:endParaRPr lang="en-US" dirty="0"/>
          </a:p>
          <a:p>
            <a:pPr marL="0" indent="1371600">
              <a:buNone/>
            </a:pPr>
            <a:r>
              <a:rPr lang="en-GB" dirty="0"/>
              <a:t>N002	M6 T12;</a:t>
            </a:r>
            <a:endParaRPr lang="en-US" dirty="0"/>
          </a:p>
          <a:p>
            <a:pPr marL="0" indent="1371600">
              <a:buNone/>
            </a:pPr>
            <a:r>
              <a:rPr lang="en-GB" dirty="0"/>
              <a:t>N003	G0 G90 G56 X-10 Y-10;</a:t>
            </a:r>
            <a:endParaRPr lang="en-US" dirty="0"/>
          </a:p>
          <a:p>
            <a:pPr marL="0" indent="1371600">
              <a:buNone/>
            </a:pPr>
            <a:r>
              <a:rPr lang="en-GB" dirty="0"/>
              <a:t>N004	M3 S2000;</a:t>
            </a:r>
            <a:endParaRPr lang="en-US" dirty="0"/>
          </a:p>
          <a:p>
            <a:pPr marL="0" indent="1371600">
              <a:buNone/>
            </a:pPr>
            <a:r>
              <a:rPr lang="en-GB" dirty="0"/>
              <a:t>N005	G43 H12 Z50;</a:t>
            </a:r>
            <a:endParaRPr lang="en-US" dirty="0"/>
          </a:p>
          <a:p>
            <a:endParaRPr lang="en-US" dirty="0"/>
          </a:p>
        </p:txBody>
      </p:sp>
    </p:spTree>
    <p:extLst>
      <p:ext uri="{BB962C8B-B14F-4D97-AF65-F5344CB8AC3E}">
        <p14:creationId xmlns:p14="http://schemas.microsoft.com/office/powerpoint/2010/main" val="30062990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structure – main program</a:t>
            </a:r>
          </a:p>
        </p:txBody>
      </p:sp>
      <p:sp>
        <p:nvSpPr>
          <p:cNvPr id="3" name="Content Placeholder 2"/>
          <p:cNvSpPr>
            <a:spLocks noGrp="1"/>
          </p:cNvSpPr>
          <p:nvPr>
            <p:ph idx="1"/>
          </p:nvPr>
        </p:nvSpPr>
        <p:spPr/>
        <p:txBody>
          <a:bodyPr/>
          <a:lstStyle/>
          <a:p>
            <a:r>
              <a:rPr lang="en-US" dirty="0"/>
              <a:t>The main body of the program may contain the various movements required </a:t>
            </a:r>
          </a:p>
          <a:p>
            <a:r>
              <a:rPr lang="en-US" dirty="0"/>
              <a:t>Alternatively – it may contain calls to subroutines which in their turn – contain various motion commands </a:t>
            </a:r>
          </a:p>
          <a:p>
            <a:r>
              <a:rPr lang="en-US" dirty="0"/>
              <a:t>A typical program may have a structure as follows </a:t>
            </a:r>
          </a:p>
          <a:p>
            <a:endParaRPr lang="en-US" dirty="0"/>
          </a:p>
          <a:p>
            <a:endParaRPr lang="en-US" dirty="0"/>
          </a:p>
        </p:txBody>
      </p:sp>
    </p:spTree>
    <p:extLst>
      <p:ext uri="{BB962C8B-B14F-4D97-AF65-F5344CB8AC3E}">
        <p14:creationId xmlns:p14="http://schemas.microsoft.com/office/powerpoint/2010/main" val="319705516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a:xfrm>
            <a:off x="4319517" y="2433566"/>
            <a:ext cx="4300730" cy="1938992"/>
          </a:xfrm>
          <a:prstGeom prst="rect">
            <a:avLst/>
          </a:prstGeom>
        </p:spPr>
        <p:txBody>
          <a:bodyPr wrap="square">
            <a:spAutoFit/>
          </a:bodyPr>
          <a:lstStyle/>
          <a:p>
            <a:r>
              <a:rPr lang="en-US" sz="2400" dirty="0"/>
              <a:t>Subroutine call</a:t>
            </a:r>
          </a:p>
          <a:p>
            <a:r>
              <a:rPr lang="en-US" sz="2400" dirty="0"/>
              <a:t>Canned drilling cycle</a:t>
            </a:r>
          </a:p>
          <a:p>
            <a:r>
              <a:rPr lang="en-US" sz="2400" dirty="0"/>
              <a:t>Repeat loop</a:t>
            </a:r>
          </a:p>
          <a:p>
            <a:r>
              <a:rPr lang="en-US" sz="2400" dirty="0"/>
              <a:t>Cutter diameter compensation</a:t>
            </a:r>
          </a:p>
          <a:p>
            <a:r>
              <a:rPr lang="en-US" sz="2400" dirty="0"/>
              <a:t>Cycle cancellation</a:t>
            </a:r>
          </a:p>
        </p:txBody>
      </p:sp>
      <p:sp>
        <p:nvSpPr>
          <p:cNvPr id="5" name="Rectangle 4"/>
          <p:cNvSpPr/>
          <p:nvPr/>
        </p:nvSpPr>
        <p:spPr>
          <a:xfrm>
            <a:off x="628650" y="2433566"/>
            <a:ext cx="4572000" cy="1938992"/>
          </a:xfrm>
          <a:prstGeom prst="rect">
            <a:avLst/>
          </a:prstGeom>
        </p:spPr>
        <p:txBody>
          <a:bodyPr>
            <a:spAutoFit/>
          </a:bodyPr>
          <a:lstStyle/>
          <a:p>
            <a:pPr lvl="0"/>
            <a:r>
              <a:rPr lang="en-US" sz="2400" dirty="0">
                <a:solidFill>
                  <a:prstClr val="black"/>
                </a:solidFill>
              </a:rPr>
              <a:t>Mirror Imaging</a:t>
            </a:r>
          </a:p>
          <a:p>
            <a:pPr lvl="0"/>
            <a:r>
              <a:rPr lang="en-US" sz="2400" dirty="0">
                <a:solidFill>
                  <a:prstClr val="black"/>
                </a:solidFill>
              </a:rPr>
              <a:t>Linear interpolation</a:t>
            </a:r>
          </a:p>
          <a:p>
            <a:pPr lvl="0"/>
            <a:r>
              <a:rPr lang="en-US" sz="2400" dirty="0">
                <a:solidFill>
                  <a:prstClr val="black"/>
                </a:solidFill>
              </a:rPr>
              <a:t>Circular interpolation</a:t>
            </a:r>
          </a:p>
          <a:p>
            <a:pPr lvl="0"/>
            <a:r>
              <a:rPr lang="en-US" sz="2400" dirty="0">
                <a:solidFill>
                  <a:prstClr val="black"/>
                </a:solidFill>
              </a:rPr>
              <a:t>Tool length offset</a:t>
            </a:r>
          </a:p>
          <a:p>
            <a:pPr lvl="0"/>
            <a:r>
              <a:rPr lang="en-US" sz="2400" dirty="0">
                <a:solidFill>
                  <a:prstClr val="black"/>
                </a:solidFill>
              </a:rPr>
              <a:t>Tool diameter offset</a:t>
            </a:r>
          </a:p>
        </p:txBody>
      </p:sp>
    </p:spTree>
    <p:extLst>
      <p:ext uri="{BB962C8B-B14F-4D97-AF65-F5344CB8AC3E}">
        <p14:creationId xmlns:p14="http://schemas.microsoft.com/office/powerpoint/2010/main" val="4125189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p:cNvGrpSpPr/>
          <p:nvPr/>
        </p:nvGrpSpPr>
        <p:grpSpPr>
          <a:xfrm>
            <a:off x="4652343" y="1361140"/>
            <a:ext cx="3609634" cy="3340688"/>
            <a:chOff x="6687216" y="1406199"/>
            <a:chExt cx="4812845" cy="4454250"/>
          </a:xfrm>
        </p:grpSpPr>
        <p:grpSp>
          <p:nvGrpSpPr>
            <p:cNvPr id="35" name="Group 34"/>
            <p:cNvGrpSpPr/>
            <p:nvPr/>
          </p:nvGrpSpPr>
          <p:grpSpPr>
            <a:xfrm>
              <a:off x="6687216" y="1651628"/>
              <a:ext cx="4324291" cy="4208821"/>
              <a:chOff x="6687216" y="1651628"/>
              <a:chExt cx="4324291" cy="4208821"/>
            </a:xfrm>
          </p:grpSpPr>
          <p:grpSp>
            <p:nvGrpSpPr>
              <p:cNvPr id="29" name="Group 28"/>
              <p:cNvGrpSpPr/>
              <p:nvPr/>
            </p:nvGrpSpPr>
            <p:grpSpPr>
              <a:xfrm>
                <a:off x="7616198" y="2104578"/>
                <a:ext cx="3374534" cy="3573429"/>
                <a:chOff x="622109" y="3269990"/>
                <a:chExt cx="3374534" cy="3573429"/>
              </a:xfrm>
            </p:grpSpPr>
            <p:sp>
              <p:nvSpPr>
                <p:cNvPr id="4" name="Oval 3"/>
                <p:cNvSpPr/>
                <p:nvPr/>
              </p:nvSpPr>
              <p:spPr>
                <a:xfrm>
                  <a:off x="996286" y="3493826"/>
                  <a:ext cx="2402006" cy="2511189"/>
                </a:xfrm>
                <a:prstGeom prst="ellipse">
                  <a:avLst/>
                </a:prstGeom>
                <a:solidFill>
                  <a:schemeClr val="bg1"/>
                </a:solidFill>
                <a:ln>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p:cNvCxnSpPr/>
                <p:nvPr/>
              </p:nvCxnSpPr>
              <p:spPr>
                <a:xfrm>
                  <a:off x="2183641" y="3269990"/>
                  <a:ext cx="0" cy="2906973"/>
                </a:xfrm>
                <a:prstGeom prst="line">
                  <a:avLst/>
                </a:prstGeom>
                <a:ln>
                  <a:solidFill>
                    <a:schemeClr val="tx1"/>
                  </a:solidFill>
                  <a:prstDash val="lgDashDot"/>
                  <a:headEnd type="stealt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38200" y="4723477"/>
                  <a:ext cx="3158443" cy="0"/>
                </a:xfrm>
                <a:prstGeom prst="line">
                  <a:avLst/>
                </a:prstGeom>
                <a:ln>
                  <a:solidFill>
                    <a:schemeClr val="tx1"/>
                  </a:solidFill>
                  <a:prstDash val="lgDashDot"/>
                  <a:headEnd type="none"/>
                  <a:tailEnd type="stealt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883190" y="3741987"/>
                  <a:ext cx="327546" cy="294778"/>
                </a:xfrm>
                <a:prstGeom prst="ellipse">
                  <a:avLst/>
                </a:prstGeom>
                <a:solidFill>
                  <a:schemeClr val="bg1">
                    <a:alpha val="19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2177955" y="5857626"/>
                  <a:ext cx="327546" cy="294778"/>
                </a:xfrm>
                <a:prstGeom prst="ellipse">
                  <a:avLst/>
                </a:prstGeom>
                <a:solidFill>
                  <a:schemeClr val="bg1">
                    <a:alpha val="19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1031877" y="3889572"/>
                  <a:ext cx="327546" cy="294778"/>
                </a:xfrm>
                <a:prstGeom prst="ellipse">
                  <a:avLst/>
                </a:prstGeom>
                <a:solidFill>
                  <a:schemeClr val="bg1">
                    <a:alpha val="19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5" name="Straight Connector 14"/>
                <p:cNvCxnSpPr/>
                <p:nvPr/>
              </p:nvCxnSpPr>
              <p:spPr>
                <a:xfrm flipV="1">
                  <a:off x="2183641" y="3321878"/>
                  <a:ext cx="1430742" cy="14015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622109" y="3617471"/>
                  <a:ext cx="1561532" cy="11060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192408" y="4726123"/>
                  <a:ext cx="263328" cy="2117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Arc 27"/>
              <p:cNvSpPr/>
              <p:nvPr/>
            </p:nvSpPr>
            <p:spPr>
              <a:xfrm>
                <a:off x="6687216" y="1651628"/>
                <a:ext cx="4052047" cy="3812871"/>
              </a:xfrm>
              <a:prstGeom prst="arc">
                <a:avLst>
                  <a:gd name="adj1" fmla="val 19506278"/>
                  <a:gd name="adj2" fmla="val 0"/>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1" name="Arc 30"/>
              <p:cNvSpPr/>
              <p:nvPr/>
            </p:nvSpPr>
            <p:spPr>
              <a:xfrm rot="18239377">
                <a:off x="7095800" y="1944742"/>
                <a:ext cx="4067272" cy="3764142"/>
              </a:xfrm>
              <a:prstGeom prst="arc">
                <a:avLst>
                  <a:gd name="adj1" fmla="val 16731024"/>
                  <a:gd name="adj2" fmla="val 477206"/>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sp>
          <p:nvSpPr>
            <p:cNvPr id="51" name="Arc 50"/>
            <p:cNvSpPr/>
            <p:nvPr/>
          </p:nvSpPr>
          <p:spPr>
            <a:xfrm rot="10190508">
              <a:off x="7545791" y="1406199"/>
              <a:ext cx="3954270" cy="3954098"/>
            </a:xfrm>
            <a:prstGeom prst="arc">
              <a:avLst>
                <a:gd name="adj1" fmla="val 17014271"/>
                <a:gd name="adj2" fmla="val 2048928"/>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nvGrpSpPr>
            <p:cNvPr id="68" name="Group 67"/>
            <p:cNvGrpSpPr/>
            <p:nvPr/>
          </p:nvGrpSpPr>
          <p:grpSpPr>
            <a:xfrm>
              <a:off x="7212278" y="1777509"/>
              <a:ext cx="4133507" cy="3634152"/>
              <a:chOff x="7212278" y="1777509"/>
              <a:chExt cx="4133507" cy="3634152"/>
            </a:xfrm>
          </p:grpSpPr>
          <p:sp>
            <p:nvSpPr>
              <p:cNvPr id="36" name="TextBox 35"/>
              <p:cNvSpPr txBox="1"/>
              <p:nvPr/>
            </p:nvSpPr>
            <p:spPr>
              <a:xfrm>
                <a:off x="10608472" y="2724160"/>
                <a:ext cx="608127" cy="400109"/>
              </a:xfrm>
              <a:prstGeom prst="rect">
                <a:avLst/>
              </a:prstGeom>
              <a:noFill/>
            </p:spPr>
            <p:txBody>
              <a:bodyPr wrap="square" rtlCol="0">
                <a:spAutoFit/>
              </a:bodyPr>
              <a:lstStyle/>
              <a:p>
                <a:r>
                  <a:rPr lang="en-US" sz="1350" dirty="0"/>
                  <a:t>50</a:t>
                </a:r>
                <a:r>
                  <a:rPr lang="en-US" sz="1350" baseline="30000" dirty="0"/>
                  <a:t>0</a:t>
                </a:r>
                <a:endParaRPr lang="en-US" sz="1350" dirty="0"/>
              </a:p>
            </p:txBody>
          </p:sp>
          <p:sp>
            <p:nvSpPr>
              <p:cNvPr id="37" name="TextBox 36"/>
              <p:cNvSpPr txBox="1"/>
              <p:nvPr/>
            </p:nvSpPr>
            <p:spPr>
              <a:xfrm>
                <a:off x="7699450" y="1777509"/>
                <a:ext cx="800889" cy="400109"/>
              </a:xfrm>
              <a:prstGeom prst="rect">
                <a:avLst/>
              </a:prstGeom>
              <a:noFill/>
            </p:spPr>
            <p:txBody>
              <a:bodyPr wrap="square" rtlCol="0">
                <a:spAutoFit/>
              </a:bodyPr>
              <a:lstStyle/>
              <a:p>
                <a:r>
                  <a:rPr lang="en-US" sz="1350" dirty="0"/>
                  <a:t>120</a:t>
                </a:r>
                <a:r>
                  <a:rPr lang="en-US" sz="1350" baseline="30000" dirty="0"/>
                  <a:t>0</a:t>
                </a:r>
                <a:endParaRPr lang="en-US" sz="1350" dirty="0"/>
              </a:p>
            </p:txBody>
          </p:sp>
          <p:sp>
            <p:nvSpPr>
              <p:cNvPr id="53" name="TextBox 52"/>
              <p:cNvSpPr txBox="1"/>
              <p:nvPr/>
            </p:nvSpPr>
            <p:spPr>
              <a:xfrm>
                <a:off x="7212278" y="4593916"/>
                <a:ext cx="813688" cy="400109"/>
              </a:xfrm>
              <a:prstGeom prst="rect">
                <a:avLst/>
              </a:prstGeom>
              <a:noFill/>
            </p:spPr>
            <p:txBody>
              <a:bodyPr wrap="square" rtlCol="0">
                <a:spAutoFit/>
              </a:bodyPr>
              <a:lstStyle/>
              <a:p>
                <a:r>
                  <a:rPr lang="en-US" sz="1350" dirty="0"/>
                  <a:t>120</a:t>
                </a:r>
                <a:r>
                  <a:rPr lang="en-US" sz="1350" baseline="30000" dirty="0"/>
                  <a:t>0</a:t>
                </a:r>
                <a:endParaRPr lang="en-US" sz="1350" dirty="0"/>
              </a:p>
            </p:txBody>
          </p:sp>
          <p:sp>
            <p:nvSpPr>
              <p:cNvPr id="54" name="TextBox 53"/>
              <p:cNvSpPr txBox="1"/>
              <p:nvPr/>
            </p:nvSpPr>
            <p:spPr>
              <a:xfrm>
                <a:off x="9153069" y="3561992"/>
                <a:ext cx="1014381" cy="400109"/>
              </a:xfrm>
              <a:prstGeom prst="rect">
                <a:avLst/>
              </a:prstGeom>
              <a:noFill/>
            </p:spPr>
            <p:txBody>
              <a:bodyPr wrap="square" rtlCol="0">
                <a:spAutoFit/>
              </a:bodyPr>
              <a:lstStyle/>
              <a:p>
                <a:r>
                  <a:rPr lang="en-US" sz="1350" dirty="0"/>
                  <a:t>(20,30)</a:t>
                </a:r>
              </a:p>
            </p:txBody>
          </p:sp>
          <p:cxnSp>
            <p:nvCxnSpPr>
              <p:cNvPr id="56" name="Straight Arrow Connector 55"/>
              <p:cNvCxnSpPr/>
              <p:nvPr/>
            </p:nvCxnSpPr>
            <p:spPr>
              <a:xfrm flipH="1" flipV="1">
                <a:off x="8980096" y="2341319"/>
                <a:ext cx="206404" cy="12167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8476286" y="2059692"/>
                <a:ext cx="784697" cy="677108"/>
              </a:xfrm>
              <a:prstGeom prst="rect">
                <a:avLst/>
              </a:prstGeom>
              <a:noFill/>
            </p:spPr>
            <p:txBody>
              <a:bodyPr wrap="square" rtlCol="0">
                <a:spAutoFit/>
              </a:bodyPr>
              <a:lstStyle/>
              <a:p>
                <a:r>
                  <a:rPr lang="en-US" sz="1350" dirty="0"/>
                  <a:t>PCR32</a:t>
                </a:r>
              </a:p>
            </p:txBody>
          </p:sp>
          <p:cxnSp>
            <p:nvCxnSpPr>
              <p:cNvPr id="65" name="Straight Arrow Connector 64"/>
              <p:cNvCxnSpPr>
                <a:endCxn id="10" idx="5"/>
              </p:cNvCxnSpPr>
              <p:nvPr/>
            </p:nvCxnSpPr>
            <p:spPr>
              <a:xfrm flipH="1" flipV="1">
                <a:off x="9451622" y="4943823"/>
                <a:ext cx="425657" cy="255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9893101" y="5011552"/>
                <a:ext cx="1452684" cy="400109"/>
              </a:xfrm>
              <a:prstGeom prst="rect">
                <a:avLst/>
              </a:prstGeom>
              <a:noFill/>
            </p:spPr>
            <p:txBody>
              <a:bodyPr wrap="square" rtlCol="0">
                <a:spAutoFit/>
              </a:bodyPr>
              <a:lstStyle/>
              <a:p>
                <a:r>
                  <a:rPr lang="en-US" sz="1350" dirty="0"/>
                  <a:t>3 holes , Ø 5</a:t>
                </a:r>
              </a:p>
            </p:txBody>
          </p:sp>
        </p:grpSp>
      </p:grpSp>
      <p:sp>
        <p:nvSpPr>
          <p:cNvPr id="2" name="Title 1"/>
          <p:cNvSpPr>
            <a:spLocks noGrp="1"/>
          </p:cNvSpPr>
          <p:nvPr>
            <p:ph type="title"/>
          </p:nvPr>
        </p:nvSpPr>
        <p:spPr>
          <a:xfrm>
            <a:off x="1062318" y="864055"/>
            <a:ext cx="7008308" cy="994172"/>
          </a:xfrm>
        </p:spPr>
        <p:txBody>
          <a:bodyPr>
            <a:normAutofit fontScale="90000"/>
          </a:bodyPr>
          <a:lstStyle/>
          <a:p>
            <a:r>
              <a:rPr lang="en-US" dirty="0"/>
              <a:t>Example of P-T-P programming</a:t>
            </a:r>
          </a:p>
        </p:txBody>
      </p:sp>
      <p:sp>
        <p:nvSpPr>
          <p:cNvPr id="70" name="TextBox 69"/>
          <p:cNvSpPr txBox="1"/>
          <p:nvPr/>
        </p:nvSpPr>
        <p:spPr>
          <a:xfrm>
            <a:off x="712695" y="1778123"/>
            <a:ext cx="4235824" cy="4247317"/>
          </a:xfrm>
          <a:prstGeom prst="rect">
            <a:avLst/>
          </a:prstGeom>
          <a:noFill/>
        </p:spPr>
        <p:txBody>
          <a:bodyPr wrap="square" rtlCol="0">
            <a:spAutoFit/>
          </a:bodyPr>
          <a:lstStyle/>
          <a:p>
            <a:r>
              <a:rPr lang="en-US" sz="1500" dirty="0"/>
              <a:t>In this example : there are 3 holes to be drilled at intervals of 120 degrees. The holes are </a:t>
            </a:r>
            <a:r>
              <a:rPr lang="en-US" sz="1500" dirty="0" err="1"/>
              <a:t>centred</a:t>
            </a:r>
            <a:r>
              <a:rPr lang="en-US" sz="1500" dirty="0"/>
              <a:t> around a point at (20,30) and at a radius of 32 mm. The first hole is making an angle of 50 degrees with the positive X axis.</a:t>
            </a:r>
          </a:p>
          <a:p>
            <a:endParaRPr lang="en-US" sz="1500" dirty="0"/>
          </a:p>
          <a:p>
            <a:r>
              <a:rPr lang="en-US" sz="1500" dirty="0"/>
              <a:t>This machining exercise can be done on the conventional drilling machine manually, if the points are marked or an indexing head or a rotary table is available. That means, operator skill / use of physical devices. In case of dividing head – we are rotating the physical object.</a:t>
            </a:r>
          </a:p>
          <a:p>
            <a:endParaRPr lang="en-US" sz="1500" dirty="0"/>
          </a:p>
          <a:p>
            <a:r>
              <a:rPr lang="en-US" sz="1500" dirty="0"/>
              <a:t>In case of the CNC machine, we would be rotating the coordinate system instead of the physical object. That’s quite smart – because the part would not have to be moved and the physical devices are not required any more. </a:t>
            </a:r>
          </a:p>
        </p:txBody>
      </p:sp>
    </p:spTree>
    <p:extLst>
      <p:ext uri="{BB962C8B-B14F-4D97-AF65-F5344CB8AC3E}">
        <p14:creationId xmlns:p14="http://schemas.microsoft.com/office/powerpoint/2010/main" val="24441015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506020A-0107-49D8-9157-ED608E9331EA}"/>
              </a:ext>
            </a:extLst>
          </p:cNvPr>
          <p:cNvSpPr/>
          <p:nvPr/>
        </p:nvSpPr>
        <p:spPr>
          <a:xfrm>
            <a:off x="4899721" y="1341120"/>
            <a:ext cx="3878058" cy="33652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p:cNvSpPr>
            <a:spLocks noGrp="1"/>
          </p:cNvSpPr>
          <p:nvPr>
            <p:ph type="title"/>
          </p:nvPr>
        </p:nvSpPr>
        <p:spPr>
          <a:xfrm>
            <a:off x="628650" y="1023180"/>
            <a:ext cx="7886700" cy="490110"/>
          </a:xfrm>
        </p:spPr>
        <p:txBody>
          <a:bodyPr>
            <a:normAutofit fontScale="90000"/>
          </a:bodyPr>
          <a:lstStyle/>
          <a:p>
            <a:r>
              <a:rPr lang="en-US" sz="3100" dirty="0"/>
              <a:t>PTP programming – </a:t>
            </a:r>
            <a:r>
              <a:rPr lang="en-US" sz="3100" dirty="0" err="1"/>
              <a:t>contd</a:t>
            </a:r>
            <a:r>
              <a:rPr lang="en-US" dirty="0"/>
              <a:t>…</a:t>
            </a:r>
          </a:p>
        </p:txBody>
      </p:sp>
      <p:sp>
        <p:nvSpPr>
          <p:cNvPr id="3" name="Content Placeholder 2"/>
          <p:cNvSpPr>
            <a:spLocks noGrp="1"/>
          </p:cNvSpPr>
          <p:nvPr>
            <p:ph idx="1"/>
          </p:nvPr>
        </p:nvSpPr>
        <p:spPr>
          <a:xfrm>
            <a:off x="628465" y="1621213"/>
            <a:ext cx="3691235" cy="3667217"/>
          </a:xfrm>
        </p:spPr>
        <p:txBody>
          <a:bodyPr>
            <a:normAutofit fontScale="92500" lnSpcReduction="20000"/>
          </a:bodyPr>
          <a:lstStyle/>
          <a:p>
            <a:r>
              <a:rPr lang="en-US" dirty="0"/>
              <a:t>N01 T1.2 M06 S400 F50 M03</a:t>
            </a:r>
          </a:p>
          <a:p>
            <a:r>
              <a:rPr lang="en-US" dirty="0"/>
              <a:t>N02 E30=20</a:t>
            </a:r>
          </a:p>
          <a:p>
            <a:r>
              <a:rPr lang="en-US" dirty="0"/>
              <a:t>N03 E31=30</a:t>
            </a:r>
          </a:p>
          <a:p>
            <a:r>
              <a:rPr lang="en-US" dirty="0"/>
              <a:t>N04 E32=32</a:t>
            </a:r>
          </a:p>
          <a:p>
            <a:r>
              <a:rPr lang="en-US" dirty="0"/>
              <a:t>N05 E33=50</a:t>
            </a:r>
          </a:p>
          <a:p>
            <a:r>
              <a:rPr lang="en-US" dirty="0"/>
              <a:t>N06 E34=120</a:t>
            </a:r>
          </a:p>
          <a:p>
            <a:r>
              <a:rPr lang="en-US" dirty="0"/>
              <a:t>N07 E1=3</a:t>
            </a:r>
          </a:p>
          <a:p>
            <a:r>
              <a:rPr lang="en-US" dirty="0"/>
              <a:t>N08 E36=3</a:t>
            </a:r>
          </a:p>
          <a:p>
            <a:endParaRPr lang="en-US" dirty="0"/>
          </a:p>
        </p:txBody>
      </p:sp>
      <p:grpSp>
        <p:nvGrpSpPr>
          <p:cNvPr id="4" name="Group 3"/>
          <p:cNvGrpSpPr/>
          <p:nvPr/>
        </p:nvGrpSpPr>
        <p:grpSpPr>
          <a:xfrm>
            <a:off x="4899721" y="1217408"/>
            <a:ext cx="3782783" cy="3254374"/>
            <a:chOff x="6837761" y="1521284"/>
            <a:chExt cx="5043711" cy="4339165"/>
          </a:xfrm>
        </p:grpSpPr>
        <p:grpSp>
          <p:nvGrpSpPr>
            <p:cNvPr id="5" name="Group 4"/>
            <p:cNvGrpSpPr/>
            <p:nvPr/>
          </p:nvGrpSpPr>
          <p:grpSpPr>
            <a:xfrm>
              <a:off x="6837761" y="1521284"/>
              <a:ext cx="4173746" cy="4339165"/>
              <a:chOff x="6837761" y="1521284"/>
              <a:chExt cx="4173746" cy="4339165"/>
            </a:xfrm>
          </p:grpSpPr>
          <p:grpSp>
            <p:nvGrpSpPr>
              <p:cNvPr id="16" name="Group 15"/>
              <p:cNvGrpSpPr/>
              <p:nvPr/>
            </p:nvGrpSpPr>
            <p:grpSpPr>
              <a:xfrm>
                <a:off x="7616198" y="2104578"/>
                <a:ext cx="3374534" cy="3573429"/>
                <a:chOff x="622109" y="3269990"/>
                <a:chExt cx="3374534" cy="3573429"/>
              </a:xfrm>
            </p:grpSpPr>
            <p:sp>
              <p:nvSpPr>
                <p:cNvPr id="19" name="Oval 18"/>
                <p:cNvSpPr/>
                <p:nvPr/>
              </p:nvSpPr>
              <p:spPr>
                <a:xfrm>
                  <a:off x="996286" y="3493826"/>
                  <a:ext cx="2402006" cy="2511189"/>
                </a:xfrm>
                <a:prstGeom prst="ellipse">
                  <a:avLst/>
                </a:prstGeom>
                <a:solidFill>
                  <a:schemeClr val="bg1"/>
                </a:solidFill>
                <a:ln>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0" name="Straight Connector 19"/>
                <p:cNvCxnSpPr/>
                <p:nvPr/>
              </p:nvCxnSpPr>
              <p:spPr>
                <a:xfrm>
                  <a:off x="2183641" y="3269990"/>
                  <a:ext cx="0" cy="2906973"/>
                </a:xfrm>
                <a:prstGeom prst="line">
                  <a:avLst/>
                </a:prstGeom>
                <a:ln>
                  <a:solidFill>
                    <a:schemeClr val="tx1"/>
                  </a:solidFill>
                  <a:prstDash val="lgDashDot"/>
                  <a:head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38200" y="4723477"/>
                  <a:ext cx="3158443" cy="0"/>
                </a:xfrm>
                <a:prstGeom prst="line">
                  <a:avLst/>
                </a:prstGeom>
                <a:ln>
                  <a:solidFill>
                    <a:schemeClr val="tx1"/>
                  </a:solidFill>
                  <a:prstDash val="lgDashDot"/>
                  <a:headEnd type="none"/>
                  <a:tailEnd type="stealth"/>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883190" y="3741987"/>
                  <a:ext cx="327546" cy="294778"/>
                </a:xfrm>
                <a:prstGeom prst="ellipse">
                  <a:avLst/>
                </a:prstGeom>
                <a:solidFill>
                  <a:schemeClr val="bg1">
                    <a:alpha val="19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p:cNvSpPr/>
                <p:nvPr/>
              </p:nvSpPr>
              <p:spPr>
                <a:xfrm>
                  <a:off x="2177955" y="5857626"/>
                  <a:ext cx="327546" cy="294778"/>
                </a:xfrm>
                <a:prstGeom prst="ellipse">
                  <a:avLst/>
                </a:prstGeom>
                <a:solidFill>
                  <a:schemeClr val="bg1">
                    <a:alpha val="19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p:cNvSpPr/>
                <p:nvPr/>
              </p:nvSpPr>
              <p:spPr>
                <a:xfrm>
                  <a:off x="1031877" y="3889572"/>
                  <a:ext cx="327546" cy="294778"/>
                </a:xfrm>
                <a:prstGeom prst="ellipse">
                  <a:avLst/>
                </a:prstGeom>
                <a:solidFill>
                  <a:schemeClr val="bg1">
                    <a:alpha val="19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5" name="Straight Connector 24"/>
                <p:cNvCxnSpPr/>
                <p:nvPr/>
              </p:nvCxnSpPr>
              <p:spPr>
                <a:xfrm flipV="1">
                  <a:off x="2183641" y="3321878"/>
                  <a:ext cx="1430742" cy="14015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622109" y="3617471"/>
                  <a:ext cx="1561532" cy="11060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192408" y="4726123"/>
                  <a:ext cx="263328" cy="2117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Arc 16"/>
              <p:cNvSpPr/>
              <p:nvPr/>
            </p:nvSpPr>
            <p:spPr>
              <a:xfrm>
                <a:off x="6837761" y="1521284"/>
                <a:ext cx="4052047" cy="3812870"/>
              </a:xfrm>
              <a:prstGeom prst="arc">
                <a:avLst>
                  <a:gd name="adj1" fmla="val 19506278"/>
                  <a:gd name="adj2" fmla="val 159020"/>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8" name="Arc 17"/>
              <p:cNvSpPr/>
              <p:nvPr/>
            </p:nvSpPr>
            <p:spPr>
              <a:xfrm rot="18239377">
                <a:off x="7095800" y="1944742"/>
                <a:ext cx="4067272" cy="3764142"/>
              </a:xfrm>
              <a:prstGeom prst="arc">
                <a:avLst>
                  <a:gd name="adj1" fmla="val 16731024"/>
                  <a:gd name="adj2" fmla="val 477206"/>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sp>
          <p:nvSpPr>
            <p:cNvPr id="6" name="Arc 5"/>
            <p:cNvSpPr/>
            <p:nvPr/>
          </p:nvSpPr>
          <p:spPr>
            <a:xfrm rot="10190508">
              <a:off x="7345339" y="1581437"/>
              <a:ext cx="4536133" cy="4098826"/>
            </a:xfrm>
            <a:prstGeom prst="arc">
              <a:avLst>
                <a:gd name="adj1" fmla="val 17014271"/>
                <a:gd name="adj2" fmla="val 2343501"/>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nvGrpSpPr>
            <p:cNvPr id="7" name="Group 6"/>
            <p:cNvGrpSpPr/>
            <p:nvPr/>
          </p:nvGrpSpPr>
          <p:grpSpPr>
            <a:xfrm>
              <a:off x="6980246" y="1777509"/>
              <a:ext cx="4548581" cy="3634152"/>
              <a:chOff x="6980246" y="1777509"/>
              <a:chExt cx="4548581" cy="3634152"/>
            </a:xfrm>
          </p:grpSpPr>
          <p:sp>
            <p:nvSpPr>
              <p:cNvPr id="8" name="TextBox 7"/>
              <p:cNvSpPr txBox="1"/>
              <p:nvPr/>
            </p:nvSpPr>
            <p:spPr>
              <a:xfrm>
                <a:off x="10920700" y="2723965"/>
                <a:ext cx="608127" cy="400109"/>
              </a:xfrm>
              <a:prstGeom prst="rect">
                <a:avLst/>
              </a:prstGeom>
              <a:noFill/>
            </p:spPr>
            <p:txBody>
              <a:bodyPr wrap="square" rtlCol="0">
                <a:spAutoFit/>
              </a:bodyPr>
              <a:lstStyle/>
              <a:p>
                <a:r>
                  <a:rPr lang="en-US" sz="1350" dirty="0"/>
                  <a:t>50</a:t>
                </a:r>
                <a:r>
                  <a:rPr lang="en-US" sz="1350" baseline="30000" dirty="0"/>
                  <a:t>0</a:t>
                </a:r>
                <a:endParaRPr lang="en-US" sz="1350" dirty="0"/>
              </a:p>
            </p:txBody>
          </p:sp>
          <p:sp>
            <p:nvSpPr>
              <p:cNvPr id="9" name="TextBox 8"/>
              <p:cNvSpPr txBox="1"/>
              <p:nvPr/>
            </p:nvSpPr>
            <p:spPr>
              <a:xfrm>
                <a:off x="7607429" y="1777509"/>
                <a:ext cx="892911" cy="400109"/>
              </a:xfrm>
              <a:prstGeom prst="rect">
                <a:avLst/>
              </a:prstGeom>
              <a:noFill/>
            </p:spPr>
            <p:txBody>
              <a:bodyPr wrap="square" rtlCol="0">
                <a:spAutoFit/>
              </a:bodyPr>
              <a:lstStyle/>
              <a:p>
                <a:r>
                  <a:rPr lang="en-US" sz="1350" dirty="0"/>
                  <a:t>120</a:t>
                </a:r>
                <a:r>
                  <a:rPr lang="en-US" sz="1350" baseline="30000" dirty="0"/>
                  <a:t>0</a:t>
                </a:r>
                <a:endParaRPr lang="en-US" sz="1350" dirty="0"/>
              </a:p>
            </p:txBody>
          </p:sp>
          <p:sp>
            <p:nvSpPr>
              <p:cNvPr id="10" name="TextBox 9"/>
              <p:cNvSpPr txBox="1"/>
              <p:nvPr/>
            </p:nvSpPr>
            <p:spPr>
              <a:xfrm>
                <a:off x="6980246" y="4593916"/>
                <a:ext cx="1045720" cy="400109"/>
              </a:xfrm>
              <a:prstGeom prst="rect">
                <a:avLst/>
              </a:prstGeom>
              <a:noFill/>
            </p:spPr>
            <p:txBody>
              <a:bodyPr wrap="square" rtlCol="0">
                <a:spAutoFit/>
              </a:bodyPr>
              <a:lstStyle/>
              <a:p>
                <a:r>
                  <a:rPr lang="en-US" sz="1350" dirty="0"/>
                  <a:t>120</a:t>
                </a:r>
                <a:r>
                  <a:rPr lang="en-US" sz="1350" baseline="30000" dirty="0"/>
                  <a:t>0</a:t>
                </a:r>
                <a:endParaRPr lang="en-US" sz="1350" dirty="0"/>
              </a:p>
            </p:txBody>
          </p:sp>
          <p:sp>
            <p:nvSpPr>
              <p:cNvPr id="11" name="TextBox 10"/>
              <p:cNvSpPr txBox="1"/>
              <p:nvPr/>
            </p:nvSpPr>
            <p:spPr>
              <a:xfrm>
                <a:off x="9153067" y="3561992"/>
                <a:ext cx="1023153" cy="400109"/>
              </a:xfrm>
              <a:prstGeom prst="rect">
                <a:avLst/>
              </a:prstGeom>
              <a:noFill/>
            </p:spPr>
            <p:txBody>
              <a:bodyPr wrap="square" rtlCol="0">
                <a:spAutoFit/>
              </a:bodyPr>
              <a:lstStyle/>
              <a:p>
                <a:r>
                  <a:rPr lang="en-US" sz="1350" dirty="0"/>
                  <a:t>(20,30)</a:t>
                </a:r>
              </a:p>
            </p:txBody>
          </p:sp>
          <p:cxnSp>
            <p:nvCxnSpPr>
              <p:cNvPr id="12" name="Straight Arrow Connector 11"/>
              <p:cNvCxnSpPr/>
              <p:nvPr/>
            </p:nvCxnSpPr>
            <p:spPr>
              <a:xfrm flipH="1" flipV="1">
                <a:off x="8980096" y="2341319"/>
                <a:ext cx="206404" cy="12167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368075" y="2059692"/>
                <a:ext cx="892909" cy="400109"/>
              </a:xfrm>
              <a:prstGeom prst="rect">
                <a:avLst/>
              </a:prstGeom>
              <a:noFill/>
            </p:spPr>
            <p:txBody>
              <a:bodyPr wrap="square" rtlCol="0">
                <a:spAutoFit/>
              </a:bodyPr>
              <a:lstStyle/>
              <a:p>
                <a:r>
                  <a:rPr lang="en-US" sz="1350" dirty="0"/>
                  <a:t>PCR32</a:t>
                </a:r>
              </a:p>
            </p:txBody>
          </p:sp>
          <p:cxnSp>
            <p:nvCxnSpPr>
              <p:cNvPr id="14" name="Straight Arrow Connector 13"/>
              <p:cNvCxnSpPr>
                <a:endCxn id="23" idx="5"/>
              </p:cNvCxnSpPr>
              <p:nvPr/>
            </p:nvCxnSpPr>
            <p:spPr>
              <a:xfrm flipH="1" flipV="1">
                <a:off x="9451622" y="4943823"/>
                <a:ext cx="425657" cy="255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893101" y="5011552"/>
                <a:ext cx="1452684" cy="400109"/>
              </a:xfrm>
              <a:prstGeom prst="rect">
                <a:avLst/>
              </a:prstGeom>
              <a:noFill/>
            </p:spPr>
            <p:txBody>
              <a:bodyPr wrap="square" rtlCol="0">
                <a:spAutoFit/>
              </a:bodyPr>
              <a:lstStyle/>
              <a:p>
                <a:r>
                  <a:rPr lang="en-US" sz="1350" dirty="0"/>
                  <a:t>3 holes , Ø 5</a:t>
                </a:r>
              </a:p>
            </p:txBody>
          </p:sp>
        </p:grpSp>
      </p:grpSp>
      <p:sp>
        <p:nvSpPr>
          <p:cNvPr id="28" name="TextBox 27"/>
          <p:cNvSpPr txBox="1"/>
          <p:nvPr/>
        </p:nvSpPr>
        <p:spPr>
          <a:xfrm>
            <a:off x="2728629" y="2008877"/>
            <a:ext cx="2261014" cy="4108817"/>
          </a:xfrm>
          <a:prstGeom prst="rect">
            <a:avLst/>
          </a:prstGeom>
          <a:noFill/>
        </p:spPr>
        <p:txBody>
          <a:bodyPr wrap="square" rtlCol="0">
            <a:spAutoFit/>
          </a:bodyPr>
          <a:lstStyle/>
          <a:p>
            <a:r>
              <a:rPr lang="en-US" sz="2100" dirty="0"/>
              <a:t>N09 E37=-10</a:t>
            </a:r>
          </a:p>
          <a:p>
            <a:r>
              <a:rPr lang="en-US" sz="2100" dirty="0"/>
              <a:t>N10 E2=81</a:t>
            </a:r>
          </a:p>
          <a:p>
            <a:r>
              <a:rPr lang="en-US" sz="2100" dirty="0"/>
              <a:t>N11 CLS(SUB200)</a:t>
            </a:r>
          </a:p>
          <a:p>
            <a:r>
              <a:rPr lang="en-US" sz="2100" dirty="0"/>
              <a:t>N12 G Z20 M05</a:t>
            </a:r>
          </a:p>
          <a:p>
            <a:endParaRPr lang="en-US" sz="1350" dirty="0"/>
          </a:p>
          <a:p>
            <a:r>
              <a:rPr lang="en-US" sz="1500" dirty="0"/>
              <a:t>N200  (UOT,0,XE30,YE31)</a:t>
            </a:r>
          </a:p>
          <a:p>
            <a:r>
              <a:rPr lang="en-US" sz="1500" dirty="0"/>
              <a:t>N201 (RPT,E1)</a:t>
            </a:r>
          </a:p>
          <a:p>
            <a:r>
              <a:rPr lang="en-US" sz="1500" dirty="0"/>
              <a:t>N202 (URT,E33)</a:t>
            </a:r>
          </a:p>
          <a:p>
            <a:r>
              <a:rPr lang="en-US" sz="1500" dirty="0"/>
              <a:t>N203 GE2 RE36 Z E37</a:t>
            </a:r>
          </a:p>
          <a:p>
            <a:r>
              <a:rPr lang="en-US" sz="1500" dirty="0"/>
              <a:t>N204 XE32 Y</a:t>
            </a:r>
          </a:p>
          <a:p>
            <a:r>
              <a:rPr lang="en-US" sz="1500" dirty="0"/>
              <a:t>N205 E33=E33+E34</a:t>
            </a:r>
          </a:p>
          <a:p>
            <a:r>
              <a:rPr lang="en-US" sz="1500" dirty="0"/>
              <a:t>N206 G80</a:t>
            </a:r>
          </a:p>
          <a:p>
            <a:r>
              <a:rPr lang="en-US" sz="1500" dirty="0"/>
              <a:t>N207 ERP</a:t>
            </a:r>
          </a:p>
          <a:p>
            <a:r>
              <a:rPr lang="en-US" sz="1500" dirty="0"/>
              <a:t>N208 (UAO,0)</a:t>
            </a:r>
          </a:p>
          <a:p>
            <a:r>
              <a:rPr lang="en-US" sz="1500" dirty="0"/>
              <a:t>N209 (URT, 0)</a:t>
            </a:r>
          </a:p>
          <a:p>
            <a:endParaRPr lang="en-US" sz="1350" dirty="0"/>
          </a:p>
        </p:txBody>
      </p:sp>
      <p:cxnSp>
        <p:nvCxnSpPr>
          <p:cNvPr id="30" name="Straight Arrow Connector 29"/>
          <p:cNvCxnSpPr/>
          <p:nvPr/>
        </p:nvCxnSpPr>
        <p:spPr>
          <a:xfrm flipV="1">
            <a:off x="2186973" y="2212019"/>
            <a:ext cx="463309" cy="2254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43367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815" y="1065595"/>
            <a:ext cx="2140593" cy="729205"/>
          </a:xfrm>
        </p:spPr>
        <p:txBody>
          <a:bodyPr>
            <a:normAutofit/>
          </a:bodyPr>
          <a:lstStyle/>
          <a:p>
            <a:r>
              <a:rPr lang="en-US" sz="1800" dirty="0"/>
              <a:t>Example programs</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3332" y="1624084"/>
            <a:ext cx="3599486" cy="4763068"/>
          </a:xfrm>
          <a:prstGeom prst="rect">
            <a:avLst/>
          </a:prstGeom>
          <a:noFill/>
          <a:ln>
            <a:noFill/>
          </a:ln>
        </p:spPr>
      </p:pic>
      <p:sp>
        <p:nvSpPr>
          <p:cNvPr id="7"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sp>
        <p:nvSpPr>
          <p:cNvPr id="17" name="TextBox 16"/>
          <p:cNvSpPr txBox="1"/>
          <p:nvPr/>
        </p:nvSpPr>
        <p:spPr>
          <a:xfrm>
            <a:off x="4698278" y="1348311"/>
            <a:ext cx="1970590" cy="1323439"/>
          </a:xfrm>
          <a:prstGeom prst="rect">
            <a:avLst/>
          </a:prstGeom>
          <a:noFill/>
        </p:spPr>
        <p:txBody>
          <a:bodyPr wrap="square" rtlCol="0">
            <a:spAutoFit/>
          </a:bodyPr>
          <a:lstStyle/>
          <a:p>
            <a:r>
              <a:rPr lang="en-US" sz="1600" dirty="0"/>
              <a:t>Mirror Imaging</a:t>
            </a:r>
          </a:p>
          <a:p>
            <a:r>
              <a:rPr lang="en-US" sz="1600" dirty="0"/>
              <a:t>Linear interpolation</a:t>
            </a:r>
          </a:p>
          <a:p>
            <a:r>
              <a:rPr lang="en-US" sz="1600" dirty="0"/>
              <a:t>Circular interpolation</a:t>
            </a:r>
          </a:p>
          <a:p>
            <a:r>
              <a:rPr lang="en-US" sz="1600" dirty="0"/>
              <a:t>Tool length offset</a:t>
            </a:r>
          </a:p>
          <a:p>
            <a:r>
              <a:rPr lang="en-US" sz="1600" dirty="0"/>
              <a:t>Tool diameter offset</a:t>
            </a:r>
          </a:p>
        </p:txBody>
      </p:sp>
      <p:sp>
        <p:nvSpPr>
          <p:cNvPr id="18" name="Rectangle 17"/>
          <p:cNvSpPr/>
          <p:nvPr/>
        </p:nvSpPr>
        <p:spPr>
          <a:xfrm>
            <a:off x="5834592" y="3588920"/>
            <a:ext cx="2144210" cy="1323439"/>
          </a:xfrm>
          <a:prstGeom prst="rect">
            <a:avLst/>
          </a:prstGeom>
        </p:spPr>
        <p:txBody>
          <a:bodyPr wrap="square">
            <a:spAutoFit/>
          </a:bodyPr>
          <a:lstStyle/>
          <a:p>
            <a:r>
              <a:rPr lang="en-US" sz="1600" dirty="0"/>
              <a:t>Subroutine call</a:t>
            </a:r>
          </a:p>
          <a:p>
            <a:r>
              <a:rPr lang="en-US" sz="1600" dirty="0"/>
              <a:t>Canned drilling cycle</a:t>
            </a:r>
          </a:p>
          <a:p>
            <a:r>
              <a:rPr lang="en-US" sz="1600" dirty="0"/>
              <a:t>Repeat loop</a:t>
            </a:r>
          </a:p>
          <a:p>
            <a:r>
              <a:rPr lang="en-US" sz="1600" dirty="0"/>
              <a:t>Cutter compensation</a:t>
            </a:r>
          </a:p>
          <a:p>
            <a:r>
              <a:rPr lang="en-US" sz="1600" dirty="0"/>
              <a:t>Cycle cancellation</a:t>
            </a:r>
          </a:p>
        </p:txBody>
      </p:sp>
    </p:spTree>
    <p:extLst>
      <p:ext uri="{BB962C8B-B14F-4D97-AF65-F5344CB8AC3E}">
        <p14:creationId xmlns:p14="http://schemas.microsoft.com/office/powerpoint/2010/main" val="39059394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a:t>
            </a:r>
          </a:p>
        </p:txBody>
      </p:sp>
      <p:sp>
        <p:nvSpPr>
          <p:cNvPr id="3" name="Content Placeholder 2"/>
          <p:cNvSpPr>
            <a:spLocks noGrp="1"/>
          </p:cNvSpPr>
          <p:nvPr>
            <p:ph idx="1"/>
          </p:nvPr>
        </p:nvSpPr>
        <p:spPr>
          <a:xfrm>
            <a:off x="3419596" y="501446"/>
            <a:ext cx="2231021" cy="5268388"/>
          </a:xfrm>
        </p:spPr>
        <p:txBody>
          <a:bodyPr>
            <a:normAutofit fontScale="47500" lnSpcReduction="20000"/>
          </a:bodyPr>
          <a:lstStyle/>
          <a:p>
            <a:r>
              <a:rPr lang="en-US" sz="3400" dirty="0"/>
              <a:t>Milling subroutine</a:t>
            </a:r>
          </a:p>
          <a:p>
            <a:r>
              <a:rPr lang="en-US" dirty="0"/>
              <a:t>N02 M03 S1200 F500;</a:t>
            </a:r>
          </a:p>
          <a:p>
            <a:r>
              <a:rPr lang="en-US" dirty="0"/>
              <a:t>N03 G42 D03 G00 X0 Y0;</a:t>
            </a:r>
          </a:p>
          <a:p>
            <a:r>
              <a:rPr lang="en-US" dirty="0"/>
              <a:t>N04 Z -2.0;</a:t>
            </a:r>
          </a:p>
          <a:p>
            <a:r>
              <a:rPr lang="en-US" dirty="0"/>
              <a:t>N05 G01 X12 Y0;</a:t>
            </a:r>
          </a:p>
          <a:p>
            <a:r>
              <a:rPr lang="en-US" dirty="0"/>
              <a:t>N06 G02 X20 Y8 R8;</a:t>
            </a:r>
          </a:p>
          <a:p>
            <a:r>
              <a:rPr lang="en-US" dirty="0"/>
              <a:t>N07 G01 X18 Y30;</a:t>
            </a:r>
          </a:p>
          <a:p>
            <a:r>
              <a:rPr lang="en-US" dirty="0"/>
              <a:t>N08 G02 X30 Y42 R12;</a:t>
            </a:r>
          </a:p>
          <a:p>
            <a:r>
              <a:rPr lang="en-US" dirty="0"/>
              <a:t>N09 G01 X30 Y77;</a:t>
            </a:r>
          </a:p>
          <a:p>
            <a:r>
              <a:rPr lang="en-US" dirty="0"/>
              <a:t>N10 G03 X30 Y127 R25;</a:t>
            </a:r>
          </a:p>
          <a:p>
            <a:r>
              <a:rPr lang="en-US" dirty="0"/>
              <a:t>N11 G02 X30 Y152 R12.5;</a:t>
            </a:r>
          </a:p>
          <a:p>
            <a:r>
              <a:rPr lang="en-US" dirty="0"/>
              <a:t>N12 G03 X30 Y117 R17.5;</a:t>
            </a:r>
          </a:p>
          <a:p>
            <a:r>
              <a:rPr lang="en-US" dirty="0"/>
              <a:t>N13 G02 X30 Y92 R12.5;</a:t>
            </a:r>
          </a:p>
          <a:p>
            <a:r>
              <a:rPr lang="en-US" dirty="0"/>
              <a:t>N14 G01 X0 Y92;</a:t>
            </a:r>
          </a:p>
          <a:p>
            <a:r>
              <a:rPr lang="en-US" dirty="0"/>
              <a:t>N15 G01 Z30;</a:t>
            </a:r>
          </a:p>
          <a:p>
            <a:r>
              <a:rPr lang="en-US" dirty="0"/>
              <a:t>N16 G40 Y-12;</a:t>
            </a:r>
          </a:p>
          <a:p>
            <a:r>
              <a:rPr lang="en-US" dirty="0"/>
              <a:t>N17 M05;</a:t>
            </a:r>
          </a:p>
          <a:p>
            <a:r>
              <a:rPr lang="en-US" dirty="0"/>
              <a:t>N18 M99;</a:t>
            </a:r>
          </a:p>
          <a:p>
            <a:endParaRPr lang="en-US" dirty="0"/>
          </a:p>
          <a:p>
            <a:endParaRPr lang="en-US" dirty="0"/>
          </a:p>
        </p:txBody>
      </p:sp>
      <p:sp>
        <p:nvSpPr>
          <p:cNvPr id="4" name="Rectangle 3"/>
          <p:cNvSpPr/>
          <p:nvPr/>
        </p:nvSpPr>
        <p:spPr>
          <a:xfrm>
            <a:off x="5772153" y="1690689"/>
            <a:ext cx="2913926" cy="3416320"/>
          </a:xfrm>
          <a:prstGeom prst="rect">
            <a:avLst/>
          </a:prstGeom>
        </p:spPr>
        <p:txBody>
          <a:bodyPr wrap="square">
            <a:spAutoFit/>
          </a:bodyPr>
          <a:lstStyle/>
          <a:p>
            <a:r>
              <a:rPr lang="en-US" sz="1350" u="sng" dirty="0"/>
              <a:t>Drilling Subroutine: (P0038)</a:t>
            </a:r>
            <a:endParaRPr lang="en-US" sz="1350" dirty="0"/>
          </a:p>
          <a:p>
            <a:r>
              <a:rPr lang="en-US" sz="1350" dirty="0"/>
              <a:t> </a:t>
            </a:r>
          </a:p>
          <a:p>
            <a:r>
              <a:rPr lang="en-US" sz="1350" dirty="0"/>
              <a:t>N50 G90 G40 G49 G80 G53 X0 Y0 Z0;</a:t>
            </a:r>
          </a:p>
          <a:p>
            <a:r>
              <a:rPr lang="en-US" sz="1350" dirty="0"/>
              <a:t>N51 M06 T04;</a:t>
            </a:r>
          </a:p>
          <a:p>
            <a:r>
              <a:rPr lang="en-US" sz="1350" dirty="0"/>
              <a:t>N52 M03 S1500;</a:t>
            </a:r>
          </a:p>
          <a:p>
            <a:r>
              <a:rPr lang="en-US" sz="1350" dirty="0"/>
              <a:t>N53 G56 G0 G90 X0 Y0;</a:t>
            </a:r>
          </a:p>
          <a:p>
            <a:r>
              <a:rPr lang="en-US" sz="1350" dirty="0"/>
              <a:t>N54 G43 H04 Z20;</a:t>
            </a:r>
          </a:p>
          <a:p>
            <a:r>
              <a:rPr lang="en-US" sz="1350" dirty="0"/>
              <a:t>N55 G81 G99 X8 Y13 Z-3.5 R15 F100;</a:t>
            </a:r>
          </a:p>
          <a:p>
            <a:r>
              <a:rPr lang="en-US" sz="1350" dirty="0"/>
              <a:t>N56 X-8 Y13;</a:t>
            </a:r>
          </a:p>
          <a:p>
            <a:r>
              <a:rPr lang="en-US" sz="1350" dirty="0"/>
              <a:t>N57 X-15 Y52;</a:t>
            </a:r>
          </a:p>
          <a:p>
            <a:r>
              <a:rPr lang="en-US" sz="1350" dirty="0"/>
              <a:t>N58 X15 Y52;</a:t>
            </a:r>
          </a:p>
          <a:p>
            <a:r>
              <a:rPr lang="en-US" sz="1350" dirty="0"/>
              <a:t>N59 G0 Z30;</a:t>
            </a:r>
          </a:p>
          <a:p>
            <a:r>
              <a:rPr lang="en-US" sz="1350" dirty="0"/>
              <a:t>N60 G0 X0 Y0;</a:t>
            </a:r>
          </a:p>
          <a:p>
            <a:r>
              <a:rPr lang="en-US" sz="1350" dirty="0"/>
              <a:t>N61 M05;</a:t>
            </a:r>
          </a:p>
          <a:p>
            <a:r>
              <a:rPr lang="en-US" sz="1350" dirty="0"/>
              <a:t>N62 M99;</a:t>
            </a:r>
          </a:p>
          <a:p>
            <a:endParaRPr lang="en-US" sz="1350" dirty="0"/>
          </a:p>
        </p:txBody>
      </p:sp>
      <p:sp>
        <p:nvSpPr>
          <p:cNvPr id="5" name="Rectangle 4"/>
          <p:cNvSpPr/>
          <p:nvPr/>
        </p:nvSpPr>
        <p:spPr>
          <a:xfrm>
            <a:off x="384134" y="1899101"/>
            <a:ext cx="3035462" cy="3208571"/>
          </a:xfrm>
          <a:prstGeom prst="rect">
            <a:avLst/>
          </a:prstGeom>
        </p:spPr>
        <p:txBody>
          <a:bodyPr wrap="square">
            <a:spAutoFit/>
          </a:bodyPr>
          <a:lstStyle/>
          <a:p>
            <a:r>
              <a:rPr lang="en-US" sz="1350" u="sng" dirty="0"/>
              <a:t>Main </a:t>
            </a:r>
            <a:r>
              <a:rPr lang="en-US" sz="1350" u="sng" dirty="0" err="1"/>
              <a:t>Programme</a:t>
            </a:r>
            <a:r>
              <a:rPr lang="en-US" sz="1350" u="sng" dirty="0"/>
              <a:t>: (P0036)</a:t>
            </a:r>
            <a:endParaRPr lang="en-US" sz="1350" dirty="0"/>
          </a:p>
          <a:p>
            <a:r>
              <a:rPr lang="en-US" sz="1350" dirty="0"/>
              <a:t>N100 G90 G0 G40 G49 G80 G53 X0 Y0 Z0;</a:t>
            </a:r>
          </a:p>
          <a:p>
            <a:r>
              <a:rPr lang="en-US" sz="1350" dirty="0"/>
              <a:t>N101 T12 M6;</a:t>
            </a:r>
          </a:p>
          <a:p>
            <a:r>
              <a:rPr lang="en-US" sz="1350" dirty="0"/>
              <a:t>N102 G90 G56 G17 X0 Y-10;</a:t>
            </a:r>
          </a:p>
          <a:p>
            <a:r>
              <a:rPr lang="en-US" sz="1350" dirty="0"/>
              <a:t>N103 G43 H12 Z50;</a:t>
            </a:r>
          </a:p>
          <a:p>
            <a:r>
              <a:rPr lang="en-US" sz="1350" dirty="0"/>
              <a:t>N104 M98 P0037;</a:t>
            </a:r>
          </a:p>
          <a:p>
            <a:r>
              <a:rPr lang="en-US" sz="1350" dirty="0"/>
              <a:t>N105 G51.1 X0;</a:t>
            </a:r>
          </a:p>
          <a:p>
            <a:r>
              <a:rPr lang="en-US" sz="1350" dirty="0"/>
              <a:t>N106 M98 P0037;</a:t>
            </a:r>
          </a:p>
          <a:p>
            <a:r>
              <a:rPr lang="en-US" sz="1350" dirty="0"/>
              <a:t>N107 G0 Z30;</a:t>
            </a:r>
          </a:p>
          <a:p>
            <a:r>
              <a:rPr lang="en-US" sz="1350" dirty="0"/>
              <a:t>N108 G50.1 X0;</a:t>
            </a:r>
          </a:p>
          <a:p>
            <a:r>
              <a:rPr lang="en-US" sz="1350" dirty="0"/>
              <a:t>N109 M98 P0038;</a:t>
            </a:r>
          </a:p>
          <a:p>
            <a:r>
              <a:rPr lang="en-US" sz="1350" dirty="0"/>
              <a:t>N110 M05;</a:t>
            </a:r>
          </a:p>
          <a:p>
            <a:r>
              <a:rPr lang="en-US" sz="1350" dirty="0"/>
              <a:t>N111 M02;</a:t>
            </a:r>
          </a:p>
          <a:p>
            <a:r>
              <a:rPr lang="en-US" sz="1350" dirty="0"/>
              <a:t>N112 M30;</a:t>
            </a:r>
          </a:p>
        </p:txBody>
      </p:sp>
      <p:pic>
        <p:nvPicPr>
          <p:cNvPr id="6" name="Content Placeholder 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801906" y="3008780"/>
            <a:ext cx="1543903" cy="2761053"/>
          </a:xfrm>
          <a:prstGeom prst="rect">
            <a:avLst/>
          </a:prstGeom>
          <a:noFill/>
          <a:ln>
            <a:noFill/>
          </a:ln>
        </p:spPr>
      </p:pic>
      <p:sp>
        <p:nvSpPr>
          <p:cNvPr id="7" name="Oval 6">
            <a:extLst>
              <a:ext uri="{FF2B5EF4-FFF2-40B4-BE49-F238E27FC236}">
                <a16:creationId xmlns:a16="http://schemas.microsoft.com/office/drawing/2014/main" id="{DD06E242-B31B-4E2C-AFB5-A3B15B92EA25}"/>
              </a:ext>
            </a:extLst>
          </p:cNvPr>
          <p:cNvSpPr/>
          <p:nvPr/>
        </p:nvSpPr>
        <p:spPr>
          <a:xfrm>
            <a:off x="2229046" y="5371667"/>
            <a:ext cx="450166" cy="4501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9E2278A-19DB-4A73-A4C1-05EF674433BB}"/>
              </a:ext>
            </a:extLst>
          </p:cNvPr>
          <p:cNvSpPr/>
          <p:nvPr/>
        </p:nvSpPr>
        <p:spPr>
          <a:xfrm>
            <a:off x="4362450" y="5821833"/>
            <a:ext cx="1682750" cy="450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E5D8734-AF70-4502-8C4A-554D1872B3B8}"/>
              </a:ext>
            </a:extLst>
          </p:cNvPr>
          <p:cNvSpPr/>
          <p:nvPr/>
        </p:nvSpPr>
        <p:spPr>
          <a:xfrm>
            <a:off x="3940143" y="5096000"/>
            <a:ext cx="292100" cy="55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720394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5FA71-6DC9-4478-B569-1FF6EC25F89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624E5E9-D66D-41CB-BD8C-445977F4DAA2}"/>
              </a:ext>
            </a:extLst>
          </p:cNvPr>
          <p:cNvSpPr>
            <a:spLocks noGrp="1"/>
          </p:cNvSpPr>
          <p:nvPr>
            <p:ph idx="1"/>
          </p:nvPr>
        </p:nvSpPr>
        <p:spPr/>
        <p:txBody>
          <a:bodyPr/>
          <a:lstStyle/>
          <a:p>
            <a:endParaRPr lang="en-IN" dirty="0"/>
          </a:p>
        </p:txBody>
      </p:sp>
      <p:sp>
        <p:nvSpPr>
          <p:cNvPr id="4" name="Rectangle 3">
            <a:extLst>
              <a:ext uri="{FF2B5EF4-FFF2-40B4-BE49-F238E27FC236}">
                <a16:creationId xmlns:a16="http://schemas.microsoft.com/office/drawing/2014/main" id="{75992C64-2CE6-4147-A6DC-DE37EC7E26AC}"/>
              </a:ext>
            </a:extLst>
          </p:cNvPr>
          <p:cNvSpPr/>
          <p:nvPr/>
        </p:nvSpPr>
        <p:spPr>
          <a:xfrm>
            <a:off x="2227006" y="4886217"/>
            <a:ext cx="4277033" cy="10339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579DBA86-E656-4746-BC00-B5ED37D15F33}"/>
              </a:ext>
            </a:extLst>
          </p:cNvPr>
          <p:cNvSpPr/>
          <p:nvPr/>
        </p:nvSpPr>
        <p:spPr>
          <a:xfrm>
            <a:off x="2762865" y="4106758"/>
            <a:ext cx="2576052" cy="77945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Z2 is the job height</a:t>
            </a:r>
            <a:endParaRPr lang="en-IN" dirty="0"/>
          </a:p>
        </p:txBody>
      </p:sp>
      <p:grpSp>
        <p:nvGrpSpPr>
          <p:cNvPr id="8" name="Group 7">
            <a:extLst>
              <a:ext uri="{FF2B5EF4-FFF2-40B4-BE49-F238E27FC236}">
                <a16:creationId xmlns:a16="http://schemas.microsoft.com/office/drawing/2014/main" id="{7AA62415-CCED-4528-9440-BA209CAE43AB}"/>
              </a:ext>
            </a:extLst>
          </p:cNvPr>
          <p:cNvGrpSpPr/>
          <p:nvPr/>
        </p:nvGrpSpPr>
        <p:grpSpPr>
          <a:xfrm>
            <a:off x="4129549" y="777708"/>
            <a:ext cx="884902" cy="2843917"/>
            <a:chOff x="3867885" y="443724"/>
            <a:chExt cx="884902" cy="2843917"/>
          </a:xfrm>
        </p:grpSpPr>
        <p:sp>
          <p:nvSpPr>
            <p:cNvPr id="6" name="Arrow: Down 5">
              <a:extLst>
                <a:ext uri="{FF2B5EF4-FFF2-40B4-BE49-F238E27FC236}">
                  <a16:creationId xmlns:a16="http://schemas.microsoft.com/office/drawing/2014/main" id="{CCE37D01-363A-4EDD-A96C-441016871178}"/>
                </a:ext>
              </a:extLst>
            </p:cNvPr>
            <p:cNvSpPr/>
            <p:nvPr/>
          </p:nvSpPr>
          <p:spPr>
            <a:xfrm>
              <a:off x="3867885" y="1962078"/>
              <a:ext cx="884902" cy="1325563"/>
            </a:xfrm>
            <a:prstGeom prst="downArrow">
              <a:avLst>
                <a:gd name="adj1" fmla="val 50000"/>
                <a:gd name="adj2" fmla="val 6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Z1</a:t>
              </a:r>
              <a:endParaRPr lang="en-IN" dirty="0"/>
            </a:p>
          </p:txBody>
        </p:sp>
        <p:sp>
          <p:nvSpPr>
            <p:cNvPr id="7" name="Rectangle 6">
              <a:extLst>
                <a:ext uri="{FF2B5EF4-FFF2-40B4-BE49-F238E27FC236}">
                  <a16:creationId xmlns:a16="http://schemas.microsoft.com/office/drawing/2014/main" id="{4F01CC7B-7FA8-4A75-9F18-5E9D50612F41}"/>
                </a:ext>
              </a:extLst>
            </p:cNvPr>
            <p:cNvSpPr/>
            <p:nvPr/>
          </p:nvSpPr>
          <p:spPr>
            <a:xfrm>
              <a:off x="3867885" y="443724"/>
              <a:ext cx="884902" cy="151835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Spindle</a:t>
              </a:r>
              <a:endParaRPr lang="en-IN" dirty="0"/>
            </a:p>
          </p:txBody>
        </p:sp>
      </p:grpSp>
      <p:sp>
        <p:nvSpPr>
          <p:cNvPr id="17" name="Rectangle 16">
            <a:extLst>
              <a:ext uri="{FF2B5EF4-FFF2-40B4-BE49-F238E27FC236}">
                <a16:creationId xmlns:a16="http://schemas.microsoft.com/office/drawing/2014/main" id="{5C677A36-8FEB-42DC-B747-B6636EAF8454}"/>
              </a:ext>
            </a:extLst>
          </p:cNvPr>
          <p:cNvSpPr/>
          <p:nvPr/>
        </p:nvSpPr>
        <p:spPr>
          <a:xfrm>
            <a:off x="3283974" y="556106"/>
            <a:ext cx="2576052" cy="101272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Display Z = -Z3</a:t>
            </a:r>
            <a:endParaRPr lang="en-IN" dirty="0"/>
          </a:p>
        </p:txBody>
      </p:sp>
      <p:sp>
        <p:nvSpPr>
          <p:cNvPr id="19" name="TextBox 18">
            <a:extLst>
              <a:ext uri="{FF2B5EF4-FFF2-40B4-BE49-F238E27FC236}">
                <a16:creationId xmlns:a16="http://schemas.microsoft.com/office/drawing/2014/main" id="{DB785864-0D2F-4472-A612-639F5ACBC906}"/>
              </a:ext>
            </a:extLst>
          </p:cNvPr>
          <p:cNvSpPr txBox="1"/>
          <p:nvPr/>
        </p:nvSpPr>
        <p:spPr>
          <a:xfrm>
            <a:off x="2762864" y="3429000"/>
            <a:ext cx="3097161" cy="646331"/>
          </a:xfrm>
          <a:prstGeom prst="rect">
            <a:avLst/>
          </a:prstGeom>
          <a:noFill/>
        </p:spPr>
        <p:txBody>
          <a:bodyPr wrap="square" rtlCol="0">
            <a:spAutoFit/>
          </a:bodyPr>
          <a:lstStyle/>
          <a:p>
            <a:pPr algn="ctr"/>
            <a:r>
              <a:rPr lang="en-US" dirty="0"/>
              <a:t>This </a:t>
            </a:r>
          </a:p>
          <a:p>
            <a:pPr algn="ctr"/>
            <a:r>
              <a:rPr lang="en-US" dirty="0"/>
              <a:t>gap is Z3</a:t>
            </a:r>
            <a:endParaRPr lang="en-IN" dirty="0"/>
          </a:p>
        </p:txBody>
      </p:sp>
    </p:spTree>
    <p:extLst>
      <p:ext uri="{BB962C8B-B14F-4D97-AF65-F5344CB8AC3E}">
        <p14:creationId xmlns:p14="http://schemas.microsoft.com/office/powerpoint/2010/main" val="22069173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51624-3A24-4471-8078-584CCCFC0BB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9DF7315-D9E8-460F-B613-BC7376A0682C}"/>
              </a:ext>
            </a:extLst>
          </p:cNvPr>
          <p:cNvSpPr>
            <a:spLocks noGrp="1"/>
          </p:cNvSpPr>
          <p:nvPr>
            <p:ph idx="1"/>
          </p:nvPr>
        </p:nvSpPr>
        <p:spPr/>
        <p:txBody>
          <a:bodyPr/>
          <a:lstStyle/>
          <a:p>
            <a:endParaRPr lang="en-IN" dirty="0"/>
          </a:p>
        </p:txBody>
      </p:sp>
      <p:grpSp>
        <p:nvGrpSpPr>
          <p:cNvPr id="4" name="Group 3">
            <a:extLst>
              <a:ext uri="{FF2B5EF4-FFF2-40B4-BE49-F238E27FC236}">
                <a16:creationId xmlns:a16="http://schemas.microsoft.com/office/drawing/2014/main" id="{194B4FAC-7A6E-473C-9D1C-E785125B9E4A}"/>
              </a:ext>
            </a:extLst>
          </p:cNvPr>
          <p:cNvGrpSpPr/>
          <p:nvPr/>
        </p:nvGrpSpPr>
        <p:grpSpPr>
          <a:xfrm>
            <a:off x="2609365" y="2301889"/>
            <a:ext cx="3554360" cy="3750084"/>
            <a:chOff x="5338917" y="1128181"/>
            <a:chExt cx="3554360" cy="3750084"/>
          </a:xfrm>
        </p:grpSpPr>
        <p:sp>
          <p:nvSpPr>
            <p:cNvPr id="5" name="Trapezoid 4">
              <a:extLst>
                <a:ext uri="{FF2B5EF4-FFF2-40B4-BE49-F238E27FC236}">
                  <a16:creationId xmlns:a16="http://schemas.microsoft.com/office/drawing/2014/main" id="{F5E260A2-65D5-41E3-8B89-8F5B5D944EF1}"/>
                </a:ext>
              </a:extLst>
            </p:cNvPr>
            <p:cNvSpPr/>
            <p:nvPr/>
          </p:nvSpPr>
          <p:spPr>
            <a:xfrm>
              <a:off x="5961114" y="2205577"/>
              <a:ext cx="1607574" cy="148958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04E9A09-012D-4FE7-BA7A-1FC471711991}"/>
                </a:ext>
              </a:extLst>
            </p:cNvPr>
            <p:cNvSpPr/>
            <p:nvPr/>
          </p:nvSpPr>
          <p:spPr>
            <a:xfrm>
              <a:off x="7625217" y="3695164"/>
              <a:ext cx="383458" cy="353961"/>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D37358A7-2279-476E-B822-EE6270423C30}"/>
                </a:ext>
              </a:extLst>
            </p:cNvPr>
            <p:cNvCxnSpPr/>
            <p:nvPr/>
          </p:nvCxnSpPr>
          <p:spPr>
            <a:xfrm flipH="1">
              <a:off x="5338917" y="3695164"/>
              <a:ext cx="35543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DDF1D65-D5D2-4891-9165-9365B5C48E12}"/>
                </a:ext>
              </a:extLst>
            </p:cNvPr>
            <p:cNvCxnSpPr>
              <a:cxnSpLocks/>
            </p:cNvCxnSpPr>
            <p:nvPr/>
          </p:nvCxnSpPr>
          <p:spPr>
            <a:xfrm>
              <a:off x="6897637" y="1128181"/>
              <a:ext cx="995517" cy="3750084"/>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5996848A-30F0-4777-8269-BC31F4F14DE8}"/>
              </a:ext>
            </a:extLst>
          </p:cNvPr>
          <p:cNvCxnSpPr>
            <a:cxnSpLocks/>
          </p:cNvCxnSpPr>
          <p:nvPr/>
        </p:nvCxnSpPr>
        <p:spPr>
          <a:xfrm>
            <a:off x="4350594" y="2301889"/>
            <a:ext cx="995517" cy="3750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7AFA366-6547-414D-9539-38757F49C88B}"/>
              </a:ext>
            </a:extLst>
          </p:cNvPr>
          <p:cNvCxnSpPr/>
          <p:nvPr/>
        </p:nvCxnSpPr>
        <p:spPr>
          <a:xfrm flipH="1">
            <a:off x="2671726" y="5037175"/>
            <a:ext cx="35543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1758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2873415" y="2020506"/>
            <a:ext cx="3629025" cy="3402806"/>
            <a:chOff x="798653" y="1539433"/>
            <a:chExt cx="4838700" cy="4537075"/>
          </a:xfrm>
        </p:grpSpPr>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653" y="1539433"/>
              <a:ext cx="4838700" cy="453707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148314" y="2500132"/>
              <a:ext cx="23149" cy="3426106"/>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3793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Truth tables for some logic operations </a:t>
            </a:r>
          </a:p>
        </p:txBody>
      </p:sp>
      <p:graphicFrame>
        <p:nvGraphicFramePr>
          <p:cNvPr id="4" name="Content Placeholder 3"/>
          <p:cNvGraphicFramePr>
            <a:graphicFrameLocks noGrp="1"/>
          </p:cNvGraphicFramePr>
          <p:nvPr>
            <p:ph idx="1"/>
          </p:nvPr>
        </p:nvGraphicFramePr>
        <p:xfrm>
          <a:off x="259551" y="2327163"/>
          <a:ext cx="8720672" cy="2133600"/>
        </p:xfrm>
        <a:graphic>
          <a:graphicData uri="http://schemas.openxmlformats.org/drawingml/2006/table">
            <a:tbl>
              <a:tblPr/>
              <a:tblGrid>
                <a:gridCol w="810299">
                  <a:extLst>
                    <a:ext uri="{9D8B030D-6E8A-4147-A177-3AD203B41FA5}">
                      <a16:colId xmlns:a16="http://schemas.microsoft.com/office/drawing/2014/main" val="20000"/>
                    </a:ext>
                  </a:extLst>
                </a:gridCol>
                <a:gridCol w="810299">
                  <a:extLst>
                    <a:ext uri="{9D8B030D-6E8A-4147-A177-3AD203B41FA5}">
                      <a16:colId xmlns:a16="http://schemas.microsoft.com/office/drawing/2014/main" val="20001"/>
                    </a:ext>
                  </a:extLst>
                </a:gridCol>
                <a:gridCol w="810299">
                  <a:extLst>
                    <a:ext uri="{9D8B030D-6E8A-4147-A177-3AD203B41FA5}">
                      <a16:colId xmlns:a16="http://schemas.microsoft.com/office/drawing/2014/main" val="20002"/>
                    </a:ext>
                  </a:extLst>
                </a:gridCol>
                <a:gridCol w="810299">
                  <a:extLst>
                    <a:ext uri="{9D8B030D-6E8A-4147-A177-3AD203B41FA5}">
                      <a16:colId xmlns:a16="http://schemas.microsoft.com/office/drawing/2014/main" val="20003"/>
                    </a:ext>
                  </a:extLst>
                </a:gridCol>
                <a:gridCol w="1234449">
                  <a:extLst>
                    <a:ext uri="{9D8B030D-6E8A-4147-A177-3AD203B41FA5}">
                      <a16:colId xmlns:a16="http://schemas.microsoft.com/office/drawing/2014/main" val="20004"/>
                    </a:ext>
                  </a:extLst>
                </a:gridCol>
                <a:gridCol w="1244011">
                  <a:extLst>
                    <a:ext uri="{9D8B030D-6E8A-4147-A177-3AD203B41FA5}">
                      <a16:colId xmlns:a16="http://schemas.microsoft.com/office/drawing/2014/main" val="20005"/>
                    </a:ext>
                  </a:extLst>
                </a:gridCol>
                <a:gridCol w="1500508">
                  <a:extLst>
                    <a:ext uri="{9D8B030D-6E8A-4147-A177-3AD203B41FA5}">
                      <a16:colId xmlns:a16="http://schemas.microsoft.com/office/drawing/2014/main" val="20006"/>
                    </a:ext>
                  </a:extLst>
                </a:gridCol>
                <a:gridCol w="1500508">
                  <a:extLst>
                    <a:ext uri="{9D8B030D-6E8A-4147-A177-3AD203B41FA5}">
                      <a16:colId xmlns:a16="http://schemas.microsoft.com/office/drawing/2014/main" val="20007"/>
                    </a:ext>
                  </a:extLst>
                </a:gridCol>
              </a:tblGrid>
              <a:tr h="361144">
                <a:tc>
                  <a:txBody>
                    <a:bodyPr/>
                    <a:lstStyle/>
                    <a:p>
                      <a:pPr marL="0" marR="0" algn="ctr">
                        <a:spcBef>
                          <a:spcPts val="0"/>
                        </a:spcBef>
                        <a:spcAft>
                          <a:spcPts val="0"/>
                        </a:spcAft>
                      </a:pPr>
                      <a:r>
                        <a:rPr lang="en-US" sz="2800" i="1" dirty="0">
                          <a:effectLst/>
                          <a:latin typeface="Times New Roman" panose="02020603050405020304" pitchFamily="18" charset="0"/>
                          <a:ea typeface="Times New Roman" panose="02020603050405020304" pitchFamily="18" charset="0"/>
                        </a:rPr>
                        <a:t>A</a:t>
                      </a:r>
                      <a:endParaRPr lang="en-US" sz="2800" dirty="0">
                        <a:effectLst/>
                        <a:latin typeface="Times New Roman" panose="02020603050405020304" pitchFamily="18" charset="0"/>
                        <a:ea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i="1" dirty="0">
                          <a:effectLst/>
                          <a:latin typeface="Times New Roman" panose="02020603050405020304" pitchFamily="18" charset="0"/>
                          <a:ea typeface="Times New Roman" panose="02020603050405020304" pitchFamily="18" charset="0"/>
                        </a:rPr>
                        <a:t>B</a:t>
                      </a:r>
                      <a:endParaRPr lang="en-US" sz="2800" dirty="0">
                        <a:effectLst/>
                        <a:latin typeface="Times New Roman" panose="02020603050405020304" pitchFamily="18" charset="0"/>
                        <a:ea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i="1" dirty="0">
                          <a:effectLst/>
                          <a:latin typeface="Times New Roman" panose="02020603050405020304" pitchFamily="18" charset="0"/>
                          <a:ea typeface="Times New Roman" panose="02020603050405020304" pitchFamily="18" charset="0"/>
                        </a:rPr>
                        <a:t>A</a:t>
                      </a:r>
                      <a:r>
                        <a:rPr lang="en-US" sz="2800" i="1" baseline="30000" dirty="0">
                          <a:effectLst/>
                          <a:latin typeface="Times New Roman" panose="02020603050405020304" pitchFamily="18" charset="0"/>
                          <a:ea typeface="Times New Roman" panose="02020603050405020304" pitchFamily="18" charset="0"/>
                        </a:rPr>
                        <a:t>/</a:t>
                      </a:r>
                      <a:endParaRPr lang="en-US" sz="2800" dirty="0">
                        <a:effectLst/>
                        <a:latin typeface="Times New Roman" panose="02020603050405020304" pitchFamily="18" charset="0"/>
                        <a:ea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i="1" dirty="0">
                          <a:effectLst/>
                          <a:latin typeface="Times New Roman" panose="02020603050405020304" pitchFamily="18" charset="0"/>
                          <a:ea typeface="Times New Roman" panose="02020603050405020304" pitchFamily="18" charset="0"/>
                        </a:rPr>
                        <a:t>B</a:t>
                      </a:r>
                      <a:r>
                        <a:rPr lang="en-US" sz="2800" i="1" baseline="30000" dirty="0">
                          <a:effectLst/>
                          <a:latin typeface="Times New Roman" panose="02020603050405020304" pitchFamily="18" charset="0"/>
                          <a:ea typeface="Times New Roman" panose="02020603050405020304" pitchFamily="18" charset="0"/>
                        </a:rPr>
                        <a:t>/</a:t>
                      </a:r>
                      <a:endParaRPr lang="en-US" sz="2800" dirty="0">
                        <a:effectLst/>
                        <a:latin typeface="Times New Roman" panose="02020603050405020304" pitchFamily="18" charset="0"/>
                        <a:ea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b="0" i="1" dirty="0">
                          <a:effectLst/>
                          <a:latin typeface="Times New Roman" panose="02020603050405020304" pitchFamily="18" charset="0"/>
                        </a:rPr>
                        <a:t>A + B</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b="0" i="1" dirty="0">
                          <a:effectLst/>
                          <a:latin typeface="Times New Roman" panose="02020603050405020304" pitchFamily="18" charset="0"/>
                        </a:rPr>
                        <a:t>A.B</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i="1" dirty="0">
                          <a:effectLst/>
                          <a:latin typeface="Times New Roman" panose="02020603050405020304" pitchFamily="18" charset="0"/>
                          <a:ea typeface="Times New Roman" panose="02020603050405020304" pitchFamily="18" charset="0"/>
                        </a:rPr>
                        <a:t>A</a:t>
                      </a:r>
                      <a:r>
                        <a:rPr lang="en-US" sz="2800" b="0" i="1" dirty="0">
                          <a:effectLst/>
                          <a:latin typeface="Times New Roman" panose="02020603050405020304" pitchFamily="18" charset="0"/>
                          <a:sym typeface="Symbol" panose="05050102010706020507" pitchFamily="18" charset="2"/>
                        </a:rPr>
                        <a:t></a:t>
                      </a:r>
                      <a:r>
                        <a:rPr lang="en-US" sz="2800" b="0" i="1" dirty="0">
                          <a:effectLst/>
                          <a:latin typeface="Times New Roman" panose="02020603050405020304" pitchFamily="18" charset="0"/>
                        </a:rPr>
                        <a:t> </a:t>
                      </a:r>
                      <a:r>
                        <a:rPr lang="en-US" sz="2800" i="1" dirty="0">
                          <a:effectLst/>
                          <a:latin typeface="Times New Roman" panose="02020603050405020304" pitchFamily="18" charset="0"/>
                          <a:ea typeface="Times New Roman" panose="02020603050405020304" pitchFamily="18" charset="0"/>
                        </a:rPr>
                        <a:t>B</a:t>
                      </a:r>
                      <a:endParaRPr lang="en-US" sz="2800" dirty="0">
                        <a:effectLst/>
                        <a:latin typeface="Times New Roman" panose="02020603050405020304" pitchFamily="18" charset="0"/>
                        <a:ea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i="1" dirty="0">
                          <a:effectLst/>
                          <a:latin typeface="Times New Roman" panose="02020603050405020304" pitchFamily="18" charset="0"/>
                          <a:ea typeface="Times New Roman" panose="02020603050405020304" pitchFamily="18" charset="0"/>
                        </a:rPr>
                        <a:t>A#B</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1144">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b="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b="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1144">
                <a:tc>
                  <a:txBody>
                    <a:bodyPr/>
                    <a:lstStyle/>
                    <a:p>
                      <a:pPr marL="0" marR="0" algn="ctr">
                        <a:spcBef>
                          <a:spcPts val="0"/>
                        </a:spcBef>
                        <a:spcAft>
                          <a:spcPts val="0"/>
                        </a:spcAft>
                      </a:pPr>
                      <a:r>
                        <a:rPr lang="en-US" sz="280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b="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b="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1144">
                <a:tc>
                  <a:txBody>
                    <a:bodyPr/>
                    <a:lstStyle/>
                    <a:p>
                      <a:pPr marL="0" marR="0" algn="ctr">
                        <a:spcBef>
                          <a:spcPts val="0"/>
                        </a:spcBef>
                        <a:spcAft>
                          <a:spcPts val="0"/>
                        </a:spcAft>
                      </a:pPr>
                      <a:r>
                        <a:rPr lang="en-US" sz="280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b="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b="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1144">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b="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b="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62701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lowchart: Process 3"/>
          <p:cNvSpPr/>
          <p:nvPr/>
        </p:nvSpPr>
        <p:spPr>
          <a:xfrm>
            <a:off x="992605" y="2319088"/>
            <a:ext cx="2255921" cy="301391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Program start</a:t>
            </a:r>
          </a:p>
          <a:p>
            <a:r>
              <a:rPr lang="en-US" sz="2400" dirty="0">
                <a:solidFill>
                  <a:schemeClr val="tx1"/>
                </a:solidFill>
              </a:rPr>
              <a:t>Call Milling</a:t>
            </a:r>
          </a:p>
          <a:p>
            <a:r>
              <a:rPr lang="en-US" sz="2400" dirty="0">
                <a:solidFill>
                  <a:schemeClr val="tx1"/>
                </a:solidFill>
              </a:rPr>
              <a:t>Mirror imaging</a:t>
            </a:r>
          </a:p>
          <a:p>
            <a:r>
              <a:rPr lang="en-US" sz="2400" dirty="0">
                <a:solidFill>
                  <a:schemeClr val="tx1"/>
                </a:solidFill>
              </a:rPr>
              <a:t>Call Milling</a:t>
            </a:r>
          </a:p>
          <a:p>
            <a:r>
              <a:rPr lang="en-US" sz="2400" dirty="0">
                <a:solidFill>
                  <a:schemeClr val="tx1"/>
                </a:solidFill>
              </a:rPr>
              <a:t>Cancel Mirror</a:t>
            </a:r>
          </a:p>
          <a:p>
            <a:r>
              <a:rPr lang="en-US" sz="2400" dirty="0">
                <a:solidFill>
                  <a:schemeClr val="tx1"/>
                </a:solidFill>
              </a:rPr>
              <a:t>Call drilling</a:t>
            </a:r>
          </a:p>
        </p:txBody>
      </p:sp>
      <p:sp>
        <p:nvSpPr>
          <p:cNvPr id="5" name="Content Placeholder 4"/>
          <p:cNvSpPr>
            <a:spLocks noGrp="1"/>
          </p:cNvSpPr>
          <p:nvPr>
            <p:ph idx="1"/>
          </p:nvPr>
        </p:nvSpPr>
        <p:spPr>
          <a:xfrm>
            <a:off x="3735805" y="2319087"/>
            <a:ext cx="2526632" cy="84822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r>
              <a:rPr lang="en-US" dirty="0"/>
              <a:t>Milling subroutine</a:t>
            </a:r>
          </a:p>
        </p:txBody>
      </p:sp>
      <p:sp>
        <p:nvSpPr>
          <p:cNvPr id="10" name="Content Placeholder 4"/>
          <p:cNvSpPr txBox="1">
            <a:spLocks/>
          </p:cNvSpPr>
          <p:nvPr/>
        </p:nvSpPr>
        <p:spPr>
          <a:xfrm>
            <a:off x="3735805" y="3780924"/>
            <a:ext cx="2526632" cy="84822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2100" dirty="0"/>
              <a:t>Drilling subroutine</a:t>
            </a:r>
          </a:p>
        </p:txBody>
      </p:sp>
    </p:spTree>
    <p:extLst>
      <p:ext uri="{BB962C8B-B14F-4D97-AF65-F5344CB8AC3E}">
        <p14:creationId xmlns:p14="http://schemas.microsoft.com/office/powerpoint/2010/main" val="25364281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1" y="2226469"/>
            <a:ext cx="4294779" cy="2634953"/>
          </a:xfrm>
        </p:spPr>
        <p:txBody>
          <a:bodyPr>
            <a:normAutofit fontScale="32500" lnSpcReduction="20000"/>
          </a:bodyPr>
          <a:lstStyle/>
          <a:p>
            <a:pPr marL="0">
              <a:spcBef>
                <a:spcPts val="0"/>
              </a:spcBef>
            </a:pPr>
            <a:r>
              <a:rPr lang="en-US" sz="5550" dirty="0">
                <a:ea typeface="Times New Roman" panose="02020603050405020304" pitchFamily="18" charset="0"/>
              </a:rPr>
              <a:t>G00 – Rapid traverse</a:t>
            </a:r>
          </a:p>
          <a:p>
            <a:pPr marL="0">
              <a:spcBef>
                <a:spcPts val="0"/>
              </a:spcBef>
            </a:pPr>
            <a:r>
              <a:rPr lang="en-US" sz="5550" dirty="0">
                <a:ea typeface="Times New Roman" panose="02020603050405020304" pitchFamily="18" charset="0"/>
              </a:rPr>
              <a:t>G01 – Linear</a:t>
            </a:r>
          </a:p>
          <a:p>
            <a:pPr marL="0">
              <a:spcBef>
                <a:spcPts val="0"/>
              </a:spcBef>
            </a:pPr>
            <a:r>
              <a:rPr lang="en-US" sz="5550" dirty="0">
                <a:ea typeface="Times New Roman" panose="02020603050405020304" pitchFamily="18" charset="0"/>
              </a:rPr>
              <a:t>G02 – Circular CW</a:t>
            </a:r>
          </a:p>
          <a:p>
            <a:pPr marL="0">
              <a:spcBef>
                <a:spcPts val="0"/>
              </a:spcBef>
            </a:pPr>
            <a:r>
              <a:rPr lang="en-US" sz="5550" dirty="0">
                <a:ea typeface="Times New Roman" panose="02020603050405020304" pitchFamily="18" charset="0"/>
              </a:rPr>
              <a:t>G03 – Circular CCW</a:t>
            </a:r>
          </a:p>
          <a:p>
            <a:pPr marL="0">
              <a:spcBef>
                <a:spcPts val="0"/>
              </a:spcBef>
            </a:pPr>
            <a:r>
              <a:rPr lang="en-US" sz="5550" dirty="0">
                <a:ea typeface="Times New Roman" panose="02020603050405020304" pitchFamily="18" charset="0"/>
              </a:rPr>
              <a:t>G20 – Cancel GTL</a:t>
            </a:r>
          </a:p>
          <a:p>
            <a:pPr marL="0">
              <a:spcBef>
                <a:spcPts val="0"/>
              </a:spcBef>
            </a:pPr>
            <a:r>
              <a:rPr lang="en-US" sz="5550" dirty="0">
                <a:ea typeface="Times New Roman" panose="02020603050405020304" pitchFamily="18" charset="0"/>
              </a:rPr>
              <a:t>G21 – Enable GTL</a:t>
            </a:r>
          </a:p>
          <a:p>
            <a:pPr marL="0">
              <a:spcBef>
                <a:spcPts val="0"/>
              </a:spcBef>
            </a:pPr>
            <a:r>
              <a:rPr lang="en-US" sz="5550" dirty="0">
                <a:ea typeface="Times New Roman" panose="02020603050405020304" pitchFamily="18" charset="0"/>
              </a:rPr>
              <a:t>G40 – Cancel cutter radius compensation</a:t>
            </a:r>
          </a:p>
          <a:p>
            <a:pPr marL="0">
              <a:spcBef>
                <a:spcPts val="0"/>
              </a:spcBef>
            </a:pPr>
            <a:r>
              <a:rPr lang="en-US" sz="5550" dirty="0">
                <a:ea typeface="Times New Roman" panose="02020603050405020304" pitchFamily="18" charset="0"/>
              </a:rPr>
              <a:t>G41 – Cutter radius compensation left</a:t>
            </a:r>
          </a:p>
          <a:p>
            <a:pPr marL="0">
              <a:spcBef>
                <a:spcPts val="0"/>
              </a:spcBef>
            </a:pPr>
            <a:r>
              <a:rPr lang="en-US" sz="5550" dirty="0">
                <a:ea typeface="Times New Roman" panose="02020603050405020304" pitchFamily="18" charset="0"/>
              </a:rPr>
              <a:t>G42 – Cutter radius compensation right</a:t>
            </a:r>
          </a:p>
          <a:p>
            <a:pPr marL="0">
              <a:spcBef>
                <a:spcPts val="0"/>
              </a:spcBef>
            </a:pPr>
            <a:r>
              <a:rPr lang="en-US" sz="5550" dirty="0">
                <a:ea typeface="Times New Roman" panose="02020603050405020304" pitchFamily="18" charset="0"/>
              </a:rPr>
              <a:t>G81 – Canned drilling cycle </a:t>
            </a:r>
          </a:p>
          <a:p>
            <a:pPr marL="0">
              <a:spcBef>
                <a:spcPts val="0"/>
              </a:spcBef>
            </a:pPr>
            <a:r>
              <a:rPr lang="en-US" sz="5550" dirty="0">
                <a:ea typeface="Times New Roman" panose="02020603050405020304" pitchFamily="18" charset="0"/>
              </a:rPr>
              <a:t>G90 – absolute programming</a:t>
            </a:r>
          </a:p>
          <a:p>
            <a:pPr marL="0">
              <a:spcBef>
                <a:spcPts val="0"/>
              </a:spcBef>
            </a:pPr>
            <a:r>
              <a:rPr lang="en-US" sz="5550" dirty="0">
                <a:ea typeface="Times New Roman" panose="02020603050405020304" pitchFamily="18" charset="0"/>
              </a:rPr>
              <a:t>G91 – Incremental programming </a:t>
            </a:r>
          </a:p>
          <a:p>
            <a:endParaRPr lang="en-US" dirty="0"/>
          </a:p>
        </p:txBody>
      </p:sp>
      <p:sp>
        <p:nvSpPr>
          <p:cNvPr id="4" name="TextBox 3"/>
          <p:cNvSpPr txBox="1"/>
          <p:nvPr/>
        </p:nvSpPr>
        <p:spPr>
          <a:xfrm>
            <a:off x="5005316" y="2226470"/>
            <a:ext cx="3479327" cy="3333220"/>
          </a:xfrm>
          <a:prstGeom prst="rect">
            <a:avLst/>
          </a:prstGeom>
          <a:noFill/>
        </p:spPr>
        <p:txBody>
          <a:bodyPr wrap="square" rtlCol="0">
            <a:spAutoFit/>
          </a:bodyPr>
          <a:lstStyle/>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M00 – program pause</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M03 – Spindle on </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M05 – Spindle off </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M06 – Tool change </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M08 – Coolant on </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M09 – Coolant off</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 </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CLS – call subroutine</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RPT – Repeat</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URT – rotate coordinate system</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UOT – use temporary origin</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UAO – Use absolute origin</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ERP – End of Repeat</a:t>
            </a:r>
          </a:p>
        </p:txBody>
      </p:sp>
    </p:spTree>
    <p:extLst>
      <p:ext uri="{BB962C8B-B14F-4D97-AF65-F5344CB8AC3E}">
        <p14:creationId xmlns:p14="http://schemas.microsoft.com/office/powerpoint/2010/main" val="411120748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Programming practice - II</a:t>
            </a:r>
          </a:p>
        </p:txBody>
      </p:sp>
      <p:sp>
        <p:nvSpPr>
          <p:cNvPr id="3" name="Subtitle 2"/>
          <p:cNvSpPr>
            <a:spLocks noGrp="1"/>
          </p:cNvSpPr>
          <p:nvPr>
            <p:ph type="subTitle" idx="1"/>
          </p:nvPr>
        </p:nvSpPr>
        <p:spPr/>
        <p:txBody>
          <a:bodyPr/>
          <a:lstStyle/>
          <a:p>
            <a:endParaRPr lang="en-US" dirty="0"/>
          </a:p>
          <a:p>
            <a:r>
              <a:rPr lang="en-US" dirty="0"/>
              <a:t>11</a:t>
            </a:r>
            <a:r>
              <a:rPr lang="en-US" baseline="30000" dirty="0"/>
              <a:t>th</a:t>
            </a:r>
            <a:r>
              <a:rPr lang="en-US" dirty="0"/>
              <a:t> Lecture in the open online course “Computer Numerical Control (CNC) of Machine Tools and Processes</a:t>
            </a:r>
          </a:p>
        </p:txBody>
      </p:sp>
    </p:spTree>
    <p:extLst>
      <p:ext uri="{BB962C8B-B14F-4D97-AF65-F5344CB8AC3E}">
        <p14:creationId xmlns:p14="http://schemas.microsoft.com/office/powerpoint/2010/main" val="40922362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815" y="1065595"/>
            <a:ext cx="2140593" cy="729205"/>
          </a:xfrm>
        </p:spPr>
        <p:txBody>
          <a:bodyPr>
            <a:normAutofit/>
          </a:bodyPr>
          <a:lstStyle/>
          <a:p>
            <a:r>
              <a:rPr lang="en-US" sz="1800" dirty="0"/>
              <a:t>Example programs</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3523" y="1660227"/>
            <a:ext cx="2600393" cy="4042414"/>
          </a:xfrm>
          <a:prstGeom prst="rect">
            <a:avLst/>
          </a:prstGeom>
          <a:noFill/>
          <a:ln>
            <a:noFill/>
          </a:ln>
        </p:spPr>
      </p:pic>
      <p:sp>
        <p:nvSpPr>
          <p:cNvPr id="7"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solidFill>
                <a:prstClr val="black"/>
              </a:solidFill>
            </a:endParaRPr>
          </a:p>
        </p:txBody>
      </p:sp>
      <p:sp>
        <p:nvSpPr>
          <p:cNvPr id="17" name="TextBox 16"/>
          <p:cNvSpPr txBox="1"/>
          <p:nvPr/>
        </p:nvSpPr>
        <p:spPr>
          <a:xfrm>
            <a:off x="3301327" y="2026205"/>
            <a:ext cx="2289376" cy="2793072"/>
          </a:xfrm>
          <a:prstGeom prst="rect">
            <a:avLst/>
          </a:prstGeom>
          <a:noFill/>
        </p:spPr>
        <p:txBody>
          <a:bodyPr wrap="square" rtlCol="0">
            <a:spAutoFit/>
          </a:bodyPr>
          <a:lstStyle/>
          <a:p>
            <a:r>
              <a:rPr lang="en-US" dirty="0">
                <a:solidFill>
                  <a:prstClr val="black"/>
                </a:solidFill>
              </a:rPr>
              <a:t>Mirror Imaging</a:t>
            </a:r>
          </a:p>
          <a:p>
            <a:r>
              <a:rPr lang="en-US" dirty="0">
                <a:solidFill>
                  <a:prstClr val="black"/>
                </a:solidFill>
              </a:rPr>
              <a:t>Linear interpolation</a:t>
            </a:r>
          </a:p>
          <a:p>
            <a:r>
              <a:rPr lang="en-US" dirty="0">
                <a:solidFill>
                  <a:prstClr val="black"/>
                </a:solidFill>
              </a:rPr>
              <a:t>Circular interpolation</a:t>
            </a:r>
          </a:p>
          <a:p>
            <a:r>
              <a:rPr lang="en-US" dirty="0">
                <a:solidFill>
                  <a:prstClr val="black"/>
                </a:solidFill>
              </a:rPr>
              <a:t>Tool length offset</a:t>
            </a:r>
          </a:p>
          <a:p>
            <a:r>
              <a:rPr lang="en-US" dirty="0">
                <a:solidFill>
                  <a:prstClr val="black"/>
                </a:solidFill>
              </a:rPr>
              <a:t>Tool diameter offset</a:t>
            </a:r>
          </a:p>
          <a:p>
            <a:pPr lvl="0"/>
            <a:r>
              <a:rPr lang="en-US" dirty="0">
                <a:solidFill>
                  <a:prstClr val="black"/>
                </a:solidFill>
              </a:rPr>
              <a:t>Subroutine call</a:t>
            </a:r>
          </a:p>
          <a:p>
            <a:pPr lvl="0"/>
            <a:r>
              <a:rPr lang="en-US" dirty="0">
                <a:solidFill>
                  <a:prstClr val="black"/>
                </a:solidFill>
              </a:rPr>
              <a:t>Canned drilling cycle</a:t>
            </a:r>
          </a:p>
          <a:p>
            <a:pPr lvl="0"/>
            <a:r>
              <a:rPr lang="en-US" dirty="0">
                <a:solidFill>
                  <a:prstClr val="black"/>
                </a:solidFill>
              </a:rPr>
              <a:t>Cutter compensation</a:t>
            </a:r>
          </a:p>
          <a:p>
            <a:pPr lvl="0"/>
            <a:r>
              <a:rPr lang="en-US" dirty="0">
                <a:solidFill>
                  <a:prstClr val="black"/>
                </a:solidFill>
              </a:rPr>
              <a:t>Cycle cancellation</a:t>
            </a:r>
          </a:p>
          <a:p>
            <a:endParaRPr lang="en-US" sz="1350" dirty="0">
              <a:solidFill>
                <a:prstClr val="black"/>
              </a:solidFill>
            </a:endParaRPr>
          </a:p>
        </p:txBody>
      </p:sp>
      <p:grpSp>
        <p:nvGrpSpPr>
          <p:cNvPr id="6" name="Group 5"/>
          <p:cNvGrpSpPr/>
          <p:nvPr/>
        </p:nvGrpSpPr>
        <p:grpSpPr>
          <a:xfrm>
            <a:off x="5353050" y="1898332"/>
            <a:ext cx="3116983" cy="3025733"/>
            <a:chOff x="798653" y="1539433"/>
            <a:chExt cx="4838700" cy="4537075"/>
          </a:xfrm>
        </p:grpSpPr>
        <p:pic>
          <p:nvPicPr>
            <p:cNvPr id="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653" y="1539433"/>
              <a:ext cx="4838700" cy="453707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a:off x="3148314" y="2500132"/>
              <a:ext cx="23149" cy="3426106"/>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77071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structure</a:t>
            </a:r>
          </a:p>
        </p:txBody>
      </p:sp>
      <p:sp>
        <p:nvSpPr>
          <p:cNvPr id="4" name="Flowchart: Process 3"/>
          <p:cNvSpPr/>
          <p:nvPr/>
        </p:nvSpPr>
        <p:spPr>
          <a:xfrm>
            <a:off x="992605" y="2319088"/>
            <a:ext cx="2255921" cy="301391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prstClr val="black"/>
                </a:solidFill>
              </a:rPr>
              <a:t>Program start</a:t>
            </a:r>
          </a:p>
          <a:p>
            <a:r>
              <a:rPr lang="en-US" sz="2400" dirty="0">
                <a:solidFill>
                  <a:prstClr val="black"/>
                </a:solidFill>
              </a:rPr>
              <a:t>Call Milling</a:t>
            </a:r>
          </a:p>
          <a:p>
            <a:r>
              <a:rPr lang="en-US" sz="2400" dirty="0">
                <a:solidFill>
                  <a:prstClr val="black"/>
                </a:solidFill>
              </a:rPr>
              <a:t>Mirror imaging</a:t>
            </a:r>
          </a:p>
          <a:p>
            <a:r>
              <a:rPr lang="en-US" sz="2400" dirty="0">
                <a:solidFill>
                  <a:prstClr val="black"/>
                </a:solidFill>
              </a:rPr>
              <a:t>Call Milling</a:t>
            </a:r>
          </a:p>
          <a:p>
            <a:r>
              <a:rPr lang="en-US" sz="2400" dirty="0">
                <a:solidFill>
                  <a:prstClr val="black"/>
                </a:solidFill>
              </a:rPr>
              <a:t>Cancel Mirror</a:t>
            </a:r>
          </a:p>
          <a:p>
            <a:r>
              <a:rPr lang="en-US" sz="2400" dirty="0">
                <a:solidFill>
                  <a:prstClr val="black"/>
                </a:solidFill>
              </a:rPr>
              <a:t>Call drilling</a:t>
            </a:r>
          </a:p>
        </p:txBody>
      </p:sp>
      <p:sp>
        <p:nvSpPr>
          <p:cNvPr id="5" name="Content Placeholder 4"/>
          <p:cNvSpPr>
            <a:spLocks noGrp="1"/>
          </p:cNvSpPr>
          <p:nvPr>
            <p:ph idx="1"/>
          </p:nvPr>
        </p:nvSpPr>
        <p:spPr>
          <a:xfrm>
            <a:off x="3735805" y="2319087"/>
            <a:ext cx="2526632" cy="84822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r>
              <a:rPr lang="en-US" dirty="0"/>
              <a:t>Milling subroutine</a:t>
            </a:r>
          </a:p>
        </p:txBody>
      </p:sp>
      <p:sp>
        <p:nvSpPr>
          <p:cNvPr id="10" name="Content Placeholder 4"/>
          <p:cNvSpPr txBox="1">
            <a:spLocks/>
          </p:cNvSpPr>
          <p:nvPr/>
        </p:nvSpPr>
        <p:spPr>
          <a:xfrm>
            <a:off x="3735805" y="3780924"/>
            <a:ext cx="2526632" cy="84822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2100" dirty="0">
                <a:solidFill>
                  <a:prstClr val="white"/>
                </a:solidFill>
              </a:rPr>
              <a:t>Drilling subroutine</a:t>
            </a:r>
          </a:p>
        </p:txBody>
      </p:sp>
    </p:spTree>
    <p:extLst>
      <p:ext uri="{BB962C8B-B14F-4D97-AF65-F5344CB8AC3E}">
        <p14:creationId xmlns:p14="http://schemas.microsoft.com/office/powerpoint/2010/main" val="34246107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5"/>
            <a:ext cx="3050645" cy="405033"/>
          </a:xfrm>
        </p:spPr>
        <p:txBody>
          <a:bodyPr>
            <a:normAutofit fontScale="90000"/>
          </a:bodyPr>
          <a:lstStyle/>
          <a:p>
            <a:r>
              <a:rPr lang="en-US" dirty="0"/>
              <a:t>Program</a:t>
            </a:r>
          </a:p>
        </p:txBody>
      </p:sp>
      <p:sp>
        <p:nvSpPr>
          <p:cNvPr id="3" name="Content Placeholder 2"/>
          <p:cNvSpPr>
            <a:spLocks noGrp="1"/>
          </p:cNvSpPr>
          <p:nvPr>
            <p:ph idx="1"/>
          </p:nvPr>
        </p:nvSpPr>
        <p:spPr>
          <a:xfrm>
            <a:off x="3923810" y="1131094"/>
            <a:ext cx="2225060" cy="4607783"/>
          </a:xfrm>
        </p:spPr>
        <p:txBody>
          <a:bodyPr>
            <a:noAutofit/>
          </a:bodyPr>
          <a:lstStyle/>
          <a:p>
            <a:pPr>
              <a:lnSpc>
                <a:spcPct val="100000"/>
              </a:lnSpc>
              <a:spcBef>
                <a:spcPts val="0"/>
              </a:spcBef>
              <a:buNone/>
            </a:pPr>
            <a:r>
              <a:rPr lang="en-US" sz="1500" dirty="0"/>
              <a:t>Milling subroutine (P0037)</a:t>
            </a:r>
          </a:p>
          <a:p>
            <a:pPr>
              <a:lnSpc>
                <a:spcPct val="100000"/>
              </a:lnSpc>
              <a:spcBef>
                <a:spcPts val="0"/>
              </a:spcBef>
              <a:buNone/>
            </a:pPr>
            <a:r>
              <a:rPr lang="en-US" sz="1500" dirty="0"/>
              <a:t>N01 G90 G0 G40 G49 G80 G53;</a:t>
            </a:r>
          </a:p>
          <a:p>
            <a:pPr>
              <a:lnSpc>
                <a:spcPct val="100000"/>
              </a:lnSpc>
              <a:spcBef>
                <a:spcPts val="0"/>
              </a:spcBef>
              <a:buNone/>
            </a:pPr>
            <a:r>
              <a:rPr lang="en-US" sz="1500" dirty="0"/>
              <a:t>N02 M03 S1200 F500;</a:t>
            </a:r>
          </a:p>
          <a:p>
            <a:pPr>
              <a:lnSpc>
                <a:spcPct val="100000"/>
              </a:lnSpc>
              <a:spcBef>
                <a:spcPts val="0"/>
              </a:spcBef>
              <a:buNone/>
            </a:pPr>
            <a:r>
              <a:rPr lang="en-US" sz="1500" dirty="0"/>
              <a:t>N03 G42 D03 G00 X0 Y0;</a:t>
            </a:r>
          </a:p>
          <a:p>
            <a:pPr>
              <a:lnSpc>
                <a:spcPct val="100000"/>
              </a:lnSpc>
              <a:spcBef>
                <a:spcPts val="0"/>
              </a:spcBef>
              <a:buNone/>
            </a:pPr>
            <a:r>
              <a:rPr lang="en-US" sz="1500" dirty="0"/>
              <a:t>N04 Z -2.0;</a:t>
            </a:r>
          </a:p>
          <a:p>
            <a:pPr>
              <a:lnSpc>
                <a:spcPct val="100000"/>
              </a:lnSpc>
              <a:spcBef>
                <a:spcPts val="0"/>
              </a:spcBef>
              <a:buNone/>
            </a:pPr>
            <a:r>
              <a:rPr lang="en-US" sz="1500" dirty="0"/>
              <a:t>N05 G01 X12 Y0;</a:t>
            </a:r>
          </a:p>
          <a:p>
            <a:pPr>
              <a:lnSpc>
                <a:spcPct val="100000"/>
              </a:lnSpc>
              <a:spcBef>
                <a:spcPts val="0"/>
              </a:spcBef>
              <a:buNone/>
            </a:pPr>
            <a:r>
              <a:rPr lang="en-US" sz="1500" dirty="0"/>
              <a:t>N06 G02 X20 Y8 R8;</a:t>
            </a:r>
          </a:p>
          <a:p>
            <a:pPr>
              <a:lnSpc>
                <a:spcPct val="100000"/>
              </a:lnSpc>
              <a:spcBef>
                <a:spcPts val="0"/>
              </a:spcBef>
              <a:buNone/>
            </a:pPr>
            <a:r>
              <a:rPr lang="en-US" sz="1500" dirty="0"/>
              <a:t>N07 G01 X18 Y30;</a:t>
            </a:r>
          </a:p>
          <a:p>
            <a:pPr>
              <a:lnSpc>
                <a:spcPct val="100000"/>
              </a:lnSpc>
              <a:spcBef>
                <a:spcPts val="0"/>
              </a:spcBef>
              <a:buNone/>
            </a:pPr>
            <a:r>
              <a:rPr lang="en-US" sz="1500" dirty="0"/>
              <a:t>N08 G02 X30 Y42 R12;</a:t>
            </a:r>
          </a:p>
          <a:p>
            <a:pPr>
              <a:lnSpc>
                <a:spcPct val="100000"/>
              </a:lnSpc>
              <a:spcBef>
                <a:spcPts val="0"/>
              </a:spcBef>
              <a:buNone/>
            </a:pPr>
            <a:r>
              <a:rPr lang="en-US" sz="1500" dirty="0"/>
              <a:t>N09 G01 X30 Y77;</a:t>
            </a:r>
          </a:p>
          <a:p>
            <a:pPr>
              <a:lnSpc>
                <a:spcPct val="100000"/>
              </a:lnSpc>
              <a:spcBef>
                <a:spcPts val="0"/>
              </a:spcBef>
              <a:buNone/>
            </a:pPr>
            <a:r>
              <a:rPr lang="en-US" sz="1500" dirty="0"/>
              <a:t>N10 G03 X30 Y127 R25;</a:t>
            </a:r>
          </a:p>
          <a:p>
            <a:pPr>
              <a:lnSpc>
                <a:spcPct val="100000"/>
              </a:lnSpc>
              <a:spcBef>
                <a:spcPts val="0"/>
              </a:spcBef>
              <a:buNone/>
            </a:pPr>
            <a:r>
              <a:rPr lang="en-US" sz="1500" dirty="0"/>
              <a:t>N11 G02 X30 Y152 R12.5;</a:t>
            </a:r>
          </a:p>
          <a:p>
            <a:pPr>
              <a:lnSpc>
                <a:spcPct val="100000"/>
              </a:lnSpc>
              <a:spcBef>
                <a:spcPts val="0"/>
              </a:spcBef>
              <a:buNone/>
            </a:pPr>
            <a:r>
              <a:rPr lang="en-US" sz="1500" dirty="0"/>
              <a:t>N12 G03 X30 Y117 R17.5;</a:t>
            </a:r>
          </a:p>
          <a:p>
            <a:pPr>
              <a:lnSpc>
                <a:spcPct val="100000"/>
              </a:lnSpc>
              <a:spcBef>
                <a:spcPts val="0"/>
              </a:spcBef>
              <a:buNone/>
            </a:pPr>
            <a:r>
              <a:rPr lang="en-US" sz="1500" dirty="0"/>
              <a:t>N13 G02 X30 Y92 R12.5;</a:t>
            </a:r>
          </a:p>
          <a:p>
            <a:pPr>
              <a:lnSpc>
                <a:spcPct val="100000"/>
              </a:lnSpc>
              <a:spcBef>
                <a:spcPts val="0"/>
              </a:spcBef>
              <a:buNone/>
            </a:pPr>
            <a:r>
              <a:rPr lang="en-US" sz="1500" dirty="0"/>
              <a:t>N14 G01 X0 Y92;</a:t>
            </a:r>
          </a:p>
          <a:p>
            <a:pPr>
              <a:lnSpc>
                <a:spcPct val="100000"/>
              </a:lnSpc>
              <a:spcBef>
                <a:spcPts val="0"/>
              </a:spcBef>
              <a:buNone/>
            </a:pPr>
            <a:r>
              <a:rPr lang="en-US" sz="1500" dirty="0"/>
              <a:t>N15 G01 Z30;</a:t>
            </a:r>
          </a:p>
          <a:p>
            <a:pPr>
              <a:lnSpc>
                <a:spcPct val="100000"/>
              </a:lnSpc>
              <a:spcBef>
                <a:spcPts val="0"/>
              </a:spcBef>
              <a:buNone/>
            </a:pPr>
            <a:r>
              <a:rPr lang="en-US" sz="1500" dirty="0"/>
              <a:t>N16 G40 Y-12;</a:t>
            </a:r>
          </a:p>
          <a:p>
            <a:pPr>
              <a:lnSpc>
                <a:spcPct val="100000"/>
              </a:lnSpc>
              <a:spcBef>
                <a:spcPts val="0"/>
              </a:spcBef>
              <a:buNone/>
            </a:pPr>
            <a:r>
              <a:rPr lang="en-US" sz="1500" dirty="0"/>
              <a:t>N17 M05;</a:t>
            </a:r>
          </a:p>
          <a:p>
            <a:pPr>
              <a:lnSpc>
                <a:spcPct val="100000"/>
              </a:lnSpc>
              <a:spcBef>
                <a:spcPts val="0"/>
              </a:spcBef>
              <a:buNone/>
            </a:pPr>
            <a:r>
              <a:rPr lang="en-US" sz="1500" dirty="0"/>
              <a:t>N18 M99;</a:t>
            </a:r>
          </a:p>
          <a:p>
            <a:pPr>
              <a:lnSpc>
                <a:spcPct val="100000"/>
              </a:lnSpc>
              <a:spcBef>
                <a:spcPts val="0"/>
              </a:spcBef>
              <a:buNone/>
            </a:pPr>
            <a:endParaRPr lang="en-US" sz="1350" dirty="0"/>
          </a:p>
        </p:txBody>
      </p:sp>
      <p:sp>
        <p:nvSpPr>
          <p:cNvPr id="4" name="Rectangle 3"/>
          <p:cNvSpPr/>
          <p:nvPr/>
        </p:nvSpPr>
        <p:spPr>
          <a:xfrm>
            <a:off x="6305550" y="1231213"/>
            <a:ext cx="2506127" cy="4455066"/>
          </a:xfrm>
          <a:prstGeom prst="rect">
            <a:avLst/>
          </a:prstGeom>
        </p:spPr>
        <p:txBody>
          <a:bodyPr wrap="square">
            <a:spAutoFit/>
          </a:bodyPr>
          <a:lstStyle/>
          <a:p>
            <a:pPr>
              <a:buNone/>
            </a:pPr>
            <a:endParaRPr lang="en-US" sz="1500" dirty="0"/>
          </a:p>
          <a:p>
            <a:r>
              <a:rPr lang="en-US" sz="1500" u="sng" dirty="0">
                <a:solidFill>
                  <a:prstClr val="black"/>
                </a:solidFill>
              </a:rPr>
              <a:t>Drilling Subroutine: (P0038)</a:t>
            </a:r>
            <a:endParaRPr lang="en-US" sz="1500" dirty="0">
              <a:solidFill>
                <a:prstClr val="black"/>
              </a:solidFill>
            </a:endParaRPr>
          </a:p>
          <a:p>
            <a:r>
              <a:rPr lang="en-US" sz="1500" dirty="0">
                <a:solidFill>
                  <a:prstClr val="black"/>
                </a:solidFill>
              </a:rPr>
              <a:t> </a:t>
            </a:r>
          </a:p>
          <a:p>
            <a:r>
              <a:rPr lang="en-US" sz="1500" dirty="0">
                <a:solidFill>
                  <a:prstClr val="black"/>
                </a:solidFill>
              </a:rPr>
              <a:t>N50 G90 G40 G49 G80 G53 X0 Y0 Z0;</a:t>
            </a:r>
          </a:p>
          <a:p>
            <a:r>
              <a:rPr lang="en-US" sz="1500" dirty="0">
                <a:solidFill>
                  <a:prstClr val="black"/>
                </a:solidFill>
              </a:rPr>
              <a:t>N51 M06 T04;</a:t>
            </a:r>
          </a:p>
          <a:p>
            <a:r>
              <a:rPr lang="en-US" sz="1500" dirty="0">
                <a:solidFill>
                  <a:prstClr val="black"/>
                </a:solidFill>
              </a:rPr>
              <a:t>N52 M03 S1500;</a:t>
            </a:r>
          </a:p>
          <a:p>
            <a:r>
              <a:rPr lang="en-US" sz="1500" dirty="0">
                <a:solidFill>
                  <a:prstClr val="black"/>
                </a:solidFill>
              </a:rPr>
              <a:t>N53 G56 G0 G90 X0 Y0;</a:t>
            </a:r>
          </a:p>
          <a:p>
            <a:r>
              <a:rPr lang="en-US" sz="1500" dirty="0">
                <a:solidFill>
                  <a:prstClr val="black"/>
                </a:solidFill>
              </a:rPr>
              <a:t>N54 G43 H04 Z20;</a:t>
            </a:r>
          </a:p>
          <a:p>
            <a:r>
              <a:rPr lang="en-US" sz="1500" dirty="0">
                <a:solidFill>
                  <a:prstClr val="black"/>
                </a:solidFill>
              </a:rPr>
              <a:t>N55 G81 G99 X8 Y13 Z-3.5 R15 F100;</a:t>
            </a:r>
          </a:p>
          <a:p>
            <a:r>
              <a:rPr lang="en-US" sz="1500" dirty="0">
                <a:solidFill>
                  <a:prstClr val="black"/>
                </a:solidFill>
              </a:rPr>
              <a:t>N56 X-8 Y13;</a:t>
            </a:r>
          </a:p>
          <a:p>
            <a:r>
              <a:rPr lang="en-US" sz="1500" dirty="0">
                <a:solidFill>
                  <a:prstClr val="black"/>
                </a:solidFill>
              </a:rPr>
              <a:t>N57 X-15 Y52;</a:t>
            </a:r>
          </a:p>
          <a:p>
            <a:r>
              <a:rPr lang="en-US" sz="1500" dirty="0">
                <a:solidFill>
                  <a:prstClr val="black"/>
                </a:solidFill>
              </a:rPr>
              <a:t>N58 X15 Y52;</a:t>
            </a:r>
          </a:p>
          <a:p>
            <a:r>
              <a:rPr lang="en-US" sz="1500" dirty="0">
                <a:solidFill>
                  <a:prstClr val="black"/>
                </a:solidFill>
              </a:rPr>
              <a:t>N59 G0 Z30;</a:t>
            </a:r>
          </a:p>
          <a:p>
            <a:r>
              <a:rPr lang="en-US" sz="1500" dirty="0">
                <a:solidFill>
                  <a:prstClr val="black"/>
                </a:solidFill>
              </a:rPr>
              <a:t>N60 G0 X0 Y0;</a:t>
            </a:r>
          </a:p>
          <a:p>
            <a:r>
              <a:rPr lang="en-US" sz="1500" dirty="0">
                <a:solidFill>
                  <a:prstClr val="black"/>
                </a:solidFill>
              </a:rPr>
              <a:t>N61 M05;</a:t>
            </a:r>
          </a:p>
          <a:p>
            <a:r>
              <a:rPr lang="en-US" sz="1500" dirty="0">
                <a:solidFill>
                  <a:prstClr val="black"/>
                </a:solidFill>
              </a:rPr>
              <a:t>N62 M99;</a:t>
            </a:r>
          </a:p>
          <a:p>
            <a:endParaRPr lang="en-US" sz="1350" dirty="0">
              <a:solidFill>
                <a:prstClr val="black"/>
              </a:solidFill>
            </a:endParaRPr>
          </a:p>
        </p:txBody>
      </p:sp>
      <p:sp>
        <p:nvSpPr>
          <p:cNvPr id="5" name="Rectangle 4"/>
          <p:cNvSpPr/>
          <p:nvPr/>
        </p:nvSpPr>
        <p:spPr>
          <a:xfrm>
            <a:off x="384134" y="1899101"/>
            <a:ext cx="3035462" cy="3000821"/>
          </a:xfrm>
          <a:prstGeom prst="rect">
            <a:avLst/>
          </a:prstGeom>
        </p:spPr>
        <p:txBody>
          <a:bodyPr wrap="square">
            <a:spAutoFit/>
          </a:bodyPr>
          <a:lstStyle/>
          <a:p>
            <a:r>
              <a:rPr lang="en-US" sz="1350" u="sng" dirty="0">
                <a:solidFill>
                  <a:prstClr val="black"/>
                </a:solidFill>
              </a:rPr>
              <a:t>Main </a:t>
            </a:r>
            <a:r>
              <a:rPr lang="en-US" sz="1350" u="sng" dirty="0" err="1">
                <a:solidFill>
                  <a:prstClr val="black"/>
                </a:solidFill>
              </a:rPr>
              <a:t>Programme</a:t>
            </a:r>
            <a:r>
              <a:rPr lang="en-US" sz="1350" u="sng" dirty="0">
                <a:solidFill>
                  <a:prstClr val="black"/>
                </a:solidFill>
              </a:rPr>
              <a:t>: (P0039)</a:t>
            </a:r>
            <a:endParaRPr lang="en-US" sz="1350" dirty="0">
              <a:solidFill>
                <a:prstClr val="black"/>
              </a:solidFill>
            </a:endParaRPr>
          </a:p>
          <a:p>
            <a:r>
              <a:rPr lang="en-US" sz="1350" dirty="0">
                <a:solidFill>
                  <a:prstClr val="black"/>
                </a:solidFill>
              </a:rPr>
              <a:t>N100 G90 G0 G40 G49 G80 G53 X0 Y0 Z0;</a:t>
            </a:r>
          </a:p>
          <a:p>
            <a:r>
              <a:rPr lang="en-US" sz="1350" dirty="0">
                <a:solidFill>
                  <a:prstClr val="black"/>
                </a:solidFill>
              </a:rPr>
              <a:t>N101 T12 M6;</a:t>
            </a:r>
          </a:p>
          <a:p>
            <a:r>
              <a:rPr lang="en-US" sz="1350" dirty="0">
                <a:solidFill>
                  <a:prstClr val="black"/>
                </a:solidFill>
              </a:rPr>
              <a:t>N102 G90 G56 G17 X0 Y-10;</a:t>
            </a:r>
          </a:p>
          <a:p>
            <a:r>
              <a:rPr lang="en-US" sz="1350" dirty="0">
                <a:solidFill>
                  <a:prstClr val="black"/>
                </a:solidFill>
              </a:rPr>
              <a:t>N103 G43 H12 Z50;</a:t>
            </a:r>
          </a:p>
          <a:p>
            <a:r>
              <a:rPr lang="en-US" sz="1350" dirty="0">
                <a:solidFill>
                  <a:prstClr val="black"/>
                </a:solidFill>
              </a:rPr>
              <a:t>N104 M98 P0037;</a:t>
            </a:r>
          </a:p>
          <a:p>
            <a:r>
              <a:rPr lang="en-US" sz="1350" dirty="0">
                <a:solidFill>
                  <a:prstClr val="black"/>
                </a:solidFill>
              </a:rPr>
              <a:t>N105 G51.1 X0;</a:t>
            </a:r>
          </a:p>
          <a:p>
            <a:r>
              <a:rPr lang="en-US" sz="1350" dirty="0">
                <a:solidFill>
                  <a:prstClr val="black"/>
                </a:solidFill>
              </a:rPr>
              <a:t>N106 M98 P0037;</a:t>
            </a:r>
          </a:p>
          <a:p>
            <a:r>
              <a:rPr lang="en-US" sz="1350" dirty="0">
                <a:solidFill>
                  <a:prstClr val="black"/>
                </a:solidFill>
              </a:rPr>
              <a:t>N107 G0 Z30;</a:t>
            </a:r>
          </a:p>
          <a:p>
            <a:r>
              <a:rPr lang="en-US" sz="1350" dirty="0">
                <a:solidFill>
                  <a:prstClr val="black"/>
                </a:solidFill>
              </a:rPr>
              <a:t>N108 M98 P0038;</a:t>
            </a:r>
          </a:p>
          <a:p>
            <a:r>
              <a:rPr lang="en-US" sz="1350" dirty="0">
                <a:solidFill>
                  <a:prstClr val="black"/>
                </a:solidFill>
              </a:rPr>
              <a:t>N109 M05;</a:t>
            </a:r>
          </a:p>
          <a:p>
            <a:r>
              <a:rPr lang="en-US" sz="1350" dirty="0">
                <a:solidFill>
                  <a:prstClr val="black"/>
                </a:solidFill>
              </a:rPr>
              <a:t>N110 M02;</a:t>
            </a:r>
          </a:p>
          <a:p>
            <a:r>
              <a:rPr lang="en-US" sz="1350" dirty="0">
                <a:solidFill>
                  <a:prstClr val="black"/>
                </a:solidFill>
              </a:rPr>
              <a:t>N111 M30;</a:t>
            </a:r>
          </a:p>
        </p:txBody>
      </p:sp>
      <p:pic>
        <p:nvPicPr>
          <p:cNvPr id="6" name="Content Placeholder 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2379907" y="2336444"/>
            <a:ext cx="1543903" cy="2761053"/>
          </a:xfrm>
          <a:prstGeom prst="rect">
            <a:avLst/>
          </a:prstGeom>
          <a:noFill/>
          <a:ln>
            <a:noFill/>
          </a:ln>
        </p:spPr>
      </p:pic>
      <p:sp>
        <p:nvSpPr>
          <p:cNvPr id="7" name="Title 8"/>
          <p:cNvSpPr txBox="1">
            <a:spLocks/>
          </p:cNvSpPr>
          <p:nvPr/>
        </p:nvSpPr>
        <p:spPr>
          <a:xfrm>
            <a:off x="148533" y="5134263"/>
            <a:ext cx="3943350" cy="567848"/>
          </a:xfrm>
          <a:prstGeom prst="rect">
            <a:avLst/>
          </a:prstGeom>
          <a:noFill/>
        </p:spPr>
        <p:txBody>
          <a:bodyPr vert="horz" wrap="square" lIns="68580" tIns="34290" rIns="68580" bIns="3429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t>Assistance in programming and machining from staff and students of mechanical training workshop, IIT </a:t>
            </a:r>
            <a:r>
              <a:rPr lang="en-US" sz="1200" dirty="0" err="1"/>
              <a:t>Kharagpur</a:t>
            </a:r>
            <a:r>
              <a:rPr lang="en-US" sz="1200" dirty="0"/>
              <a:t> is sincerely acknowledged</a:t>
            </a:r>
          </a:p>
        </p:txBody>
      </p:sp>
    </p:spTree>
    <p:extLst>
      <p:ext uri="{BB962C8B-B14F-4D97-AF65-F5344CB8AC3E}">
        <p14:creationId xmlns:p14="http://schemas.microsoft.com/office/powerpoint/2010/main" val="21839142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tx1"/>
            </a:solidFill>
          </a:ln>
        </p:spPr>
        <p:txBody>
          <a:bodyPr/>
          <a:lstStyle/>
          <a:p>
            <a:r>
              <a:rPr lang="en-US" dirty="0"/>
              <a:t>CNC lathe programming</a:t>
            </a:r>
          </a:p>
        </p:txBody>
      </p:sp>
      <p:grpSp>
        <p:nvGrpSpPr>
          <p:cNvPr id="125" name="Group 124"/>
          <p:cNvGrpSpPr/>
          <p:nvPr/>
        </p:nvGrpSpPr>
        <p:grpSpPr>
          <a:xfrm>
            <a:off x="216516" y="-1124258"/>
            <a:ext cx="6498452" cy="9146897"/>
            <a:chOff x="288688" y="-2642011"/>
            <a:chExt cx="8664602" cy="12195863"/>
          </a:xfrm>
        </p:grpSpPr>
        <p:grpSp>
          <p:nvGrpSpPr>
            <p:cNvPr id="61" name="Group 60"/>
            <p:cNvGrpSpPr/>
            <p:nvPr/>
          </p:nvGrpSpPr>
          <p:grpSpPr>
            <a:xfrm>
              <a:off x="568140" y="-2642011"/>
              <a:ext cx="7239000" cy="12195863"/>
              <a:chOff x="1549400" y="-2311996"/>
              <a:chExt cx="7239000" cy="12195863"/>
            </a:xfrm>
          </p:grpSpPr>
          <p:grpSp>
            <p:nvGrpSpPr>
              <p:cNvPr id="41" name="Group 40"/>
              <p:cNvGrpSpPr/>
              <p:nvPr/>
            </p:nvGrpSpPr>
            <p:grpSpPr>
              <a:xfrm>
                <a:off x="2536162" y="-2311996"/>
                <a:ext cx="6202350" cy="12195863"/>
                <a:chOff x="2536162" y="-2311996"/>
                <a:chExt cx="6202350" cy="12195863"/>
              </a:xfrm>
            </p:grpSpPr>
            <p:sp>
              <p:nvSpPr>
                <p:cNvPr id="8" name="Arc 7"/>
                <p:cNvSpPr/>
                <p:nvPr/>
              </p:nvSpPr>
              <p:spPr>
                <a:xfrm rot="17714822" flipV="1">
                  <a:off x="3320238" y="-2260573"/>
                  <a:ext cx="5435630" cy="5332784"/>
                </a:xfrm>
                <a:prstGeom prst="arc">
                  <a:avLst>
                    <a:gd name="adj1" fmla="val 10856408"/>
                    <a:gd name="adj2" fmla="val 12363115"/>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Arc 9"/>
                <p:cNvSpPr/>
                <p:nvPr/>
              </p:nvSpPr>
              <p:spPr>
                <a:xfrm rot="3885178">
                  <a:off x="3354305" y="4499660"/>
                  <a:ext cx="5435630" cy="5332784"/>
                </a:xfrm>
                <a:prstGeom prst="arc">
                  <a:avLst>
                    <a:gd name="adj1" fmla="val 10856408"/>
                    <a:gd name="adj2" fmla="val 12363115"/>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nvGrpSpPr>
                <p:cNvPr id="14" name="Group 13"/>
                <p:cNvGrpSpPr/>
                <p:nvPr/>
              </p:nvGrpSpPr>
              <p:grpSpPr>
                <a:xfrm>
                  <a:off x="2536162" y="2536166"/>
                  <a:ext cx="5574041" cy="2501661"/>
                  <a:chOff x="2536162" y="2536166"/>
                  <a:chExt cx="5574041" cy="2501661"/>
                </a:xfrm>
              </p:grpSpPr>
              <p:sp>
                <p:nvSpPr>
                  <p:cNvPr id="4" name="Rectangle 3"/>
                  <p:cNvSpPr/>
                  <p:nvPr/>
                </p:nvSpPr>
                <p:spPr>
                  <a:xfrm>
                    <a:off x="2536162" y="2536166"/>
                    <a:ext cx="931653" cy="25016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rapezoid 4"/>
                  <p:cNvSpPr/>
                  <p:nvPr/>
                </p:nvSpPr>
                <p:spPr>
                  <a:xfrm rot="5400000">
                    <a:off x="2950232" y="3053751"/>
                    <a:ext cx="2501660" cy="1466491"/>
                  </a:xfrm>
                  <a:prstGeom prst="trapezoid">
                    <a:avLst>
                      <a:gd name="adj" fmla="val 23925"/>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6092776" y="3256620"/>
                    <a:ext cx="2017427" cy="100899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Connector 8"/>
                  <p:cNvCxnSpPr>
                    <a:stCxn id="8" idx="2"/>
                  </p:cNvCxnSpPr>
                  <p:nvPr/>
                </p:nvCxnSpPr>
                <p:spPr>
                  <a:xfrm>
                    <a:off x="6076089" y="3113216"/>
                    <a:ext cx="19911" cy="13454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400800" y="3166817"/>
                    <a:ext cx="1574268" cy="1175764"/>
                  </a:xfrm>
                  <a:prstGeom prst="rect">
                    <a:avLst/>
                  </a:prstGeom>
                  <a:solidFill>
                    <a:schemeClr val="bg1">
                      <a:alpha val="28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rapezoid 12"/>
                  <p:cNvSpPr/>
                  <p:nvPr/>
                </p:nvSpPr>
                <p:spPr>
                  <a:xfrm rot="5400000">
                    <a:off x="7464337" y="3700539"/>
                    <a:ext cx="1156596" cy="135137"/>
                  </a:xfrm>
                  <a:prstGeom prst="trapezoid">
                    <a:avLst>
                      <a:gd name="adj" fmla="val 69526"/>
                    </a:avLst>
                  </a:prstGeom>
                  <a:solidFill>
                    <a:schemeClr val="bg1">
                      <a:alpha val="24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60" name="Group 59"/>
              <p:cNvGrpSpPr/>
              <p:nvPr/>
            </p:nvGrpSpPr>
            <p:grpSpPr>
              <a:xfrm>
                <a:off x="1549400" y="3759200"/>
                <a:ext cx="7239000" cy="1942074"/>
                <a:chOff x="1549400" y="3759200"/>
                <a:chExt cx="7239000" cy="1942074"/>
              </a:xfrm>
            </p:grpSpPr>
            <p:cxnSp>
              <p:nvCxnSpPr>
                <p:cNvPr id="16" name="Straight Connector 15"/>
                <p:cNvCxnSpPr/>
                <p:nvPr/>
              </p:nvCxnSpPr>
              <p:spPr>
                <a:xfrm>
                  <a:off x="1549400" y="3759200"/>
                  <a:ext cx="7239000"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2535269" y="4265614"/>
                  <a:ext cx="5924552" cy="1435660"/>
                  <a:chOff x="2535269" y="4265614"/>
                  <a:chExt cx="5924552" cy="1435660"/>
                </a:xfrm>
              </p:grpSpPr>
              <p:cxnSp>
                <p:nvCxnSpPr>
                  <p:cNvPr id="27" name="Straight Connector 26"/>
                  <p:cNvCxnSpPr/>
                  <p:nvPr/>
                </p:nvCxnSpPr>
                <p:spPr>
                  <a:xfrm>
                    <a:off x="3467815" y="4941239"/>
                    <a:ext cx="0" cy="663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535269" y="5037826"/>
                    <a:ext cx="0" cy="663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34309" y="4687106"/>
                    <a:ext cx="0" cy="863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4265614"/>
                    <a:ext cx="0" cy="12852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091855" y="4451230"/>
                    <a:ext cx="4145" cy="1099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975066" y="4346406"/>
                    <a:ext cx="0" cy="1141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110203" y="4280861"/>
                    <a:ext cx="0" cy="1273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536163" y="5407572"/>
                    <a:ext cx="931652" cy="0"/>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467816" y="5407572"/>
                    <a:ext cx="1466492" cy="0"/>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934308" y="5407572"/>
                    <a:ext cx="1157547" cy="0"/>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400800" y="5407572"/>
                    <a:ext cx="1574266" cy="0"/>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8110203" y="5407572"/>
                    <a:ext cx="349618"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grpSp>
        <p:grpSp>
          <p:nvGrpSpPr>
            <p:cNvPr id="124" name="Group 123"/>
            <p:cNvGrpSpPr/>
            <p:nvPr/>
          </p:nvGrpSpPr>
          <p:grpSpPr>
            <a:xfrm>
              <a:off x="288688" y="1890960"/>
              <a:ext cx="8664602" cy="3681521"/>
              <a:chOff x="288688" y="1890960"/>
              <a:chExt cx="8664602" cy="3681521"/>
            </a:xfrm>
          </p:grpSpPr>
          <p:grpSp>
            <p:nvGrpSpPr>
              <p:cNvPr id="116" name="Group 115"/>
              <p:cNvGrpSpPr/>
              <p:nvPr/>
            </p:nvGrpSpPr>
            <p:grpSpPr>
              <a:xfrm>
                <a:off x="288688" y="1891862"/>
                <a:ext cx="8664602" cy="3680619"/>
                <a:chOff x="288688" y="1891862"/>
                <a:chExt cx="8664602" cy="3680619"/>
              </a:xfrm>
            </p:grpSpPr>
            <p:sp>
              <p:nvSpPr>
                <p:cNvPr id="103" name="TextBox 102"/>
                <p:cNvSpPr txBox="1"/>
                <p:nvPr/>
              </p:nvSpPr>
              <p:spPr>
                <a:xfrm>
                  <a:off x="6096000" y="1891862"/>
                  <a:ext cx="1904067" cy="400109"/>
                </a:xfrm>
                <a:prstGeom prst="rect">
                  <a:avLst/>
                </a:prstGeom>
                <a:noFill/>
              </p:spPr>
              <p:txBody>
                <a:bodyPr wrap="square" rtlCol="0">
                  <a:spAutoFit/>
                </a:bodyPr>
                <a:lstStyle/>
                <a:p>
                  <a:r>
                    <a:rPr lang="en-US" sz="1350" dirty="0"/>
                    <a:t>M12 × 1</a:t>
                  </a:r>
                </a:p>
              </p:txBody>
            </p:sp>
            <p:grpSp>
              <p:nvGrpSpPr>
                <p:cNvPr id="86" name="Group 85"/>
                <p:cNvGrpSpPr/>
                <p:nvPr/>
              </p:nvGrpSpPr>
              <p:grpSpPr>
                <a:xfrm>
                  <a:off x="3938081" y="2551261"/>
                  <a:ext cx="5015209" cy="1807898"/>
                  <a:chOff x="3938081" y="2551261"/>
                  <a:chExt cx="5015209" cy="1807898"/>
                </a:xfrm>
              </p:grpSpPr>
              <p:cxnSp>
                <p:nvCxnSpPr>
                  <p:cNvPr id="78" name="Straight Connector 77"/>
                  <p:cNvCxnSpPr>
                    <a:stCxn id="8" idx="0"/>
                  </p:cNvCxnSpPr>
                  <p:nvPr/>
                </p:nvCxnSpPr>
                <p:spPr>
                  <a:xfrm flipV="1">
                    <a:off x="3938081" y="2551261"/>
                    <a:ext cx="4871045" cy="14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0"/>
                  </p:cNvCxnSpPr>
                  <p:nvPr/>
                </p:nvCxnSpPr>
                <p:spPr>
                  <a:xfrm flipV="1">
                    <a:off x="3972148" y="4333539"/>
                    <a:ext cx="4981142" cy="256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10" idx="2"/>
                  </p:cNvCxnSpPr>
                  <p:nvPr/>
                </p:nvCxnSpPr>
                <p:spPr>
                  <a:xfrm flipV="1">
                    <a:off x="5128896" y="4116005"/>
                    <a:ext cx="3339276" cy="126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5058200" y="2737884"/>
                    <a:ext cx="3351325" cy="217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p:cNvCxnSpPr/>
                <p:nvPr/>
              </p:nvCxnSpPr>
              <p:spPr>
                <a:xfrm>
                  <a:off x="1955518" y="220509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381000" y="2205091"/>
                  <a:ext cx="1324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381000" y="4706751"/>
                  <a:ext cx="13243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710216" y="2205091"/>
                  <a:ext cx="6198" cy="2501660"/>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588150" y="2532723"/>
                  <a:ext cx="16762" cy="1808321"/>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8189196" y="2766060"/>
                  <a:ext cx="16898" cy="1349944"/>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197645" y="3033096"/>
                  <a:ext cx="523220" cy="645984"/>
                </a:xfrm>
                <a:prstGeom prst="rect">
                  <a:avLst/>
                </a:prstGeom>
                <a:noFill/>
              </p:spPr>
              <p:txBody>
                <a:bodyPr vert="vert270" wrap="square" rtlCol="0">
                  <a:spAutoFit/>
                </a:bodyPr>
                <a:lstStyle/>
                <a:p>
                  <a:r>
                    <a:rPr lang="en-US" sz="1350" dirty="0"/>
                    <a:t>Ø 22</a:t>
                  </a:r>
                </a:p>
              </p:txBody>
            </p:sp>
            <p:sp>
              <p:nvSpPr>
                <p:cNvPr id="91" name="TextBox 90"/>
                <p:cNvSpPr txBox="1"/>
                <p:nvPr/>
              </p:nvSpPr>
              <p:spPr>
                <a:xfrm>
                  <a:off x="7769235" y="3043826"/>
                  <a:ext cx="523220" cy="645984"/>
                </a:xfrm>
                <a:prstGeom prst="rect">
                  <a:avLst/>
                </a:prstGeom>
                <a:noFill/>
              </p:spPr>
              <p:txBody>
                <a:bodyPr vert="vert270" wrap="square" rtlCol="0">
                  <a:spAutoFit/>
                </a:bodyPr>
                <a:lstStyle/>
                <a:p>
                  <a:r>
                    <a:rPr lang="en-US" sz="1350" dirty="0"/>
                    <a:t>Ø 16</a:t>
                  </a:r>
                </a:p>
              </p:txBody>
            </p:sp>
            <p:cxnSp>
              <p:nvCxnSpPr>
                <p:cNvPr id="100" name="Straight Arrow Connector 99"/>
                <p:cNvCxnSpPr/>
                <p:nvPr/>
              </p:nvCxnSpPr>
              <p:spPr>
                <a:xfrm flipH="1">
                  <a:off x="5565228" y="2205091"/>
                  <a:ext cx="530772" cy="654703"/>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096000" y="2205091"/>
                  <a:ext cx="9520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288688" y="3025296"/>
                  <a:ext cx="523220" cy="645984"/>
                </a:xfrm>
                <a:prstGeom prst="rect">
                  <a:avLst/>
                </a:prstGeom>
                <a:noFill/>
              </p:spPr>
              <p:txBody>
                <a:bodyPr vert="vert270" wrap="square" rtlCol="0">
                  <a:spAutoFit/>
                </a:bodyPr>
                <a:lstStyle/>
                <a:p>
                  <a:r>
                    <a:rPr lang="en-US" sz="1350" dirty="0"/>
                    <a:t>Ø 35</a:t>
                  </a:r>
                </a:p>
              </p:txBody>
            </p:sp>
            <p:sp>
              <p:nvSpPr>
                <p:cNvPr id="110" name="TextBox 109"/>
                <p:cNvSpPr txBox="1"/>
                <p:nvPr/>
              </p:nvSpPr>
              <p:spPr>
                <a:xfrm>
                  <a:off x="7433743" y="4895373"/>
                  <a:ext cx="772563" cy="677108"/>
                </a:xfrm>
                <a:prstGeom prst="rect">
                  <a:avLst/>
                </a:prstGeom>
                <a:noFill/>
              </p:spPr>
              <p:txBody>
                <a:bodyPr wrap="square" rtlCol="0">
                  <a:spAutoFit/>
                </a:bodyPr>
                <a:lstStyle/>
                <a:p>
                  <a:r>
                    <a:rPr lang="en-US" sz="1350" dirty="0"/>
                    <a:t>2×45</a:t>
                  </a:r>
                  <a:r>
                    <a:rPr lang="en-US" sz="1350" baseline="30000" dirty="0"/>
                    <a:t>0</a:t>
                  </a:r>
                  <a:r>
                    <a:rPr lang="en-US" sz="1350" dirty="0"/>
                    <a:t> </a:t>
                  </a:r>
                </a:p>
              </p:txBody>
            </p:sp>
            <p:sp>
              <p:nvSpPr>
                <p:cNvPr id="111" name="TextBox 110"/>
                <p:cNvSpPr txBox="1"/>
                <p:nvPr/>
              </p:nvSpPr>
              <p:spPr>
                <a:xfrm>
                  <a:off x="5836440" y="4700442"/>
                  <a:ext cx="772563" cy="400109"/>
                </a:xfrm>
                <a:prstGeom prst="rect">
                  <a:avLst/>
                </a:prstGeom>
                <a:noFill/>
              </p:spPr>
              <p:txBody>
                <a:bodyPr wrap="square" rtlCol="0">
                  <a:spAutoFit/>
                </a:bodyPr>
                <a:lstStyle/>
                <a:p>
                  <a:r>
                    <a:rPr lang="en-US" sz="1350" dirty="0"/>
                    <a:t>    16</a:t>
                  </a:r>
                </a:p>
              </p:txBody>
            </p:sp>
            <p:sp>
              <p:nvSpPr>
                <p:cNvPr id="112" name="TextBox 111"/>
                <p:cNvSpPr txBox="1"/>
                <p:nvPr/>
              </p:nvSpPr>
              <p:spPr>
                <a:xfrm>
                  <a:off x="5145822" y="4716009"/>
                  <a:ext cx="346347" cy="400109"/>
                </a:xfrm>
                <a:prstGeom prst="rect">
                  <a:avLst/>
                </a:prstGeom>
                <a:noFill/>
              </p:spPr>
              <p:txBody>
                <a:bodyPr wrap="square" rtlCol="0">
                  <a:spAutoFit/>
                </a:bodyPr>
                <a:lstStyle/>
                <a:p>
                  <a:r>
                    <a:rPr lang="en-US" sz="1350" dirty="0"/>
                    <a:t>4 </a:t>
                  </a:r>
                </a:p>
              </p:txBody>
            </p:sp>
            <p:sp>
              <p:nvSpPr>
                <p:cNvPr id="113" name="TextBox 112"/>
                <p:cNvSpPr txBox="1"/>
                <p:nvPr/>
              </p:nvSpPr>
              <p:spPr>
                <a:xfrm>
                  <a:off x="4113902" y="4678674"/>
                  <a:ext cx="772563" cy="400109"/>
                </a:xfrm>
                <a:prstGeom prst="rect">
                  <a:avLst/>
                </a:prstGeom>
                <a:noFill/>
              </p:spPr>
              <p:txBody>
                <a:bodyPr wrap="square" rtlCol="0">
                  <a:spAutoFit/>
                </a:bodyPr>
                <a:lstStyle/>
                <a:p>
                  <a:r>
                    <a:rPr lang="en-US" sz="1350" dirty="0"/>
                    <a:t>    10</a:t>
                  </a:r>
                </a:p>
              </p:txBody>
            </p:sp>
            <p:sp>
              <p:nvSpPr>
                <p:cNvPr id="114" name="TextBox 113"/>
                <p:cNvSpPr txBox="1"/>
                <p:nvPr/>
              </p:nvSpPr>
              <p:spPr>
                <a:xfrm>
                  <a:off x="2760273" y="4678674"/>
                  <a:ext cx="772563" cy="400109"/>
                </a:xfrm>
                <a:prstGeom prst="rect">
                  <a:avLst/>
                </a:prstGeom>
                <a:noFill/>
              </p:spPr>
              <p:txBody>
                <a:bodyPr wrap="square" rtlCol="0">
                  <a:spAutoFit/>
                </a:bodyPr>
                <a:lstStyle/>
                <a:p>
                  <a:r>
                    <a:rPr lang="en-US" sz="1350" dirty="0"/>
                    <a:t>    15</a:t>
                  </a:r>
                </a:p>
              </p:txBody>
            </p:sp>
            <p:sp>
              <p:nvSpPr>
                <p:cNvPr id="115" name="TextBox 114"/>
                <p:cNvSpPr txBox="1"/>
                <p:nvPr/>
              </p:nvSpPr>
              <p:spPr>
                <a:xfrm>
                  <a:off x="1636225" y="4729550"/>
                  <a:ext cx="772563" cy="400109"/>
                </a:xfrm>
                <a:prstGeom prst="rect">
                  <a:avLst/>
                </a:prstGeom>
                <a:noFill/>
              </p:spPr>
              <p:txBody>
                <a:bodyPr wrap="square" rtlCol="0">
                  <a:spAutoFit/>
                </a:bodyPr>
                <a:lstStyle/>
                <a:p>
                  <a:r>
                    <a:rPr lang="en-US" sz="1350" dirty="0"/>
                    <a:t>    8</a:t>
                  </a:r>
                </a:p>
              </p:txBody>
            </p:sp>
          </p:grpSp>
          <p:cxnSp>
            <p:nvCxnSpPr>
              <p:cNvPr id="118" name="Straight Arrow Connector 117"/>
              <p:cNvCxnSpPr/>
              <p:nvPr/>
            </p:nvCxnSpPr>
            <p:spPr>
              <a:xfrm flipH="1">
                <a:off x="4218930" y="2204029"/>
                <a:ext cx="312891" cy="439412"/>
              </a:xfrm>
              <a:prstGeom prst="straightConnector1">
                <a:avLst/>
              </a:prstGeom>
              <a:ln>
                <a:solidFill>
                  <a:schemeClr val="tx1"/>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514333" y="2204029"/>
                <a:ext cx="631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4514894" y="1890960"/>
                <a:ext cx="614001" cy="400109"/>
              </a:xfrm>
              <a:prstGeom prst="rect">
                <a:avLst/>
              </a:prstGeom>
              <a:noFill/>
            </p:spPr>
            <p:txBody>
              <a:bodyPr wrap="square" rtlCol="0">
                <a:spAutoFit/>
              </a:bodyPr>
              <a:lstStyle/>
              <a:p>
                <a:r>
                  <a:rPr lang="en-US" sz="1350" dirty="0"/>
                  <a:t>R30</a:t>
                </a:r>
              </a:p>
            </p:txBody>
          </p:sp>
        </p:grpSp>
      </p:grpSp>
      <p:cxnSp>
        <p:nvCxnSpPr>
          <p:cNvPr id="62" name="Straight Arrow Connector 61"/>
          <p:cNvCxnSpPr/>
          <p:nvPr/>
        </p:nvCxnSpPr>
        <p:spPr>
          <a:xfrm flipV="1">
            <a:off x="5356975" y="2393623"/>
            <a:ext cx="0" cy="77740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28386" y="2368535"/>
            <a:ext cx="860433" cy="369332"/>
          </a:xfrm>
          <a:prstGeom prst="rect">
            <a:avLst/>
          </a:prstGeom>
          <a:noFill/>
        </p:spPr>
        <p:txBody>
          <a:bodyPr wrap="square" rtlCol="0">
            <a:spAutoFit/>
          </a:bodyPr>
          <a:lstStyle/>
          <a:p>
            <a:r>
              <a:rPr lang="en-US" dirty="0"/>
              <a:t>X +</a:t>
            </a:r>
            <a:r>
              <a:rPr lang="en-US" dirty="0" err="1"/>
              <a:t>ve</a:t>
            </a:r>
            <a:endParaRPr lang="en-US" dirty="0"/>
          </a:p>
        </p:txBody>
      </p:sp>
      <p:cxnSp>
        <p:nvCxnSpPr>
          <p:cNvPr id="64" name="Straight Arrow Connector 63"/>
          <p:cNvCxnSpPr/>
          <p:nvPr/>
        </p:nvCxnSpPr>
        <p:spPr>
          <a:xfrm rot="5400000" flipV="1">
            <a:off x="5466654" y="3040438"/>
            <a:ext cx="0" cy="77740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315159" y="3379635"/>
            <a:ext cx="860433" cy="369332"/>
          </a:xfrm>
          <a:prstGeom prst="rect">
            <a:avLst/>
          </a:prstGeom>
          <a:noFill/>
        </p:spPr>
        <p:txBody>
          <a:bodyPr wrap="square" rtlCol="0">
            <a:spAutoFit/>
          </a:bodyPr>
          <a:lstStyle/>
          <a:p>
            <a:r>
              <a:rPr lang="en-US" dirty="0"/>
              <a:t>Z +</a:t>
            </a:r>
            <a:r>
              <a:rPr lang="en-US" dirty="0" err="1"/>
              <a:t>ve</a:t>
            </a:r>
            <a:endParaRPr lang="en-US" dirty="0"/>
          </a:p>
        </p:txBody>
      </p:sp>
    </p:spTree>
    <p:extLst>
      <p:ext uri="{BB962C8B-B14F-4D97-AF65-F5344CB8AC3E}">
        <p14:creationId xmlns:p14="http://schemas.microsoft.com/office/powerpoint/2010/main" val="332922352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29564AE-E1C0-4D6A-998D-68DDA1F0ACD0}"/>
              </a:ext>
            </a:extLst>
          </p:cNvPr>
          <p:cNvSpPr/>
          <p:nvPr/>
        </p:nvSpPr>
        <p:spPr>
          <a:xfrm>
            <a:off x="944380" y="1093733"/>
            <a:ext cx="2199612" cy="1274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Content Placeholder 58"/>
          <p:cNvPicPr>
            <a:picLocks noGrp="1" noChangeAspect="1"/>
          </p:cNvPicPr>
          <p:nvPr>
            <p:ph idx="1"/>
          </p:nvPr>
        </p:nvPicPr>
        <p:blipFill>
          <a:blip r:embed="rId2"/>
          <a:stretch>
            <a:fillRect/>
          </a:stretch>
        </p:blipFill>
        <p:spPr>
          <a:xfrm>
            <a:off x="453294" y="1093733"/>
            <a:ext cx="3425024" cy="1387808"/>
          </a:xfrm>
          <a:prstGeom prst="rect">
            <a:avLst/>
          </a:prstGeom>
        </p:spPr>
      </p:pic>
      <p:grpSp>
        <p:nvGrpSpPr>
          <p:cNvPr id="8" name="Group 7"/>
          <p:cNvGrpSpPr/>
          <p:nvPr/>
        </p:nvGrpSpPr>
        <p:grpSpPr>
          <a:xfrm>
            <a:off x="453293" y="750559"/>
            <a:ext cx="7177593" cy="4593304"/>
            <a:chOff x="604391" y="-142255"/>
            <a:chExt cx="9570124" cy="6124405"/>
          </a:xfrm>
        </p:grpSpPr>
        <p:sp>
          <p:nvSpPr>
            <p:cNvPr id="60" name="TextBox 59"/>
            <p:cNvSpPr txBox="1"/>
            <p:nvPr/>
          </p:nvSpPr>
          <p:spPr>
            <a:xfrm>
              <a:off x="604391" y="2165721"/>
              <a:ext cx="9570124" cy="3816429"/>
            </a:xfrm>
            <a:prstGeom prst="rect">
              <a:avLst/>
            </a:prstGeom>
            <a:noFill/>
          </p:spPr>
          <p:txBody>
            <a:bodyPr wrap="square" rtlCol="0">
              <a:spAutoFit/>
            </a:bodyPr>
            <a:lstStyle/>
            <a:p>
              <a:r>
                <a:rPr lang="en-US" dirty="0"/>
                <a:t>N1 (Roughing of OD) ;</a:t>
              </a:r>
            </a:p>
            <a:p>
              <a:r>
                <a:rPr lang="en-US" dirty="0"/>
                <a:t>G50 S2000;  (Spindle max speed setting)</a:t>
              </a:r>
            </a:p>
            <a:p>
              <a:r>
                <a:rPr lang="en-US" dirty="0"/>
                <a:t>G00 T0101 M42; (Turret station number and tool offset, Spindle speed high)</a:t>
              </a:r>
            </a:p>
            <a:p>
              <a:r>
                <a:rPr lang="en-US" dirty="0"/>
                <a:t>G96 S120 M04; (Constant surface speed </a:t>
              </a:r>
              <a:r>
                <a:rPr lang="en-US" dirty="0" err="1"/>
                <a:t>cmd</a:t>
              </a:r>
              <a:r>
                <a:rPr lang="en-US" dirty="0"/>
                <a:t>, spindle CCW) </a:t>
              </a:r>
            </a:p>
            <a:p>
              <a:r>
                <a:rPr lang="en-US" dirty="0"/>
                <a:t>G00 X 38.0 Z 1.0;  Rapid traverse to X,Z</a:t>
              </a:r>
            </a:p>
            <a:p>
              <a:r>
                <a:rPr lang="en-US" dirty="0"/>
                <a:t>G71 U1.0; (roughing of OD, depth of cut 1 mm) </a:t>
              </a:r>
            </a:p>
            <a:p>
              <a:pPr marL="2525316" indent="-2525316"/>
              <a:r>
                <a:rPr lang="en-US" dirty="0"/>
                <a:t>G71 P1000 Q1100 U1.0 W0.1 F0.1; (starting block, ending block, finishing allowance in X, finishing allowance in Z, roughing feed) </a:t>
              </a:r>
            </a:p>
          </p:txBody>
        </p:sp>
        <p:cxnSp>
          <p:nvCxnSpPr>
            <p:cNvPr id="3" name="Straight Arrow Connector 2"/>
            <p:cNvCxnSpPr/>
            <p:nvPr/>
          </p:nvCxnSpPr>
          <p:spPr>
            <a:xfrm>
              <a:off x="4381995" y="1140031"/>
              <a:ext cx="1187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569527" y="955365"/>
              <a:ext cx="712520" cy="677108"/>
            </a:xfrm>
            <a:prstGeom prst="rect">
              <a:avLst/>
            </a:prstGeom>
            <a:noFill/>
          </p:spPr>
          <p:txBody>
            <a:bodyPr wrap="square" rtlCol="0">
              <a:spAutoFit/>
            </a:bodyPr>
            <a:lstStyle/>
            <a:p>
              <a:r>
                <a:rPr lang="en-US" sz="1350" dirty="0"/>
                <a:t>Z +</a:t>
              </a:r>
              <a:r>
                <a:rPr lang="en-US" sz="1350" dirty="0" err="1"/>
                <a:t>ve</a:t>
              </a:r>
              <a:endParaRPr lang="en-US" sz="1350" dirty="0"/>
            </a:p>
          </p:txBody>
        </p:sp>
        <p:cxnSp>
          <p:nvCxnSpPr>
            <p:cNvPr id="6" name="Straight Arrow Connector 5"/>
            <p:cNvCxnSpPr/>
            <p:nvPr/>
          </p:nvCxnSpPr>
          <p:spPr>
            <a:xfrm flipV="1">
              <a:off x="4191990" y="103496"/>
              <a:ext cx="0" cy="1036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197314" y="-142255"/>
              <a:ext cx="712520" cy="677108"/>
            </a:xfrm>
            <a:prstGeom prst="rect">
              <a:avLst/>
            </a:prstGeom>
            <a:noFill/>
          </p:spPr>
          <p:txBody>
            <a:bodyPr wrap="square" rtlCol="0">
              <a:spAutoFit/>
            </a:bodyPr>
            <a:lstStyle/>
            <a:p>
              <a:r>
                <a:rPr lang="en-US" sz="1350" dirty="0"/>
                <a:t>X +</a:t>
              </a:r>
              <a:r>
                <a:rPr lang="en-US" sz="1350" dirty="0" err="1"/>
                <a:t>ve</a:t>
              </a:r>
              <a:endParaRPr lang="en-US" sz="1350" dirty="0"/>
            </a:p>
          </p:txBody>
        </p:sp>
      </p:grpSp>
      <p:sp>
        <p:nvSpPr>
          <p:cNvPr id="5" name="TextBox 4"/>
          <p:cNvSpPr txBox="1"/>
          <p:nvPr/>
        </p:nvSpPr>
        <p:spPr>
          <a:xfrm>
            <a:off x="2940034" y="496731"/>
            <a:ext cx="1876567" cy="307777"/>
          </a:xfrm>
          <a:prstGeom prst="rect">
            <a:avLst/>
          </a:prstGeom>
          <a:noFill/>
        </p:spPr>
        <p:txBody>
          <a:bodyPr wrap="square" rtlCol="0">
            <a:spAutoFit/>
          </a:bodyPr>
          <a:lstStyle/>
          <a:p>
            <a:r>
              <a:rPr lang="en-US" sz="1400" dirty="0"/>
              <a:t>Tool turret on this side</a:t>
            </a:r>
          </a:p>
        </p:txBody>
      </p:sp>
      <p:grpSp>
        <p:nvGrpSpPr>
          <p:cNvPr id="9" name="Group 8">
            <a:extLst>
              <a:ext uri="{FF2B5EF4-FFF2-40B4-BE49-F238E27FC236}">
                <a16:creationId xmlns:a16="http://schemas.microsoft.com/office/drawing/2014/main" id="{59863602-4FBB-414D-97FE-800314E5AD2F}"/>
              </a:ext>
            </a:extLst>
          </p:cNvPr>
          <p:cNvGrpSpPr/>
          <p:nvPr/>
        </p:nvGrpSpPr>
        <p:grpSpPr>
          <a:xfrm>
            <a:off x="3081931" y="-1389917"/>
            <a:ext cx="1095214" cy="1876567"/>
            <a:chOff x="4310167" y="155449"/>
            <a:chExt cx="1095214" cy="1876567"/>
          </a:xfrm>
        </p:grpSpPr>
        <p:sp>
          <p:nvSpPr>
            <p:cNvPr id="2" name="Cylinder 1">
              <a:extLst>
                <a:ext uri="{FF2B5EF4-FFF2-40B4-BE49-F238E27FC236}">
                  <a16:creationId xmlns:a16="http://schemas.microsoft.com/office/drawing/2014/main" id="{2D9B1FD6-E0C3-40BB-954F-607B821FC9B0}"/>
                </a:ext>
              </a:extLst>
            </p:cNvPr>
            <p:cNvSpPr/>
            <p:nvPr/>
          </p:nvSpPr>
          <p:spPr>
            <a:xfrm rot="16200000">
              <a:off x="4086268" y="712903"/>
              <a:ext cx="1876567" cy="7616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Parallelogram 6">
              <a:extLst>
                <a:ext uri="{FF2B5EF4-FFF2-40B4-BE49-F238E27FC236}">
                  <a16:creationId xmlns:a16="http://schemas.microsoft.com/office/drawing/2014/main" id="{F8704A2F-D0BF-4751-8E62-131B8A7864DE}"/>
                </a:ext>
              </a:extLst>
            </p:cNvPr>
            <p:cNvSpPr/>
            <p:nvPr/>
          </p:nvSpPr>
          <p:spPr>
            <a:xfrm>
              <a:off x="4310167" y="1751071"/>
              <a:ext cx="802736" cy="23688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Parallelogram 13">
            <a:extLst>
              <a:ext uri="{FF2B5EF4-FFF2-40B4-BE49-F238E27FC236}">
                <a16:creationId xmlns:a16="http://schemas.microsoft.com/office/drawing/2014/main" id="{2CB39B62-5E35-476A-AD05-1083968F51B4}"/>
              </a:ext>
            </a:extLst>
          </p:cNvPr>
          <p:cNvSpPr/>
          <p:nvPr/>
        </p:nvSpPr>
        <p:spPr>
          <a:xfrm>
            <a:off x="7869990" y="315633"/>
            <a:ext cx="1143721" cy="236886"/>
          </a:xfrm>
          <a:prstGeom prst="parallelogram">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Pentagon 10">
            <a:extLst>
              <a:ext uri="{FF2B5EF4-FFF2-40B4-BE49-F238E27FC236}">
                <a16:creationId xmlns:a16="http://schemas.microsoft.com/office/drawing/2014/main" id="{34869DE1-FF32-4250-A786-7E72BE63A468}"/>
              </a:ext>
            </a:extLst>
          </p:cNvPr>
          <p:cNvSpPr/>
          <p:nvPr/>
        </p:nvSpPr>
        <p:spPr>
          <a:xfrm rot="5400000">
            <a:off x="2837272" y="532176"/>
            <a:ext cx="779362" cy="236886"/>
          </a:xfrm>
          <a:prstGeom prst="homePlat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8676193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49256"/>
            <a:ext cx="2103665" cy="4240717"/>
          </a:xfrm>
        </p:spPr>
        <p:txBody>
          <a:bodyPr>
            <a:normAutofit fontScale="92500" lnSpcReduction="20000"/>
          </a:bodyPr>
          <a:lstStyle/>
          <a:p>
            <a:pPr marL="2525316" indent="-2525316">
              <a:lnSpc>
                <a:spcPct val="100000"/>
              </a:lnSpc>
              <a:spcBef>
                <a:spcPts val="0"/>
              </a:spcBef>
              <a:buNone/>
            </a:pPr>
            <a:r>
              <a:rPr lang="en-US" sz="1950" dirty="0">
                <a:solidFill>
                  <a:prstClr val="black"/>
                </a:solidFill>
              </a:rPr>
              <a:t>N1000 G00 X8.0;  </a:t>
            </a:r>
          </a:p>
          <a:p>
            <a:pPr marL="2525316" indent="-2525316">
              <a:lnSpc>
                <a:spcPct val="100000"/>
              </a:lnSpc>
              <a:spcBef>
                <a:spcPts val="0"/>
              </a:spcBef>
              <a:buNone/>
            </a:pPr>
            <a:r>
              <a:rPr lang="en-US" sz="1950" dirty="0">
                <a:solidFill>
                  <a:prstClr val="black"/>
                </a:solidFill>
              </a:rPr>
              <a:t>G01 Z0;</a:t>
            </a:r>
          </a:p>
          <a:p>
            <a:pPr marL="2525316" indent="-2525316">
              <a:lnSpc>
                <a:spcPct val="100000"/>
              </a:lnSpc>
              <a:spcBef>
                <a:spcPts val="0"/>
              </a:spcBef>
              <a:buNone/>
            </a:pPr>
            <a:r>
              <a:rPr lang="en-US" sz="1950" dirty="0">
                <a:solidFill>
                  <a:prstClr val="black"/>
                </a:solidFill>
              </a:rPr>
              <a:t>X12.0 Z-2.0;</a:t>
            </a:r>
          </a:p>
          <a:p>
            <a:pPr marL="2525316" indent="-2525316">
              <a:lnSpc>
                <a:spcPct val="100000"/>
              </a:lnSpc>
              <a:spcBef>
                <a:spcPts val="0"/>
              </a:spcBef>
              <a:buNone/>
            </a:pPr>
            <a:r>
              <a:rPr lang="en-US" sz="1950" dirty="0">
                <a:solidFill>
                  <a:prstClr val="black"/>
                </a:solidFill>
              </a:rPr>
              <a:t>Z -22.0;</a:t>
            </a:r>
          </a:p>
          <a:p>
            <a:pPr marL="2525316" indent="-2525316">
              <a:lnSpc>
                <a:spcPct val="100000"/>
              </a:lnSpc>
              <a:spcBef>
                <a:spcPts val="0"/>
              </a:spcBef>
              <a:buNone/>
            </a:pPr>
            <a:r>
              <a:rPr lang="en-US" sz="1950" dirty="0">
                <a:solidFill>
                  <a:prstClr val="black"/>
                </a:solidFill>
              </a:rPr>
              <a:t>X16;</a:t>
            </a:r>
          </a:p>
          <a:p>
            <a:pPr marL="2525316" indent="-2525316">
              <a:lnSpc>
                <a:spcPct val="100000"/>
              </a:lnSpc>
              <a:spcBef>
                <a:spcPts val="0"/>
              </a:spcBef>
              <a:buNone/>
            </a:pPr>
            <a:r>
              <a:rPr lang="en-US" sz="1950" dirty="0">
                <a:solidFill>
                  <a:prstClr val="black"/>
                </a:solidFill>
              </a:rPr>
              <a:t>G02 X22 Z-32R30</a:t>
            </a:r>
            <a:endParaRPr lang="en-US" sz="1950" dirty="0"/>
          </a:p>
          <a:p>
            <a:pPr>
              <a:lnSpc>
                <a:spcPct val="120000"/>
              </a:lnSpc>
              <a:spcBef>
                <a:spcPts val="0"/>
              </a:spcBef>
              <a:buNone/>
            </a:pPr>
            <a:r>
              <a:rPr lang="en-US" sz="1950" dirty="0"/>
              <a:t>G01 X35 Z-47;</a:t>
            </a:r>
          </a:p>
          <a:p>
            <a:pPr>
              <a:lnSpc>
                <a:spcPct val="120000"/>
              </a:lnSpc>
              <a:spcBef>
                <a:spcPts val="0"/>
              </a:spcBef>
              <a:buNone/>
            </a:pPr>
            <a:r>
              <a:rPr lang="en-US" sz="1950" dirty="0"/>
              <a:t>Z-55;</a:t>
            </a:r>
          </a:p>
          <a:p>
            <a:pPr>
              <a:lnSpc>
                <a:spcPct val="120000"/>
              </a:lnSpc>
              <a:spcBef>
                <a:spcPts val="0"/>
              </a:spcBef>
              <a:buNone/>
            </a:pPr>
            <a:r>
              <a:rPr lang="en-US" sz="1950" dirty="0"/>
              <a:t>N1100 X39;</a:t>
            </a:r>
          </a:p>
          <a:p>
            <a:pPr>
              <a:lnSpc>
                <a:spcPct val="120000"/>
              </a:lnSpc>
              <a:spcBef>
                <a:spcPts val="0"/>
              </a:spcBef>
              <a:buNone/>
            </a:pPr>
            <a:r>
              <a:rPr lang="en-US" sz="1950" dirty="0"/>
              <a:t>G00 X200 Z100;</a:t>
            </a:r>
          </a:p>
          <a:p>
            <a:pPr>
              <a:lnSpc>
                <a:spcPct val="120000"/>
              </a:lnSpc>
              <a:spcBef>
                <a:spcPts val="0"/>
              </a:spcBef>
              <a:buNone/>
            </a:pPr>
            <a:r>
              <a:rPr lang="en-US" sz="1950" dirty="0"/>
              <a:t>G42 G0 X200 Z100;</a:t>
            </a:r>
          </a:p>
          <a:p>
            <a:pPr>
              <a:lnSpc>
                <a:spcPct val="120000"/>
              </a:lnSpc>
              <a:spcBef>
                <a:spcPts val="0"/>
              </a:spcBef>
              <a:buNone/>
            </a:pPr>
            <a:r>
              <a:rPr lang="en-US" sz="1950" dirty="0"/>
              <a:t>G70 P1000 Q1100 F0.05;</a:t>
            </a:r>
          </a:p>
          <a:p>
            <a:pPr>
              <a:lnSpc>
                <a:spcPct val="120000"/>
              </a:lnSpc>
              <a:spcBef>
                <a:spcPts val="0"/>
              </a:spcBef>
              <a:buNone/>
            </a:pPr>
            <a:r>
              <a:rPr lang="en-US" sz="1950" dirty="0"/>
              <a:t>G40 G00 X200 100;</a:t>
            </a:r>
          </a:p>
          <a:p>
            <a:pPr>
              <a:lnSpc>
                <a:spcPct val="120000"/>
              </a:lnSpc>
              <a:spcBef>
                <a:spcPts val="0"/>
              </a:spcBef>
              <a:buNone/>
            </a:pPr>
            <a:r>
              <a:rPr lang="en-US" sz="1950" dirty="0"/>
              <a:t>M05;   Spindle Stop</a:t>
            </a:r>
          </a:p>
          <a:p>
            <a:pPr>
              <a:lnSpc>
                <a:spcPct val="120000"/>
              </a:lnSpc>
              <a:spcBef>
                <a:spcPts val="0"/>
              </a:spcBef>
              <a:buNone/>
            </a:pPr>
            <a:r>
              <a:rPr lang="en-US" sz="1950" dirty="0"/>
              <a:t>M01;  Optional stop</a:t>
            </a:r>
          </a:p>
          <a:p>
            <a:pPr>
              <a:buNone/>
            </a:pPr>
            <a:endParaRPr lang="en-US" dirty="0"/>
          </a:p>
          <a:p>
            <a:endParaRPr lang="en-US" dirty="0"/>
          </a:p>
        </p:txBody>
      </p:sp>
      <p:pic>
        <p:nvPicPr>
          <p:cNvPr id="4" name="Content Placeholder 58"/>
          <p:cNvPicPr>
            <a:picLocks noChangeAspect="1"/>
          </p:cNvPicPr>
          <p:nvPr/>
        </p:nvPicPr>
        <p:blipFill>
          <a:blip r:embed="rId2"/>
          <a:stretch>
            <a:fillRect/>
          </a:stretch>
        </p:blipFill>
        <p:spPr>
          <a:xfrm>
            <a:off x="2392137" y="574781"/>
            <a:ext cx="3425024" cy="1387808"/>
          </a:xfrm>
          <a:prstGeom prst="rect">
            <a:avLst/>
          </a:prstGeom>
        </p:spPr>
      </p:pic>
      <p:sp>
        <p:nvSpPr>
          <p:cNvPr id="5" name="TextBox 4"/>
          <p:cNvSpPr txBox="1"/>
          <p:nvPr/>
        </p:nvSpPr>
        <p:spPr>
          <a:xfrm>
            <a:off x="2732315" y="2265528"/>
            <a:ext cx="2841171" cy="3637919"/>
          </a:xfrm>
          <a:prstGeom prst="rect">
            <a:avLst/>
          </a:prstGeom>
          <a:noFill/>
        </p:spPr>
        <p:txBody>
          <a:bodyPr wrap="square" rtlCol="0">
            <a:spAutoFit/>
          </a:bodyPr>
          <a:lstStyle/>
          <a:p>
            <a:pPr>
              <a:lnSpc>
                <a:spcPct val="120000"/>
              </a:lnSpc>
            </a:pPr>
            <a:r>
              <a:rPr lang="en-US" dirty="0"/>
              <a:t>N2 (Grooving)</a:t>
            </a:r>
          </a:p>
          <a:p>
            <a:pPr>
              <a:lnSpc>
                <a:spcPct val="120000"/>
              </a:lnSpc>
            </a:pPr>
            <a:r>
              <a:rPr lang="en-US" dirty="0"/>
              <a:t>G28 U0; (Zero return)</a:t>
            </a:r>
          </a:p>
          <a:p>
            <a:pPr>
              <a:lnSpc>
                <a:spcPct val="120000"/>
              </a:lnSpc>
            </a:pPr>
            <a:r>
              <a:rPr lang="en-US" dirty="0"/>
              <a:t>G28 W0;</a:t>
            </a:r>
          </a:p>
          <a:p>
            <a:pPr>
              <a:lnSpc>
                <a:spcPct val="120000"/>
              </a:lnSpc>
            </a:pPr>
            <a:r>
              <a:rPr lang="en-US" dirty="0"/>
              <a:t>G50 S1500;</a:t>
            </a:r>
          </a:p>
          <a:p>
            <a:r>
              <a:rPr lang="en-US" dirty="0"/>
              <a:t>G0 T0202  M41 spindle speed low</a:t>
            </a:r>
          </a:p>
          <a:p>
            <a:r>
              <a:rPr lang="en-US" dirty="0"/>
              <a:t>G96 S70 M04 CCW Spindle rotation</a:t>
            </a:r>
          </a:p>
          <a:p>
            <a:r>
              <a:rPr lang="en-US" dirty="0"/>
              <a:t>G00  X20 ;</a:t>
            </a:r>
          </a:p>
          <a:p>
            <a:r>
              <a:rPr lang="en-US" dirty="0"/>
              <a:t>Z -22;</a:t>
            </a:r>
          </a:p>
          <a:p>
            <a:r>
              <a:rPr lang="en-US" dirty="0"/>
              <a:t>G01 X10.2 F0.05;</a:t>
            </a:r>
          </a:p>
          <a:p>
            <a:r>
              <a:rPr lang="en-US" dirty="0"/>
              <a:t>X39 F5;</a:t>
            </a:r>
          </a:p>
        </p:txBody>
      </p:sp>
      <p:sp>
        <p:nvSpPr>
          <p:cNvPr id="6" name="TextBox 5"/>
          <p:cNvSpPr txBox="1"/>
          <p:nvPr/>
        </p:nvSpPr>
        <p:spPr>
          <a:xfrm>
            <a:off x="5817161" y="1268685"/>
            <a:ext cx="2079172" cy="3508653"/>
          </a:xfrm>
          <a:prstGeom prst="rect">
            <a:avLst/>
          </a:prstGeom>
          <a:noFill/>
        </p:spPr>
        <p:txBody>
          <a:bodyPr wrap="square" rtlCol="0">
            <a:spAutoFit/>
          </a:bodyPr>
          <a:lstStyle/>
          <a:p>
            <a:r>
              <a:rPr lang="en-US" sz="1500" dirty="0"/>
              <a:t>N3 (Threading)</a:t>
            </a:r>
          </a:p>
          <a:p>
            <a:r>
              <a:rPr lang="en-US" sz="1500" dirty="0"/>
              <a:t>G28 U0;</a:t>
            </a:r>
          </a:p>
          <a:p>
            <a:r>
              <a:rPr lang="en-US" sz="1500" dirty="0"/>
              <a:t>G28 W0;</a:t>
            </a:r>
          </a:p>
          <a:p>
            <a:r>
              <a:rPr lang="en-US" sz="1500" dirty="0"/>
              <a:t>G0 T0707 M41;</a:t>
            </a:r>
          </a:p>
          <a:p>
            <a:r>
              <a:rPr lang="en-US" sz="1500" dirty="0"/>
              <a:t>G97 S500 M04;</a:t>
            </a:r>
          </a:p>
          <a:p>
            <a:r>
              <a:rPr lang="en-US" sz="1500" dirty="0"/>
              <a:t>G0 X12.0 Z-20;</a:t>
            </a:r>
          </a:p>
          <a:p>
            <a:r>
              <a:rPr lang="en-US" sz="1500" dirty="0"/>
              <a:t>G92 X11.6  Z2.0 F1.0;</a:t>
            </a:r>
          </a:p>
          <a:p>
            <a:r>
              <a:rPr lang="en-US" sz="1500" dirty="0"/>
              <a:t>X11.4;</a:t>
            </a:r>
          </a:p>
          <a:p>
            <a:r>
              <a:rPr lang="en-US" sz="1500" dirty="0"/>
              <a:t>X11.2;</a:t>
            </a:r>
          </a:p>
          <a:p>
            <a:r>
              <a:rPr lang="en-US" sz="1500" dirty="0"/>
              <a:t>X11.0;</a:t>
            </a:r>
          </a:p>
          <a:p>
            <a:r>
              <a:rPr lang="en-US" sz="1500" dirty="0"/>
              <a:t>X10.9;</a:t>
            </a:r>
          </a:p>
          <a:p>
            <a:r>
              <a:rPr lang="en-US" sz="1500" dirty="0"/>
              <a:t>X10.8;</a:t>
            </a:r>
          </a:p>
          <a:p>
            <a:pPr lvl="0"/>
            <a:r>
              <a:rPr lang="en-US" sz="1350" dirty="0">
                <a:solidFill>
                  <a:prstClr val="black"/>
                </a:solidFill>
              </a:rPr>
              <a:t>X10.7;</a:t>
            </a:r>
          </a:p>
          <a:p>
            <a:pPr lvl="0"/>
            <a:r>
              <a:rPr lang="en-US" sz="1350" dirty="0">
                <a:solidFill>
                  <a:prstClr val="black"/>
                </a:solidFill>
              </a:rPr>
              <a:t>X10.7;</a:t>
            </a:r>
          </a:p>
          <a:p>
            <a:endParaRPr lang="en-US" sz="1500" dirty="0"/>
          </a:p>
        </p:txBody>
      </p:sp>
      <p:sp>
        <p:nvSpPr>
          <p:cNvPr id="7" name="TextBox 6"/>
          <p:cNvSpPr txBox="1"/>
          <p:nvPr/>
        </p:nvSpPr>
        <p:spPr>
          <a:xfrm>
            <a:off x="6693461" y="3011470"/>
            <a:ext cx="1788988" cy="1477328"/>
          </a:xfrm>
          <a:prstGeom prst="rect">
            <a:avLst/>
          </a:prstGeom>
          <a:noFill/>
        </p:spPr>
        <p:txBody>
          <a:bodyPr wrap="square" rtlCol="0">
            <a:spAutoFit/>
          </a:bodyPr>
          <a:lstStyle/>
          <a:p>
            <a:pPr lvl="0"/>
            <a:r>
              <a:rPr lang="en-US" sz="1500" dirty="0">
                <a:solidFill>
                  <a:prstClr val="black"/>
                </a:solidFill>
              </a:rPr>
              <a:t>X10.6; </a:t>
            </a:r>
          </a:p>
          <a:p>
            <a:pPr lvl="0"/>
            <a:r>
              <a:rPr lang="en-US" sz="1500" dirty="0">
                <a:solidFill>
                  <a:prstClr val="black"/>
                </a:solidFill>
              </a:rPr>
              <a:t>X10.6; </a:t>
            </a:r>
          </a:p>
          <a:p>
            <a:pPr lvl="0"/>
            <a:r>
              <a:rPr lang="en-US" sz="1500" dirty="0">
                <a:solidFill>
                  <a:prstClr val="black"/>
                </a:solidFill>
              </a:rPr>
              <a:t>X10.6;</a:t>
            </a:r>
          </a:p>
          <a:p>
            <a:pPr lvl="0"/>
            <a:r>
              <a:rPr lang="en-US" sz="1500" dirty="0">
                <a:solidFill>
                  <a:prstClr val="black"/>
                </a:solidFill>
              </a:rPr>
              <a:t>G00 X200 Z100;</a:t>
            </a:r>
          </a:p>
          <a:p>
            <a:pPr lvl="0"/>
            <a:r>
              <a:rPr lang="en-US" sz="1500" dirty="0">
                <a:solidFill>
                  <a:prstClr val="black"/>
                </a:solidFill>
              </a:rPr>
              <a:t>M05;</a:t>
            </a:r>
          </a:p>
          <a:p>
            <a:pPr lvl="0"/>
            <a:r>
              <a:rPr lang="en-US" sz="1500" dirty="0">
                <a:solidFill>
                  <a:prstClr val="black"/>
                </a:solidFill>
              </a:rPr>
              <a:t>M01;</a:t>
            </a:r>
          </a:p>
        </p:txBody>
      </p:sp>
      <p:sp>
        <p:nvSpPr>
          <p:cNvPr id="8" name="TextBox 7"/>
          <p:cNvSpPr txBox="1"/>
          <p:nvPr/>
        </p:nvSpPr>
        <p:spPr>
          <a:xfrm>
            <a:off x="4878877" y="267004"/>
            <a:ext cx="1876567" cy="307777"/>
          </a:xfrm>
          <a:prstGeom prst="rect">
            <a:avLst/>
          </a:prstGeom>
          <a:noFill/>
        </p:spPr>
        <p:txBody>
          <a:bodyPr wrap="square" rtlCol="0">
            <a:spAutoFit/>
          </a:bodyPr>
          <a:lstStyle/>
          <a:p>
            <a:r>
              <a:rPr lang="en-US" sz="1400" dirty="0"/>
              <a:t>Tool turret on this side</a:t>
            </a:r>
          </a:p>
        </p:txBody>
      </p:sp>
      <p:sp>
        <p:nvSpPr>
          <p:cNvPr id="9" name="TextBox 8"/>
          <p:cNvSpPr txBox="1"/>
          <p:nvPr/>
        </p:nvSpPr>
        <p:spPr>
          <a:xfrm>
            <a:off x="4995653" y="574781"/>
            <a:ext cx="860433" cy="276999"/>
          </a:xfrm>
          <a:prstGeom prst="rect">
            <a:avLst/>
          </a:prstGeom>
          <a:noFill/>
        </p:spPr>
        <p:txBody>
          <a:bodyPr wrap="square" rtlCol="0">
            <a:spAutoFit/>
          </a:bodyPr>
          <a:lstStyle/>
          <a:p>
            <a:r>
              <a:rPr lang="en-US" sz="1200" dirty="0"/>
              <a:t> X +</a:t>
            </a:r>
            <a:r>
              <a:rPr lang="en-US" sz="1200" dirty="0" err="1"/>
              <a:t>ve</a:t>
            </a:r>
            <a:endParaRPr lang="en-US" sz="1200" dirty="0"/>
          </a:p>
        </p:txBody>
      </p:sp>
      <p:cxnSp>
        <p:nvCxnSpPr>
          <p:cNvPr id="10" name="Straight Arrow Connector 9"/>
          <p:cNvCxnSpPr/>
          <p:nvPr/>
        </p:nvCxnSpPr>
        <p:spPr>
          <a:xfrm flipV="1">
            <a:off x="5099800" y="574781"/>
            <a:ext cx="0" cy="77740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flipV="1">
            <a:off x="6106190" y="783013"/>
            <a:ext cx="0" cy="77740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75973" y="943201"/>
            <a:ext cx="860433" cy="276999"/>
          </a:xfrm>
          <a:prstGeom prst="rect">
            <a:avLst/>
          </a:prstGeom>
          <a:noFill/>
        </p:spPr>
        <p:txBody>
          <a:bodyPr wrap="square" rtlCol="0">
            <a:spAutoFit/>
          </a:bodyPr>
          <a:lstStyle/>
          <a:p>
            <a:r>
              <a:rPr lang="en-US" sz="1200" dirty="0"/>
              <a:t>Z +</a:t>
            </a:r>
            <a:r>
              <a:rPr lang="en-US" sz="1200" dirty="0" err="1"/>
              <a:t>ve</a:t>
            </a:r>
            <a:endParaRPr lang="en-US" sz="1200" dirty="0"/>
          </a:p>
        </p:txBody>
      </p:sp>
      <p:sp>
        <p:nvSpPr>
          <p:cNvPr id="15" name="Arrow: Pentagon 14">
            <a:extLst>
              <a:ext uri="{FF2B5EF4-FFF2-40B4-BE49-F238E27FC236}">
                <a16:creationId xmlns:a16="http://schemas.microsoft.com/office/drawing/2014/main" id="{72D22290-B6F7-4280-8EE0-567CDA2EDBB6}"/>
              </a:ext>
            </a:extLst>
          </p:cNvPr>
          <p:cNvSpPr/>
          <p:nvPr/>
        </p:nvSpPr>
        <p:spPr>
          <a:xfrm rot="5400000">
            <a:off x="4044775" y="528796"/>
            <a:ext cx="671560" cy="14797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Up 15">
            <a:extLst>
              <a:ext uri="{FF2B5EF4-FFF2-40B4-BE49-F238E27FC236}">
                <a16:creationId xmlns:a16="http://schemas.microsoft.com/office/drawing/2014/main" id="{DF662D6B-38BB-4F90-8BA3-CE9AACA5C934}"/>
              </a:ext>
            </a:extLst>
          </p:cNvPr>
          <p:cNvSpPr/>
          <p:nvPr/>
        </p:nvSpPr>
        <p:spPr>
          <a:xfrm>
            <a:off x="3449675" y="851780"/>
            <a:ext cx="158940" cy="674475"/>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965496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8"/>
          <p:cNvPicPr>
            <a:picLocks noChangeAspect="1"/>
          </p:cNvPicPr>
          <p:nvPr/>
        </p:nvPicPr>
        <p:blipFill>
          <a:blip r:embed="rId2"/>
          <a:stretch>
            <a:fillRect/>
          </a:stretch>
        </p:blipFill>
        <p:spPr>
          <a:xfrm>
            <a:off x="703666" y="1104619"/>
            <a:ext cx="3425024" cy="1387808"/>
          </a:xfrm>
          <a:prstGeom prst="rect">
            <a:avLst/>
          </a:prstGeom>
        </p:spPr>
      </p:pic>
      <p:sp>
        <p:nvSpPr>
          <p:cNvPr id="7" name="TextBox 6"/>
          <p:cNvSpPr txBox="1"/>
          <p:nvPr/>
        </p:nvSpPr>
        <p:spPr>
          <a:xfrm>
            <a:off x="2928257" y="2631622"/>
            <a:ext cx="2002971" cy="3000821"/>
          </a:xfrm>
          <a:prstGeom prst="rect">
            <a:avLst/>
          </a:prstGeom>
          <a:noFill/>
        </p:spPr>
        <p:txBody>
          <a:bodyPr wrap="square" rtlCol="0">
            <a:spAutoFit/>
          </a:bodyPr>
          <a:lstStyle/>
          <a:p>
            <a:r>
              <a:rPr lang="en-US" sz="1350" dirty="0"/>
              <a:t>N4 (Parting Off)</a:t>
            </a:r>
          </a:p>
          <a:p>
            <a:r>
              <a:rPr lang="en-US" sz="1350" dirty="0"/>
              <a:t>G28 U0;</a:t>
            </a:r>
          </a:p>
          <a:p>
            <a:r>
              <a:rPr lang="en-US" sz="1350" dirty="0"/>
              <a:t>G28 0;</a:t>
            </a:r>
          </a:p>
          <a:p>
            <a:r>
              <a:rPr lang="en-US" sz="1350" dirty="0"/>
              <a:t>G50 S2000;</a:t>
            </a:r>
          </a:p>
          <a:p>
            <a:r>
              <a:rPr lang="en-US" sz="1350" dirty="0"/>
              <a:t>G00 T0202 M42;</a:t>
            </a:r>
          </a:p>
          <a:p>
            <a:r>
              <a:rPr lang="en-US" sz="1350" dirty="0"/>
              <a:t>G96 S80 M04;</a:t>
            </a:r>
          </a:p>
          <a:p>
            <a:r>
              <a:rPr lang="en-US" sz="1350" dirty="0"/>
              <a:t>G00 X39;</a:t>
            </a:r>
          </a:p>
          <a:p>
            <a:r>
              <a:rPr lang="en-US" sz="1350" dirty="0"/>
              <a:t>Z-59;</a:t>
            </a:r>
          </a:p>
          <a:p>
            <a:r>
              <a:rPr lang="en-US" sz="1350" dirty="0"/>
              <a:t>G01 X-1 F0.05;</a:t>
            </a:r>
          </a:p>
          <a:p>
            <a:r>
              <a:rPr lang="en-US" sz="1350" dirty="0"/>
              <a:t>X39 F5;</a:t>
            </a:r>
          </a:p>
          <a:p>
            <a:r>
              <a:rPr lang="en-US" sz="1350" dirty="0"/>
              <a:t>G0 X100;</a:t>
            </a:r>
          </a:p>
          <a:p>
            <a:r>
              <a:rPr lang="en-US" sz="1350" dirty="0"/>
              <a:t>Z200;</a:t>
            </a:r>
          </a:p>
          <a:p>
            <a:r>
              <a:rPr lang="en-US" sz="1350" dirty="0"/>
              <a:t>M05;</a:t>
            </a:r>
          </a:p>
          <a:p>
            <a:r>
              <a:rPr lang="en-US" sz="1350" dirty="0"/>
              <a:t>M30; </a:t>
            </a:r>
          </a:p>
        </p:txBody>
      </p:sp>
      <p:sp>
        <p:nvSpPr>
          <p:cNvPr id="6" name="TextBox 5"/>
          <p:cNvSpPr txBox="1"/>
          <p:nvPr/>
        </p:nvSpPr>
        <p:spPr>
          <a:xfrm>
            <a:off x="5214257" y="1695450"/>
            <a:ext cx="3243944" cy="507831"/>
          </a:xfrm>
          <a:prstGeom prst="rect">
            <a:avLst/>
          </a:prstGeom>
          <a:noFill/>
        </p:spPr>
        <p:txBody>
          <a:bodyPr wrap="square" rtlCol="0">
            <a:spAutoFit/>
          </a:bodyPr>
          <a:lstStyle/>
          <a:p>
            <a:r>
              <a:rPr lang="en-US" sz="1350" dirty="0"/>
              <a:t>Reference : CNC lathe programming and machine operations training manual : LMW</a:t>
            </a:r>
          </a:p>
        </p:txBody>
      </p:sp>
      <p:sp>
        <p:nvSpPr>
          <p:cNvPr id="5" name="TextBox 4"/>
          <p:cNvSpPr txBox="1"/>
          <p:nvPr/>
        </p:nvSpPr>
        <p:spPr>
          <a:xfrm>
            <a:off x="2991458" y="727244"/>
            <a:ext cx="1876567" cy="307777"/>
          </a:xfrm>
          <a:prstGeom prst="rect">
            <a:avLst/>
          </a:prstGeom>
          <a:noFill/>
        </p:spPr>
        <p:txBody>
          <a:bodyPr wrap="square" rtlCol="0">
            <a:spAutoFit/>
          </a:bodyPr>
          <a:lstStyle/>
          <a:p>
            <a:r>
              <a:rPr lang="en-US" sz="1400" dirty="0"/>
              <a:t>Tool turret on this side</a:t>
            </a:r>
          </a:p>
        </p:txBody>
      </p:sp>
      <p:sp>
        <p:nvSpPr>
          <p:cNvPr id="8" name="TextBox 7"/>
          <p:cNvSpPr txBox="1"/>
          <p:nvPr/>
        </p:nvSpPr>
        <p:spPr>
          <a:xfrm>
            <a:off x="3380824" y="1104619"/>
            <a:ext cx="860433" cy="276999"/>
          </a:xfrm>
          <a:prstGeom prst="rect">
            <a:avLst/>
          </a:prstGeom>
          <a:noFill/>
        </p:spPr>
        <p:txBody>
          <a:bodyPr wrap="square" rtlCol="0">
            <a:spAutoFit/>
          </a:bodyPr>
          <a:lstStyle/>
          <a:p>
            <a:r>
              <a:rPr lang="en-US" sz="1200" dirty="0"/>
              <a:t>X +</a:t>
            </a:r>
            <a:r>
              <a:rPr lang="en-US" sz="1200" dirty="0" err="1"/>
              <a:t>ve</a:t>
            </a:r>
            <a:endParaRPr lang="en-US" sz="1200" dirty="0"/>
          </a:p>
        </p:txBody>
      </p:sp>
      <p:cxnSp>
        <p:nvCxnSpPr>
          <p:cNvPr id="9" name="Straight Arrow Connector 8"/>
          <p:cNvCxnSpPr/>
          <p:nvPr/>
        </p:nvCxnSpPr>
        <p:spPr>
          <a:xfrm flipV="1">
            <a:off x="3408848" y="1124162"/>
            <a:ext cx="0" cy="77740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V="1">
            <a:off x="4393566" y="1325799"/>
            <a:ext cx="0" cy="77740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007592" y="1503091"/>
            <a:ext cx="860433" cy="276999"/>
          </a:xfrm>
          <a:prstGeom prst="rect">
            <a:avLst/>
          </a:prstGeom>
          <a:noFill/>
        </p:spPr>
        <p:txBody>
          <a:bodyPr wrap="square" rtlCol="0">
            <a:spAutoFit/>
          </a:bodyPr>
          <a:lstStyle/>
          <a:p>
            <a:r>
              <a:rPr lang="en-US" sz="1200" dirty="0"/>
              <a:t>Z +</a:t>
            </a:r>
            <a:r>
              <a:rPr lang="en-US" sz="1200" dirty="0" err="1"/>
              <a:t>ve</a:t>
            </a:r>
            <a:endParaRPr lang="en-US" sz="1200" dirty="0"/>
          </a:p>
        </p:txBody>
      </p:sp>
      <p:sp>
        <p:nvSpPr>
          <p:cNvPr id="2" name="Trapezoid 1">
            <a:extLst>
              <a:ext uri="{FF2B5EF4-FFF2-40B4-BE49-F238E27FC236}">
                <a16:creationId xmlns:a16="http://schemas.microsoft.com/office/drawing/2014/main" id="{2354BDA0-EBBC-4F7B-B0A4-A44347BB2741}"/>
              </a:ext>
            </a:extLst>
          </p:cNvPr>
          <p:cNvSpPr/>
          <p:nvPr/>
        </p:nvSpPr>
        <p:spPr>
          <a:xfrm>
            <a:off x="1104790" y="630948"/>
            <a:ext cx="104068" cy="500367"/>
          </a:xfrm>
          <a:prstGeom prst="trapezoid">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5461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logic operations </a:t>
            </a:r>
          </a:p>
        </p:txBody>
      </p:sp>
      <p:sp>
        <p:nvSpPr>
          <p:cNvPr id="3" name="Content Placeholder 2"/>
          <p:cNvSpPr>
            <a:spLocks noGrp="1"/>
          </p:cNvSpPr>
          <p:nvPr>
            <p:ph idx="1"/>
          </p:nvPr>
        </p:nvSpPr>
        <p:spPr>
          <a:xfrm>
            <a:off x="628651" y="1825625"/>
            <a:ext cx="2551278" cy="4351338"/>
          </a:xfrm>
        </p:spPr>
        <p:txBody>
          <a:bodyPr>
            <a:normAutofit fontScale="92500" lnSpcReduction="20000"/>
          </a:bodyPr>
          <a:lstStyle/>
          <a:p>
            <a:r>
              <a:rPr lang="en-US" dirty="0"/>
              <a:t> law of complements </a:t>
            </a:r>
          </a:p>
          <a:p>
            <a:r>
              <a:rPr lang="en-US" i="1" dirty="0"/>
              <a:t>a + a</a:t>
            </a:r>
            <a:r>
              <a:rPr lang="en-US" i="1" baseline="30000" dirty="0">
                <a:sym typeface="Symbol" panose="05050102010706020507" pitchFamily="18" charset="2"/>
              </a:rPr>
              <a:t></a:t>
            </a:r>
            <a:r>
              <a:rPr lang="en-US" i="1" dirty="0"/>
              <a:t> = 1</a:t>
            </a:r>
            <a:endParaRPr lang="en-US" dirty="0"/>
          </a:p>
          <a:p>
            <a:r>
              <a:rPr lang="en-US" i="1" dirty="0"/>
              <a:t>a . a</a:t>
            </a:r>
            <a:r>
              <a:rPr lang="en-US" i="1" baseline="30000" dirty="0">
                <a:sym typeface="Symbol" panose="05050102010706020507" pitchFamily="18" charset="2"/>
              </a:rPr>
              <a:t></a:t>
            </a:r>
            <a:r>
              <a:rPr lang="en-US" i="1" dirty="0"/>
              <a:t> = 0</a:t>
            </a:r>
            <a:endParaRPr lang="en-US" dirty="0"/>
          </a:p>
          <a:p>
            <a:r>
              <a:rPr lang="en-US" i="1" dirty="0"/>
              <a:t>a + 1 = 1</a:t>
            </a:r>
            <a:endParaRPr lang="en-US" dirty="0"/>
          </a:p>
          <a:p>
            <a:r>
              <a:rPr lang="en-US" i="1" dirty="0"/>
              <a:t>a . 0  = 0</a:t>
            </a:r>
            <a:endParaRPr lang="en-US" dirty="0"/>
          </a:p>
          <a:p>
            <a:r>
              <a:rPr lang="en-US" i="1" dirty="0"/>
              <a:t>a . 1  = a</a:t>
            </a:r>
            <a:endParaRPr lang="en-US" dirty="0"/>
          </a:p>
          <a:p>
            <a:r>
              <a:rPr lang="en-US" i="1" dirty="0"/>
              <a:t>a + 0 = a</a:t>
            </a:r>
          </a:p>
          <a:p>
            <a:r>
              <a:rPr lang="en-US" i="1" dirty="0"/>
              <a:t>Also</a:t>
            </a:r>
          </a:p>
          <a:p>
            <a:r>
              <a:rPr lang="en-US" i="1" dirty="0" err="1"/>
              <a:t>a+a</a:t>
            </a:r>
            <a:r>
              <a:rPr lang="en-US" i="1" dirty="0"/>
              <a:t> = a</a:t>
            </a:r>
          </a:p>
          <a:p>
            <a:r>
              <a:rPr lang="en-US" dirty="0" err="1"/>
              <a:t>a.a</a:t>
            </a:r>
            <a:r>
              <a:rPr lang="en-US" dirty="0"/>
              <a:t> = a</a:t>
            </a:r>
          </a:p>
          <a:p>
            <a:endParaRPr lang="en-US" dirty="0"/>
          </a:p>
        </p:txBody>
      </p:sp>
      <p:sp>
        <p:nvSpPr>
          <p:cNvPr id="4" name="TextBox 3"/>
          <p:cNvSpPr txBox="1"/>
          <p:nvPr/>
        </p:nvSpPr>
        <p:spPr>
          <a:xfrm>
            <a:off x="3534770" y="1825625"/>
            <a:ext cx="5172501" cy="4401205"/>
          </a:xfrm>
          <a:prstGeom prst="rect">
            <a:avLst/>
          </a:prstGeom>
          <a:noFill/>
        </p:spPr>
        <p:txBody>
          <a:bodyPr wrap="square" rtlCol="0">
            <a:spAutoFit/>
          </a:bodyPr>
          <a:lstStyle/>
          <a:p>
            <a:r>
              <a:rPr lang="en-US" sz="2800" dirty="0">
                <a:sym typeface="Symbol" panose="05050102010706020507" pitchFamily="18" charset="2"/>
              </a:rPr>
              <a:t></a:t>
            </a:r>
            <a:r>
              <a:rPr lang="en-US" sz="2800" dirty="0"/>
              <a:t>  Commutative law  </a:t>
            </a:r>
          </a:p>
          <a:p>
            <a:r>
              <a:rPr lang="en-US" sz="2800" i="1" dirty="0"/>
              <a:t>a + b = b + a</a:t>
            </a:r>
            <a:endParaRPr lang="en-US" sz="2800" dirty="0"/>
          </a:p>
          <a:p>
            <a:r>
              <a:rPr lang="en-US" sz="2800" i="1" dirty="0" err="1"/>
              <a:t>a.b</a:t>
            </a:r>
            <a:r>
              <a:rPr lang="en-US" sz="2800" i="1" dirty="0"/>
              <a:t> = </a:t>
            </a:r>
            <a:r>
              <a:rPr lang="en-US" sz="2800" i="1" dirty="0" err="1"/>
              <a:t>b.a</a:t>
            </a:r>
            <a:endParaRPr lang="en-US" sz="2800" dirty="0"/>
          </a:p>
          <a:p>
            <a:r>
              <a:rPr lang="en-US" sz="2800" dirty="0">
                <a:sym typeface="Symbol" panose="05050102010706020507" pitchFamily="18" charset="2"/>
              </a:rPr>
              <a:t></a:t>
            </a:r>
            <a:r>
              <a:rPr lang="en-US" sz="2800" dirty="0"/>
              <a:t>  Distributive law</a:t>
            </a:r>
          </a:p>
          <a:p>
            <a:r>
              <a:rPr lang="en-US" sz="2800" i="1" dirty="0"/>
              <a:t>a.(b + c) = </a:t>
            </a:r>
            <a:r>
              <a:rPr lang="en-US" sz="2800" i="1" dirty="0" err="1"/>
              <a:t>a.b</a:t>
            </a:r>
            <a:r>
              <a:rPr lang="en-US" sz="2800" i="1" dirty="0"/>
              <a:t> + </a:t>
            </a:r>
            <a:r>
              <a:rPr lang="en-US" sz="2800" i="1" dirty="0" err="1"/>
              <a:t>a.c</a:t>
            </a:r>
            <a:endParaRPr lang="en-US" sz="2800" dirty="0"/>
          </a:p>
          <a:p>
            <a:r>
              <a:rPr lang="en-US" sz="2800" dirty="0">
                <a:sym typeface="Symbol" panose="05050102010706020507" pitchFamily="18" charset="2"/>
              </a:rPr>
              <a:t></a:t>
            </a:r>
            <a:r>
              <a:rPr lang="en-US" sz="2800" dirty="0"/>
              <a:t>  associative law </a:t>
            </a:r>
          </a:p>
          <a:p>
            <a:r>
              <a:rPr lang="en-US" sz="2800" i="1" dirty="0"/>
              <a:t>a + </a:t>
            </a:r>
            <a:r>
              <a:rPr lang="en-US" sz="2800" i="1" dirty="0" err="1"/>
              <a:t>b.c</a:t>
            </a:r>
            <a:r>
              <a:rPr lang="en-US" sz="2800" i="1" dirty="0"/>
              <a:t> = (a + b) . (a + c) </a:t>
            </a:r>
            <a:endParaRPr lang="en-US" sz="2800" dirty="0"/>
          </a:p>
          <a:p>
            <a:r>
              <a:rPr lang="en-US" sz="2800" dirty="0">
                <a:sym typeface="Symbol" panose="05050102010706020507" pitchFamily="18" charset="2"/>
              </a:rPr>
              <a:t></a:t>
            </a:r>
            <a:r>
              <a:rPr lang="en-US" sz="2800" dirty="0"/>
              <a:t>  De Morgan’s laws</a:t>
            </a:r>
          </a:p>
          <a:p>
            <a:r>
              <a:rPr lang="en-US" sz="2800" i="1" dirty="0"/>
              <a:t>(a + b)</a:t>
            </a:r>
            <a:r>
              <a:rPr lang="en-US" sz="2800" i="1" baseline="30000" dirty="0">
                <a:sym typeface="Symbol" panose="05050102010706020507" pitchFamily="18" charset="2"/>
              </a:rPr>
              <a:t></a:t>
            </a:r>
            <a:r>
              <a:rPr lang="en-US" sz="2800" i="1" dirty="0"/>
              <a:t> =  a</a:t>
            </a:r>
            <a:r>
              <a:rPr lang="en-US" sz="2800" i="1" baseline="30000" dirty="0">
                <a:sym typeface="Symbol" panose="05050102010706020507" pitchFamily="18" charset="2"/>
              </a:rPr>
              <a:t></a:t>
            </a:r>
            <a:r>
              <a:rPr lang="en-US" sz="2800" i="1" dirty="0"/>
              <a:t> . b</a:t>
            </a:r>
            <a:r>
              <a:rPr lang="en-US" sz="2800" i="1" baseline="30000" dirty="0">
                <a:sym typeface="Symbol" panose="05050102010706020507" pitchFamily="18" charset="2"/>
              </a:rPr>
              <a:t></a:t>
            </a:r>
            <a:endParaRPr lang="en-US" sz="2800" dirty="0"/>
          </a:p>
          <a:p>
            <a:r>
              <a:rPr lang="en-US" sz="2800" i="1" dirty="0"/>
              <a:t>(a . b)</a:t>
            </a:r>
            <a:r>
              <a:rPr lang="en-US" sz="2800" i="1" baseline="30000" dirty="0">
                <a:sym typeface="Symbol" panose="05050102010706020507" pitchFamily="18" charset="2"/>
              </a:rPr>
              <a:t></a:t>
            </a:r>
            <a:r>
              <a:rPr lang="en-US" sz="2800" i="1" dirty="0"/>
              <a:t> =  a</a:t>
            </a:r>
            <a:r>
              <a:rPr lang="en-US" sz="2800" i="1" baseline="30000" dirty="0">
                <a:sym typeface="Symbol" panose="05050102010706020507" pitchFamily="18" charset="2"/>
              </a:rPr>
              <a:t></a:t>
            </a:r>
            <a:r>
              <a:rPr lang="en-US" sz="2800" i="1" dirty="0"/>
              <a:t> + b</a:t>
            </a:r>
            <a:r>
              <a:rPr lang="en-US" sz="2800" i="1" baseline="30000" dirty="0">
                <a:sym typeface="Symbol" panose="05050102010706020507" pitchFamily="18" charset="2"/>
              </a:rPr>
              <a:t></a:t>
            </a:r>
            <a:endParaRPr lang="en-US" sz="2800" dirty="0"/>
          </a:p>
        </p:txBody>
      </p:sp>
    </p:spTree>
    <p:extLst>
      <p:ext uri="{BB962C8B-B14F-4D97-AF65-F5344CB8AC3E}">
        <p14:creationId xmlns:p14="http://schemas.microsoft.com/office/powerpoint/2010/main" val="400076472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28651" y="2226469"/>
            <a:ext cx="4294779" cy="2634953"/>
          </a:xfrm>
        </p:spPr>
        <p:txBody>
          <a:bodyPr>
            <a:normAutofit fontScale="32500" lnSpcReduction="20000"/>
          </a:bodyPr>
          <a:lstStyle/>
          <a:p>
            <a:pPr marL="0">
              <a:spcBef>
                <a:spcPts val="0"/>
              </a:spcBef>
            </a:pPr>
            <a:r>
              <a:rPr lang="en-US" sz="5550" dirty="0">
                <a:ea typeface="Times New Roman" panose="02020603050405020304" pitchFamily="18" charset="0"/>
              </a:rPr>
              <a:t>G00 – Rapid traverse</a:t>
            </a:r>
          </a:p>
          <a:p>
            <a:pPr marL="0">
              <a:spcBef>
                <a:spcPts val="0"/>
              </a:spcBef>
            </a:pPr>
            <a:r>
              <a:rPr lang="en-US" sz="5550" dirty="0">
                <a:ea typeface="Times New Roman" panose="02020603050405020304" pitchFamily="18" charset="0"/>
              </a:rPr>
              <a:t>G01 – Linear</a:t>
            </a:r>
          </a:p>
          <a:p>
            <a:pPr marL="0">
              <a:spcBef>
                <a:spcPts val="0"/>
              </a:spcBef>
            </a:pPr>
            <a:r>
              <a:rPr lang="en-US" sz="5550" dirty="0">
                <a:ea typeface="Times New Roman" panose="02020603050405020304" pitchFamily="18" charset="0"/>
              </a:rPr>
              <a:t>G02 – Circular CW</a:t>
            </a:r>
          </a:p>
          <a:p>
            <a:pPr marL="0">
              <a:spcBef>
                <a:spcPts val="0"/>
              </a:spcBef>
            </a:pPr>
            <a:r>
              <a:rPr lang="en-US" sz="5550" dirty="0">
                <a:ea typeface="Times New Roman" panose="02020603050405020304" pitchFamily="18" charset="0"/>
              </a:rPr>
              <a:t>G03 – Circular CCW</a:t>
            </a:r>
          </a:p>
          <a:p>
            <a:pPr marL="0">
              <a:spcBef>
                <a:spcPts val="0"/>
              </a:spcBef>
            </a:pPr>
            <a:r>
              <a:rPr lang="en-US" sz="5550" dirty="0">
                <a:ea typeface="Times New Roman" panose="02020603050405020304" pitchFamily="18" charset="0"/>
              </a:rPr>
              <a:t>G20 – Cancel GTL</a:t>
            </a:r>
          </a:p>
          <a:p>
            <a:pPr marL="0">
              <a:spcBef>
                <a:spcPts val="0"/>
              </a:spcBef>
            </a:pPr>
            <a:r>
              <a:rPr lang="en-US" sz="5550" dirty="0">
                <a:ea typeface="Times New Roman" panose="02020603050405020304" pitchFamily="18" charset="0"/>
              </a:rPr>
              <a:t>G21 – Enable GTL</a:t>
            </a:r>
          </a:p>
          <a:p>
            <a:pPr marL="0">
              <a:spcBef>
                <a:spcPts val="0"/>
              </a:spcBef>
            </a:pPr>
            <a:r>
              <a:rPr lang="en-US" sz="5550" dirty="0">
                <a:ea typeface="Times New Roman" panose="02020603050405020304" pitchFamily="18" charset="0"/>
              </a:rPr>
              <a:t>G40 – Cancel cutter radius compensation</a:t>
            </a:r>
          </a:p>
          <a:p>
            <a:pPr marL="0">
              <a:spcBef>
                <a:spcPts val="0"/>
              </a:spcBef>
            </a:pPr>
            <a:r>
              <a:rPr lang="en-US" sz="5550" dirty="0">
                <a:ea typeface="Times New Roman" panose="02020603050405020304" pitchFamily="18" charset="0"/>
              </a:rPr>
              <a:t>G41 – Cutter radius compensation left</a:t>
            </a:r>
          </a:p>
          <a:p>
            <a:pPr marL="0">
              <a:spcBef>
                <a:spcPts val="0"/>
              </a:spcBef>
            </a:pPr>
            <a:r>
              <a:rPr lang="en-US" sz="5550" dirty="0">
                <a:ea typeface="Times New Roman" panose="02020603050405020304" pitchFamily="18" charset="0"/>
              </a:rPr>
              <a:t>G42 – Cutter radius compensation right</a:t>
            </a:r>
          </a:p>
          <a:p>
            <a:pPr marL="0">
              <a:spcBef>
                <a:spcPts val="0"/>
              </a:spcBef>
            </a:pPr>
            <a:r>
              <a:rPr lang="en-US" sz="5550" dirty="0">
                <a:ea typeface="Times New Roman" panose="02020603050405020304" pitchFamily="18" charset="0"/>
              </a:rPr>
              <a:t>G81 – Canned drilling cycle </a:t>
            </a:r>
          </a:p>
          <a:p>
            <a:pPr marL="0">
              <a:spcBef>
                <a:spcPts val="0"/>
              </a:spcBef>
            </a:pPr>
            <a:r>
              <a:rPr lang="en-US" sz="5550" dirty="0">
                <a:ea typeface="Times New Roman" panose="02020603050405020304" pitchFamily="18" charset="0"/>
              </a:rPr>
              <a:t>G90 – absolute programming</a:t>
            </a:r>
          </a:p>
          <a:p>
            <a:pPr marL="0">
              <a:spcBef>
                <a:spcPts val="0"/>
              </a:spcBef>
            </a:pPr>
            <a:r>
              <a:rPr lang="en-US" sz="5550" dirty="0">
                <a:ea typeface="Times New Roman" panose="02020603050405020304" pitchFamily="18" charset="0"/>
              </a:rPr>
              <a:t>G91 – Incremental programming </a:t>
            </a:r>
          </a:p>
          <a:p>
            <a:endParaRPr lang="en-US" dirty="0"/>
          </a:p>
        </p:txBody>
      </p:sp>
      <p:sp>
        <p:nvSpPr>
          <p:cNvPr id="4" name="TextBox 3"/>
          <p:cNvSpPr txBox="1"/>
          <p:nvPr/>
        </p:nvSpPr>
        <p:spPr>
          <a:xfrm>
            <a:off x="5005316" y="2226470"/>
            <a:ext cx="3479327" cy="3333220"/>
          </a:xfrm>
          <a:prstGeom prst="rect">
            <a:avLst/>
          </a:prstGeom>
          <a:noFill/>
        </p:spPr>
        <p:txBody>
          <a:bodyPr wrap="square" rtlCol="0">
            <a:spAutoFit/>
          </a:bodyPr>
          <a:lstStyle/>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M00 – program pause</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M03 – Spindle on </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M05 – Spindle off </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M06 – Tool change </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M08 – Coolant on </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M09 – Coolant off</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 </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CLS – call subroutine</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RPT – Repeat</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URT – rotate coordinate system</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UOT – use temporary origin</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UAO – Use absolute origin</a:t>
            </a:r>
          </a:p>
          <a:p>
            <a:pPr indent="-171450">
              <a:lnSpc>
                <a:spcPct val="90000"/>
              </a:lnSpc>
              <a:buFont typeface="Arial" panose="020B0604020202020204" pitchFamily="34" charset="0"/>
              <a:buChar char="•"/>
            </a:pPr>
            <a:r>
              <a:rPr lang="en-US" dirty="0">
                <a:solidFill>
                  <a:prstClr val="black"/>
                </a:solidFill>
                <a:ea typeface="Times New Roman" panose="02020603050405020304" pitchFamily="18" charset="0"/>
              </a:rPr>
              <a:t>ERP – End of Repeat</a:t>
            </a:r>
          </a:p>
        </p:txBody>
      </p:sp>
    </p:spTree>
    <p:extLst>
      <p:ext uri="{BB962C8B-B14F-4D97-AF65-F5344CB8AC3E}">
        <p14:creationId xmlns:p14="http://schemas.microsoft.com/office/powerpoint/2010/main" val="17147480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Computer aided offline programming</a:t>
            </a:r>
          </a:p>
        </p:txBody>
      </p:sp>
      <p:sp>
        <p:nvSpPr>
          <p:cNvPr id="3" name="Subtitle 2"/>
          <p:cNvSpPr>
            <a:spLocks noGrp="1"/>
          </p:cNvSpPr>
          <p:nvPr>
            <p:ph type="subTitle" idx="1"/>
          </p:nvPr>
        </p:nvSpPr>
        <p:spPr/>
        <p:txBody>
          <a:bodyPr/>
          <a:lstStyle/>
          <a:p>
            <a:r>
              <a:rPr lang="en-US" dirty="0"/>
              <a:t>12</a:t>
            </a:r>
            <a:r>
              <a:rPr lang="en-US" baseline="30000" dirty="0"/>
              <a:t>th</a:t>
            </a:r>
            <a:r>
              <a:rPr lang="en-US" dirty="0"/>
              <a:t> Lecture of the online course “Computer numerical control (CNC) of machine tools and processes”</a:t>
            </a:r>
          </a:p>
        </p:txBody>
      </p:sp>
    </p:spTree>
    <p:extLst>
      <p:ext uri="{BB962C8B-B14F-4D97-AF65-F5344CB8AC3E}">
        <p14:creationId xmlns:p14="http://schemas.microsoft.com/office/powerpoint/2010/main" val="6139400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Similar figures with different levels of complexity</a:t>
            </a:r>
          </a:p>
        </p:txBody>
      </p:sp>
      <p:pic>
        <p:nvPicPr>
          <p:cNvPr id="5" name="Picture 4"/>
          <p:cNvPicPr>
            <a:picLocks noChangeAspect="1"/>
          </p:cNvPicPr>
          <p:nvPr/>
        </p:nvPicPr>
        <p:blipFill rotWithShape="1">
          <a:blip r:embed="rId2"/>
          <a:srcRect b="6107"/>
          <a:stretch/>
        </p:blipFill>
        <p:spPr>
          <a:xfrm>
            <a:off x="628650" y="2261143"/>
            <a:ext cx="5889779" cy="3318033"/>
          </a:xfrm>
          <a:prstGeom prst="rect">
            <a:avLst/>
          </a:prstGeom>
        </p:spPr>
      </p:pic>
    </p:spTree>
    <p:extLst>
      <p:ext uri="{BB962C8B-B14F-4D97-AF65-F5344CB8AC3E}">
        <p14:creationId xmlns:p14="http://schemas.microsoft.com/office/powerpoint/2010/main" val="29966575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48921"/>
            <a:ext cx="7886700" cy="4041052"/>
          </a:xfrm>
        </p:spPr>
        <p:txBody>
          <a:bodyPr>
            <a:normAutofit fontScale="92500" lnSpcReduction="20000"/>
          </a:bodyPr>
          <a:lstStyle/>
          <a:p>
            <a:r>
              <a:rPr lang="en-US" dirty="0"/>
              <a:t>There are many packages existing for computer aided offline programming</a:t>
            </a:r>
          </a:p>
          <a:p>
            <a:r>
              <a:rPr lang="en-US" dirty="0"/>
              <a:t>Starting with APT (Automatically programmed tools), there have been ADAPT, EXAPT, FAPT, GTL etc.</a:t>
            </a:r>
          </a:p>
          <a:p>
            <a:r>
              <a:rPr lang="en-US" dirty="0"/>
              <a:t>A few examples will be discussed with respect to computer aided offline programming</a:t>
            </a:r>
          </a:p>
          <a:p>
            <a:r>
              <a:rPr lang="en-US" dirty="0"/>
              <a:t>These are meant to reduce the load of part geometry and cutter path calculations by the help of a computer program</a:t>
            </a:r>
          </a:p>
          <a:p>
            <a:r>
              <a:rPr lang="en-US" dirty="0"/>
              <a:t>The work of the programmer is to intimate the geometry information and cutter path details to the computer </a:t>
            </a:r>
          </a:p>
        </p:txBody>
      </p:sp>
    </p:spTree>
    <p:extLst>
      <p:ext uri="{BB962C8B-B14F-4D97-AF65-F5344CB8AC3E}">
        <p14:creationId xmlns:p14="http://schemas.microsoft.com/office/powerpoint/2010/main" val="285311996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438851"/>
          </a:xfrm>
        </p:spPr>
        <p:txBody>
          <a:bodyPr>
            <a:normAutofit fontScale="90000"/>
          </a:bodyPr>
          <a:lstStyle/>
          <a:p>
            <a:r>
              <a:rPr lang="en-US" dirty="0"/>
              <a:t>General features</a:t>
            </a:r>
          </a:p>
        </p:txBody>
      </p:sp>
      <p:sp>
        <p:nvSpPr>
          <p:cNvPr id="3" name="Content Placeholder 2"/>
          <p:cNvSpPr>
            <a:spLocks noGrp="1"/>
          </p:cNvSpPr>
          <p:nvPr>
            <p:ph idx="1"/>
          </p:nvPr>
        </p:nvSpPr>
        <p:spPr>
          <a:xfrm>
            <a:off x="628650" y="1717862"/>
            <a:ext cx="7886700" cy="3772111"/>
          </a:xfrm>
        </p:spPr>
        <p:txBody>
          <a:bodyPr>
            <a:normAutofit fontScale="77500" lnSpcReduction="20000"/>
          </a:bodyPr>
          <a:lstStyle/>
          <a:p>
            <a:r>
              <a:rPr lang="en-US" dirty="0"/>
              <a:t>These </a:t>
            </a:r>
            <a:r>
              <a:rPr lang="en-US" dirty="0" err="1"/>
              <a:t>softwares</a:t>
            </a:r>
            <a:r>
              <a:rPr lang="en-US" dirty="0"/>
              <a:t> generally define coordinate systems, points, lines, circles, surfaces </a:t>
            </a:r>
            <a:r>
              <a:rPr lang="en-US" dirty="0" err="1"/>
              <a:t>etc</a:t>
            </a:r>
            <a:r>
              <a:rPr lang="en-US" dirty="0"/>
              <a:t> to define the geometry of a part</a:t>
            </a:r>
          </a:p>
          <a:p>
            <a:r>
              <a:rPr lang="en-US" dirty="0"/>
              <a:t>Then cutter paths are defined with respect to these geometry elements</a:t>
            </a:r>
          </a:p>
          <a:p>
            <a:r>
              <a:rPr lang="en-US" dirty="0"/>
              <a:t>G and M codes for the cutter paths are output after </a:t>
            </a:r>
            <a:r>
              <a:rPr lang="en-US" dirty="0" err="1"/>
              <a:t>postprocessing</a:t>
            </a:r>
            <a:endParaRPr lang="en-US" dirty="0"/>
          </a:p>
          <a:p>
            <a:r>
              <a:rPr lang="en-US" dirty="0"/>
              <a:t>A line may be having a definition as simple as </a:t>
            </a:r>
          </a:p>
          <a:p>
            <a:pPr marL="0" indent="0">
              <a:buNone/>
            </a:pPr>
            <a:r>
              <a:rPr lang="en-US" dirty="0"/>
              <a:t>                   l1 = X20Y30,X220Y330</a:t>
            </a:r>
          </a:p>
          <a:p>
            <a:r>
              <a:rPr lang="en-US" dirty="0"/>
              <a:t>This defines a straight line which is passing through the two points 20,30 and 220,330 and is directed from the first to the second point</a:t>
            </a:r>
          </a:p>
        </p:txBody>
      </p:sp>
    </p:spTree>
    <p:extLst>
      <p:ext uri="{BB962C8B-B14F-4D97-AF65-F5344CB8AC3E}">
        <p14:creationId xmlns:p14="http://schemas.microsoft.com/office/powerpoint/2010/main" val="3820447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3937C41-942E-4390-9E51-3C641455BC94}"/>
              </a:ext>
            </a:extLst>
          </p:cNvPr>
          <p:cNvGrpSpPr/>
          <p:nvPr/>
        </p:nvGrpSpPr>
        <p:grpSpPr>
          <a:xfrm>
            <a:off x="1708879" y="1469036"/>
            <a:ext cx="6071016" cy="4137285"/>
            <a:chOff x="1708879" y="1469036"/>
            <a:chExt cx="6071016" cy="4137285"/>
          </a:xfrm>
        </p:grpSpPr>
        <p:cxnSp>
          <p:nvCxnSpPr>
            <p:cNvPr id="5" name="Straight Arrow Connector 4">
              <a:extLst>
                <a:ext uri="{FF2B5EF4-FFF2-40B4-BE49-F238E27FC236}">
                  <a16:creationId xmlns:a16="http://schemas.microsoft.com/office/drawing/2014/main" id="{22ABC7EC-D0D1-4CE3-B987-B35A2D4F1A05}"/>
                </a:ext>
              </a:extLst>
            </p:cNvPr>
            <p:cNvCxnSpPr/>
            <p:nvPr/>
          </p:nvCxnSpPr>
          <p:spPr>
            <a:xfrm>
              <a:off x="1708879" y="5606321"/>
              <a:ext cx="6071016" cy="0"/>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ABD56D67-FF0E-43EA-AEAF-96A6339C6641}"/>
                </a:ext>
              </a:extLst>
            </p:cNvPr>
            <p:cNvCxnSpPr>
              <a:cxnSpLocks/>
            </p:cNvCxnSpPr>
            <p:nvPr/>
          </p:nvCxnSpPr>
          <p:spPr>
            <a:xfrm flipV="1">
              <a:off x="1708879" y="1469036"/>
              <a:ext cx="0" cy="4137285"/>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grpSp>
      <p:sp>
        <p:nvSpPr>
          <p:cNvPr id="8" name="Oval 7">
            <a:extLst>
              <a:ext uri="{FF2B5EF4-FFF2-40B4-BE49-F238E27FC236}">
                <a16:creationId xmlns:a16="http://schemas.microsoft.com/office/drawing/2014/main" id="{20552F57-0E95-4719-957B-AD7F77A900D6}"/>
              </a:ext>
            </a:extLst>
          </p:cNvPr>
          <p:cNvSpPr/>
          <p:nvPr/>
        </p:nvSpPr>
        <p:spPr>
          <a:xfrm>
            <a:off x="2638269" y="4362137"/>
            <a:ext cx="149897" cy="1648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08181340-83FE-42DB-AECE-1D0D91A9F5DB}"/>
              </a:ext>
            </a:extLst>
          </p:cNvPr>
          <p:cNvSpPr/>
          <p:nvPr/>
        </p:nvSpPr>
        <p:spPr>
          <a:xfrm>
            <a:off x="5413948" y="2460885"/>
            <a:ext cx="149897" cy="1648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E683D69A-3705-4FD4-8525-DA18C1F61FED}"/>
              </a:ext>
            </a:extLst>
          </p:cNvPr>
          <p:cNvSpPr txBox="1"/>
          <p:nvPr/>
        </p:nvSpPr>
        <p:spPr>
          <a:xfrm>
            <a:off x="1338890" y="4061602"/>
            <a:ext cx="1813810" cy="369332"/>
          </a:xfrm>
          <a:prstGeom prst="rect">
            <a:avLst/>
          </a:prstGeom>
          <a:noFill/>
        </p:spPr>
        <p:txBody>
          <a:bodyPr wrap="square" rtlCol="0">
            <a:spAutoFit/>
          </a:bodyPr>
          <a:lstStyle/>
          <a:p>
            <a:r>
              <a:rPr lang="en-US" dirty="0"/>
              <a:t>p1 = X20 Y25</a:t>
            </a:r>
            <a:endParaRPr lang="en-IN" dirty="0"/>
          </a:p>
        </p:txBody>
      </p:sp>
      <p:sp>
        <p:nvSpPr>
          <p:cNvPr id="11" name="TextBox 10">
            <a:extLst>
              <a:ext uri="{FF2B5EF4-FFF2-40B4-BE49-F238E27FC236}">
                <a16:creationId xmlns:a16="http://schemas.microsoft.com/office/drawing/2014/main" id="{535488F5-587D-4BD5-AFFF-8472A6B04537}"/>
              </a:ext>
            </a:extLst>
          </p:cNvPr>
          <p:cNvSpPr txBox="1"/>
          <p:nvPr/>
        </p:nvSpPr>
        <p:spPr>
          <a:xfrm>
            <a:off x="5563845" y="2625770"/>
            <a:ext cx="1813810" cy="369332"/>
          </a:xfrm>
          <a:prstGeom prst="rect">
            <a:avLst/>
          </a:prstGeom>
          <a:noFill/>
        </p:spPr>
        <p:txBody>
          <a:bodyPr wrap="square" rtlCol="0">
            <a:spAutoFit/>
          </a:bodyPr>
          <a:lstStyle/>
          <a:p>
            <a:r>
              <a:rPr lang="en-US" dirty="0"/>
              <a:t>p2 = X120 Y125</a:t>
            </a:r>
            <a:endParaRPr lang="en-IN" dirty="0"/>
          </a:p>
        </p:txBody>
      </p:sp>
      <p:cxnSp>
        <p:nvCxnSpPr>
          <p:cNvPr id="13" name="Straight Arrow Connector 12">
            <a:extLst>
              <a:ext uri="{FF2B5EF4-FFF2-40B4-BE49-F238E27FC236}">
                <a16:creationId xmlns:a16="http://schemas.microsoft.com/office/drawing/2014/main" id="{E7CF65DA-13C5-493E-B6BD-79F0FA2BEE14}"/>
              </a:ext>
            </a:extLst>
          </p:cNvPr>
          <p:cNvCxnSpPr/>
          <p:nvPr/>
        </p:nvCxnSpPr>
        <p:spPr>
          <a:xfrm flipV="1">
            <a:off x="2293495" y="1603948"/>
            <a:ext cx="4557010" cy="3093391"/>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CA31CDA-7058-4184-B1BB-0E0449F19578}"/>
              </a:ext>
            </a:extLst>
          </p:cNvPr>
          <p:cNvSpPr txBox="1"/>
          <p:nvPr/>
        </p:nvSpPr>
        <p:spPr>
          <a:xfrm>
            <a:off x="6470750" y="1753056"/>
            <a:ext cx="1813810" cy="369332"/>
          </a:xfrm>
          <a:prstGeom prst="rect">
            <a:avLst/>
          </a:prstGeom>
          <a:noFill/>
        </p:spPr>
        <p:txBody>
          <a:bodyPr wrap="square" rtlCol="0">
            <a:spAutoFit/>
          </a:bodyPr>
          <a:lstStyle/>
          <a:p>
            <a:r>
              <a:rPr lang="en-US" dirty="0"/>
              <a:t>l1 = p1, p2</a:t>
            </a:r>
            <a:endParaRPr lang="en-IN" dirty="0"/>
          </a:p>
        </p:txBody>
      </p:sp>
      <p:cxnSp>
        <p:nvCxnSpPr>
          <p:cNvPr id="15" name="Straight Arrow Connector 14">
            <a:extLst>
              <a:ext uri="{FF2B5EF4-FFF2-40B4-BE49-F238E27FC236}">
                <a16:creationId xmlns:a16="http://schemas.microsoft.com/office/drawing/2014/main" id="{0815BF93-68B2-4501-996B-6E1A2ED85937}"/>
              </a:ext>
            </a:extLst>
          </p:cNvPr>
          <p:cNvCxnSpPr>
            <a:cxnSpLocks/>
          </p:cNvCxnSpPr>
          <p:nvPr/>
        </p:nvCxnSpPr>
        <p:spPr>
          <a:xfrm flipV="1">
            <a:off x="2429657" y="1064298"/>
            <a:ext cx="2142343" cy="3817707"/>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sp>
        <p:nvSpPr>
          <p:cNvPr id="18" name="Arc 17">
            <a:extLst>
              <a:ext uri="{FF2B5EF4-FFF2-40B4-BE49-F238E27FC236}">
                <a16:creationId xmlns:a16="http://schemas.microsoft.com/office/drawing/2014/main" id="{45C31C09-73E7-4F51-8CD5-F7F9A197DF22}"/>
              </a:ext>
            </a:extLst>
          </p:cNvPr>
          <p:cNvSpPr/>
          <p:nvPr/>
        </p:nvSpPr>
        <p:spPr>
          <a:xfrm>
            <a:off x="2429657" y="3522254"/>
            <a:ext cx="1575222" cy="198641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19" name="Straight Arrow Connector 18">
            <a:extLst>
              <a:ext uri="{FF2B5EF4-FFF2-40B4-BE49-F238E27FC236}">
                <a16:creationId xmlns:a16="http://schemas.microsoft.com/office/drawing/2014/main" id="{05A36686-945F-47CE-BB38-725029D750F6}"/>
              </a:ext>
            </a:extLst>
          </p:cNvPr>
          <p:cNvCxnSpPr>
            <a:cxnSpLocks/>
          </p:cNvCxnSpPr>
          <p:nvPr/>
        </p:nvCxnSpPr>
        <p:spPr>
          <a:xfrm flipV="1">
            <a:off x="2713217" y="4444579"/>
            <a:ext cx="3222888" cy="2498"/>
          </a:xfrm>
          <a:prstGeom prst="straightConnector1">
            <a:avLst/>
          </a:prstGeom>
          <a:ln>
            <a:tailEnd type="none" w="lg" len="lg"/>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248FDA83-1D84-401C-8E9C-CEB5624DAB30}"/>
              </a:ext>
            </a:extLst>
          </p:cNvPr>
          <p:cNvSpPr txBox="1"/>
          <p:nvPr/>
        </p:nvSpPr>
        <p:spPr>
          <a:xfrm>
            <a:off x="4004879" y="3912433"/>
            <a:ext cx="1215589" cy="369332"/>
          </a:xfrm>
          <a:prstGeom prst="rect">
            <a:avLst/>
          </a:prstGeom>
          <a:noFill/>
        </p:spPr>
        <p:txBody>
          <a:bodyPr wrap="none" rtlCol="0">
            <a:spAutoFit/>
          </a:bodyPr>
          <a:lstStyle/>
          <a:p>
            <a:r>
              <a:rPr lang="en-US" dirty="0"/>
              <a:t>60 degrees</a:t>
            </a:r>
            <a:endParaRPr lang="en-IN" dirty="0"/>
          </a:p>
        </p:txBody>
      </p:sp>
      <p:sp>
        <p:nvSpPr>
          <p:cNvPr id="22" name="TextBox 21">
            <a:extLst>
              <a:ext uri="{FF2B5EF4-FFF2-40B4-BE49-F238E27FC236}">
                <a16:creationId xmlns:a16="http://schemas.microsoft.com/office/drawing/2014/main" id="{15B38829-0587-49CD-863B-496FCB5DD3D1}"/>
              </a:ext>
            </a:extLst>
          </p:cNvPr>
          <p:cNvSpPr txBox="1"/>
          <p:nvPr/>
        </p:nvSpPr>
        <p:spPr>
          <a:xfrm>
            <a:off x="3767521" y="694966"/>
            <a:ext cx="1813810" cy="369332"/>
          </a:xfrm>
          <a:prstGeom prst="rect">
            <a:avLst/>
          </a:prstGeom>
          <a:noFill/>
        </p:spPr>
        <p:txBody>
          <a:bodyPr wrap="square" rtlCol="0">
            <a:spAutoFit/>
          </a:bodyPr>
          <a:lstStyle/>
          <a:p>
            <a:r>
              <a:rPr lang="en-US" dirty="0"/>
              <a:t>l2 = X20 Y25, a60</a:t>
            </a:r>
            <a:endParaRPr lang="en-IN" dirty="0"/>
          </a:p>
        </p:txBody>
      </p:sp>
      <p:sp>
        <p:nvSpPr>
          <p:cNvPr id="24" name="Oval 23">
            <a:extLst>
              <a:ext uri="{FF2B5EF4-FFF2-40B4-BE49-F238E27FC236}">
                <a16:creationId xmlns:a16="http://schemas.microsoft.com/office/drawing/2014/main" id="{972DF07C-C5F6-45AF-BACB-4091CD3A9815}"/>
              </a:ext>
            </a:extLst>
          </p:cNvPr>
          <p:cNvSpPr/>
          <p:nvPr/>
        </p:nvSpPr>
        <p:spPr>
          <a:xfrm>
            <a:off x="3132943" y="2263721"/>
            <a:ext cx="134911" cy="1971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754D3A4C-111F-425D-AA3F-2F4FA65E3E21}"/>
              </a:ext>
            </a:extLst>
          </p:cNvPr>
          <p:cNvSpPr txBox="1"/>
          <p:nvPr/>
        </p:nvSpPr>
        <p:spPr>
          <a:xfrm>
            <a:off x="2429657" y="1973280"/>
            <a:ext cx="1813810" cy="369332"/>
          </a:xfrm>
          <a:prstGeom prst="rect">
            <a:avLst/>
          </a:prstGeom>
          <a:noFill/>
        </p:spPr>
        <p:txBody>
          <a:bodyPr wrap="square" rtlCol="0">
            <a:spAutoFit/>
          </a:bodyPr>
          <a:lstStyle/>
          <a:p>
            <a:r>
              <a:rPr lang="en-US" dirty="0"/>
              <a:t>   (25,75)</a:t>
            </a:r>
            <a:endParaRPr lang="en-IN" dirty="0"/>
          </a:p>
        </p:txBody>
      </p:sp>
      <p:cxnSp>
        <p:nvCxnSpPr>
          <p:cNvPr id="28" name="Straight Arrow Connector 27">
            <a:extLst>
              <a:ext uri="{FF2B5EF4-FFF2-40B4-BE49-F238E27FC236}">
                <a16:creationId xmlns:a16="http://schemas.microsoft.com/office/drawing/2014/main" id="{1AD47526-88D4-496B-9056-6E496B79F65F}"/>
              </a:ext>
            </a:extLst>
          </p:cNvPr>
          <p:cNvCxnSpPr>
            <a:stCxn id="24" idx="3"/>
          </p:cNvCxnSpPr>
          <p:nvPr/>
        </p:nvCxnSpPr>
        <p:spPr>
          <a:xfrm flipV="1">
            <a:off x="3152700" y="1603948"/>
            <a:ext cx="499896" cy="828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D3E2EBFE-DE79-4164-BF59-2E684ECE587A}"/>
              </a:ext>
            </a:extLst>
          </p:cNvPr>
          <p:cNvSpPr txBox="1"/>
          <p:nvPr/>
        </p:nvSpPr>
        <p:spPr>
          <a:xfrm>
            <a:off x="3059640" y="1612549"/>
            <a:ext cx="599608" cy="369326"/>
          </a:xfrm>
          <a:prstGeom prst="rect">
            <a:avLst/>
          </a:prstGeom>
          <a:noFill/>
        </p:spPr>
        <p:txBody>
          <a:bodyPr wrap="square" rtlCol="0">
            <a:spAutoFit/>
          </a:bodyPr>
          <a:lstStyle/>
          <a:p>
            <a:r>
              <a:rPr lang="en-US" dirty="0"/>
              <a:t>r34</a:t>
            </a:r>
            <a:endParaRPr lang="en-IN" dirty="0"/>
          </a:p>
        </p:txBody>
      </p:sp>
      <p:grpSp>
        <p:nvGrpSpPr>
          <p:cNvPr id="51" name="Group 50">
            <a:extLst>
              <a:ext uri="{FF2B5EF4-FFF2-40B4-BE49-F238E27FC236}">
                <a16:creationId xmlns:a16="http://schemas.microsoft.com/office/drawing/2014/main" id="{C1958663-DB73-44F1-B9CC-D68A524EF959}"/>
              </a:ext>
            </a:extLst>
          </p:cNvPr>
          <p:cNvGrpSpPr/>
          <p:nvPr/>
        </p:nvGrpSpPr>
        <p:grpSpPr>
          <a:xfrm>
            <a:off x="2068643" y="1149457"/>
            <a:ext cx="2038661" cy="2038660"/>
            <a:chOff x="2068643" y="1149457"/>
            <a:chExt cx="2038661" cy="2038660"/>
          </a:xfrm>
        </p:grpSpPr>
        <p:sp>
          <p:nvSpPr>
            <p:cNvPr id="23" name="Oval 22">
              <a:extLst>
                <a:ext uri="{FF2B5EF4-FFF2-40B4-BE49-F238E27FC236}">
                  <a16:creationId xmlns:a16="http://schemas.microsoft.com/office/drawing/2014/main" id="{3ED40051-FDE6-4BB4-9E29-10A21D234D23}"/>
                </a:ext>
              </a:extLst>
            </p:cNvPr>
            <p:cNvSpPr/>
            <p:nvPr/>
          </p:nvSpPr>
          <p:spPr>
            <a:xfrm>
              <a:off x="2293495" y="1469036"/>
              <a:ext cx="1813809" cy="171908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6" name="Arc 25">
              <a:extLst>
                <a:ext uri="{FF2B5EF4-FFF2-40B4-BE49-F238E27FC236}">
                  <a16:creationId xmlns:a16="http://schemas.microsoft.com/office/drawing/2014/main" id="{CF347552-3073-466B-9CCF-E39731260F1C}"/>
                </a:ext>
              </a:extLst>
            </p:cNvPr>
            <p:cNvSpPr/>
            <p:nvPr/>
          </p:nvSpPr>
          <p:spPr>
            <a:xfrm>
              <a:off x="3104281" y="1618705"/>
              <a:ext cx="975613" cy="1256665"/>
            </a:xfrm>
            <a:prstGeom prst="arc">
              <a:avLst>
                <a:gd name="adj1" fmla="val 18326136"/>
                <a:gd name="adj2" fmla="val 0"/>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0" name="TextBox 29">
              <a:extLst>
                <a:ext uri="{FF2B5EF4-FFF2-40B4-BE49-F238E27FC236}">
                  <a16:creationId xmlns:a16="http://schemas.microsoft.com/office/drawing/2014/main" id="{5D503A3D-9E22-408D-B0B6-4A9D0C5DCC86}"/>
                </a:ext>
              </a:extLst>
            </p:cNvPr>
            <p:cNvSpPr txBox="1"/>
            <p:nvPr/>
          </p:nvSpPr>
          <p:spPr>
            <a:xfrm>
              <a:off x="2068643" y="1149457"/>
              <a:ext cx="1813808" cy="369332"/>
            </a:xfrm>
            <a:prstGeom prst="rect">
              <a:avLst/>
            </a:prstGeom>
            <a:noFill/>
          </p:spPr>
          <p:txBody>
            <a:bodyPr wrap="square" rtlCol="0">
              <a:spAutoFit/>
            </a:bodyPr>
            <a:lstStyle/>
            <a:p>
              <a:r>
                <a:rPr lang="en-US" dirty="0"/>
                <a:t>c1=x25y75,r-34</a:t>
              </a:r>
              <a:endParaRPr lang="en-IN" dirty="0"/>
            </a:p>
          </p:txBody>
        </p:sp>
      </p:grpSp>
      <p:sp>
        <p:nvSpPr>
          <p:cNvPr id="31" name="Oval 30">
            <a:extLst>
              <a:ext uri="{FF2B5EF4-FFF2-40B4-BE49-F238E27FC236}">
                <a16:creationId xmlns:a16="http://schemas.microsoft.com/office/drawing/2014/main" id="{F40C1D94-D7AB-474E-9A2B-D5EE5394025A}"/>
              </a:ext>
            </a:extLst>
          </p:cNvPr>
          <p:cNvSpPr/>
          <p:nvPr/>
        </p:nvSpPr>
        <p:spPr>
          <a:xfrm>
            <a:off x="3267854" y="3098817"/>
            <a:ext cx="209862" cy="1909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EAF803B5-04CE-4BD6-9413-C9CED3BF5702}"/>
              </a:ext>
            </a:extLst>
          </p:cNvPr>
          <p:cNvSpPr txBox="1"/>
          <p:nvPr/>
        </p:nvSpPr>
        <p:spPr>
          <a:xfrm>
            <a:off x="3271613" y="3198544"/>
            <a:ext cx="1813810" cy="369332"/>
          </a:xfrm>
          <a:prstGeom prst="rect">
            <a:avLst/>
          </a:prstGeom>
          <a:noFill/>
        </p:spPr>
        <p:txBody>
          <a:bodyPr wrap="square" rtlCol="0">
            <a:spAutoFit/>
          </a:bodyPr>
          <a:lstStyle/>
          <a:p>
            <a:r>
              <a:rPr lang="en-US" dirty="0"/>
              <a:t>p3 = l2,c1</a:t>
            </a:r>
            <a:endParaRPr lang="en-IN" dirty="0"/>
          </a:p>
        </p:txBody>
      </p:sp>
      <p:sp>
        <p:nvSpPr>
          <p:cNvPr id="33" name="TextBox 32">
            <a:extLst>
              <a:ext uri="{FF2B5EF4-FFF2-40B4-BE49-F238E27FC236}">
                <a16:creationId xmlns:a16="http://schemas.microsoft.com/office/drawing/2014/main" id="{58B33119-5622-442F-9039-6F63E2B7AA6A}"/>
              </a:ext>
            </a:extLst>
          </p:cNvPr>
          <p:cNvSpPr txBox="1"/>
          <p:nvPr/>
        </p:nvSpPr>
        <p:spPr>
          <a:xfrm>
            <a:off x="4026109" y="1823391"/>
            <a:ext cx="1813810" cy="369332"/>
          </a:xfrm>
          <a:prstGeom prst="rect">
            <a:avLst/>
          </a:prstGeom>
          <a:noFill/>
        </p:spPr>
        <p:txBody>
          <a:bodyPr wrap="square" rtlCol="0">
            <a:spAutoFit/>
          </a:bodyPr>
          <a:lstStyle/>
          <a:p>
            <a:r>
              <a:rPr lang="en-US" dirty="0"/>
              <a:t>p4 = l2,c1,s2</a:t>
            </a:r>
            <a:endParaRPr lang="en-IN" dirty="0"/>
          </a:p>
        </p:txBody>
      </p:sp>
      <p:sp>
        <p:nvSpPr>
          <p:cNvPr id="34" name="TextBox 33">
            <a:extLst>
              <a:ext uri="{FF2B5EF4-FFF2-40B4-BE49-F238E27FC236}">
                <a16:creationId xmlns:a16="http://schemas.microsoft.com/office/drawing/2014/main" id="{D790D8BD-4CA3-4E5E-A7BF-F091C4EF5C8B}"/>
              </a:ext>
            </a:extLst>
          </p:cNvPr>
          <p:cNvSpPr txBox="1"/>
          <p:nvPr/>
        </p:nvSpPr>
        <p:spPr>
          <a:xfrm>
            <a:off x="6872990" y="3739378"/>
            <a:ext cx="1813810" cy="369332"/>
          </a:xfrm>
          <a:prstGeom prst="rect">
            <a:avLst/>
          </a:prstGeom>
          <a:noFill/>
        </p:spPr>
        <p:txBody>
          <a:bodyPr wrap="square" rtlCol="0">
            <a:spAutoFit/>
          </a:bodyPr>
          <a:lstStyle/>
          <a:p>
            <a:r>
              <a:rPr lang="en-US" dirty="0"/>
              <a:t>p4 = o1 X20 Y20</a:t>
            </a:r>
            <a:endParaRPr lang="en-IN" dirty="0"/>
          </a:p>
        </p:txBody>
      </p:sp>
      <p:cxnSp>
        <p:nvCxnSpPr>
          <p:cNvPr id="35" name="Straight Arrow Connector 34">
            <a:extLst>
              <a:ext uri="{FF2B5EF4-FFF2-40B4-BE49-F238E27FC236}">
                <a16:creationId xmlns:a16="http://schemas.microsoft.com/office/drawing/2014/main" id="{E0B4639D-C8B7-4BE3-AC67-AEB5AAE7742C}"/>
              </a:ext>
            </a:extLst>
          </p:cNvPr>
          <p:cNvCxnSpPr>
            <a:cxnSpLocks/>
          </p:cNvCxnSpPr>
          <p:nvPr/>
        </p:nvCxnSpPr>
        <p:spPr>
          <a:xfrm flipV="1">
            <a:off x="3868710" y="966516"/>
            <a:ext cx="2142343" cy="3817707"/>
          </a:xfrm>
          <a:prstGeom prst="straightConnector1">
            <a:avLst/>
          </a:prstGeom>
          <a:ln>
            <a:headEnd w="lg" len="lg"/>
            <a:tailEnd type="triangle" w="lg" len="lg"/>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4EC4B880-6889-4DFB-A347-92189EF5699B}"/>
              </a:ext>
            </a:extLst>
          </p:cNvPr>
          <p:cNvSpPr txBox="1"/>
          <p:nvPr/>
        </p:nvSpPr>
        <p:spPr>
          <a:xfrm>
            <a:off x="4843462" y="2810436"/>
            <a:ext cx="423514" cy="369332"/>
          </a:xfrm>
          <a:prstGeom prst="rect">
            <a:avLst/>
          </a:prstGeom>
          <a:noFill/>
        </p:spPr>
        <p:txBody>
          <a:bodyPr wrap="none" rtlCol="0">
            <a:spAutoFit/>
          </a:bodyPr>
          <a:lstStyle/>
          <a:p>
            <a:r>
              <a:rPr lang="en-US" dirty="0"/>
              <a:t>p3</a:t>
            </a:r>
            <a:endParaRPr lang="en-IN" dirty="0"/>
          </a:p>
        </p:txBody>
      </p:sp>
      <p:sp>
        <p:nvSpPr>
          <p:cNvPr id="37" name="TextBox 36">
            <a:extLst>
              <a:ext uri="{FF2B5EF4-FFF2-40B4-BE49-F238E27FC236}">
                <a16:creationId xmlns:a16="http://schemas.microsoft.com/office/drawing/2014/main" id="{2E053771-006F-4B57-B13B-5FCEA0AA8ED7}"/>
              </a:ext>
            </a:extLst>
          </p:cNvPr>
          <p:cNvSpPr txBox="1"/>
          <p:nvPr/>
        </p:nvSpPr>
        <p:spPr>
          <a:xfrm>
            <a:off x="5563845" y="971965"/>
            <a:ext cx="354584" cy="369332"/>
          </a:xfrm>
          <a:prstGeom prst="rect">
            <a:avLst/>
          </a:prstGeom>
          <a:noFill/>
        </p:spPr>
        <p:txBody>
          <a:bodyPr wrap="none" rtlCol="0">
            <a:spAutoFit/>
          </a:bodyPr>
          <a:lstStyle/>
          <a:p>
            <a:r>
              <a:rPr lang="en-US" dirty="0"/>
              <a:t>l8</a:t>
            </a:r>
            <a:endParaRPr lang="en-IN" dirty="0"/>
          </a:p>
        </p:txBody>
      </p:sp>
      <p:sp>
        <p:nvSpPr>
          <p:cNvPr id="39" name="TextBox 38">
            <a:extLst>
              <a:ext uri="{FF2B5EF4-FFF2-40B4-BE49-F238E27FC236}">
                <a16:creationId xmlns:a16="http://schemas.microsoft.com/office/drawing/2014/main" id="{8E40EFDD-04F5-43C4-904E-F908FC9C35AE}"/>
              </a:ext>
            </a:extLst>
          </p:cNvPr>
          <p:cNvSpPr txBox="1"/>
          <p:nvPr/>
        </p:nvSpPr>
        <p:spPr>
          <a:xfrm>
            <a:off x="1968703" y="2821758"/>
            <a:ext cx="1813810" cy="369332"/>
          </a:xfrm>
          <a:prstGeom prst="rect">
            <a:avLst/>
          </a:prstGeom>
          <a:noFill/>
        </p:spPr>
        <p:txBody>
          <a:bodyPr wrap="square" rtlCol="0">
            <a:spAutoFit/>
          </a:bodyPr>
          <a:lstStyle/>
          <a:p>
            <a:r>
              <a:rPr lang="en-US" dirty="0"/>
              <a:t>P12 = c1,c5</a:t>
            </a:r>
            <a:endParaRPr lang="en-IN" dirty="0"/>
          </a:p>
        </p:txBody>
      </p:sp>
      <p:grpSp>
        <p:nvGrpSpPr>
          <p:cNvPr id="50" name="Group 49">
            <a:extLst>
              <a:ext uri="{FF2B5EF4-FFF2-40B4-BE49-F238E27FC236}">
                <a16:creationId xmlns:a16="http://schemas.microsoft.com/office/drawing/2014/main" id="{6E375469-9A5A-4C56-9532-0C6B984AD6EE}"/>
              </a:ext>
            </a:extLst>
          </p:cNvPr>
          <p:cNvGrpSpPr/>
          <p:nvPr/>
        </p:nvGrpSpPr>
        <p:grpSpPr>
          <a:xfrm>
            <a:off x="479687" y="1716288"/>
            <a:ext cx="2073634" cy="1719082"/>
            <a:chOff x="479687" y="1716288"/>
            <a:chExt cx="2073634" cy="1719082"/>
          </a:xfrm>
        </p:grpSpPr>
        <p:sp>
          <p:nvSpPr>
            <p:cNvPr id="38" name="Oval 37">
              <a:extLst>
                <a:ext uri="{FF2B5EF4-FFF2-40B4-BE49-F238E27FC236}">
                  <a16:creationId xmlns:a16="http://schemas.microsoft.com/office/drawing/2014/main" id="{7E9AE9A2-A16E-4D5F-9CBC-C5E60C1160BA}"/>
                </a:ext>
              </a:extLst>
            </p:cNvPr>
            <p:cNvSpPr/>
            <p:nvPr/>
          </p:nvSpPr>
          <p:spPr>
            <a:xfrm>
              <a:off x="739512" y="1716289"/>
              <a:ext cx="1813809" cy="1719081"/>
            </a:xfrm>
            <a:prstGeom prst="ellipse">
              <a:avLst/>
            </a:prstGeom>
            <a:solidFill>
              <a:schemeClr val="lt1">
                <a:alpha val="3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40" name="TextBox 39">
              <a:extLst>
                <a:ext uri="{FF2B5EF4-FFF2-40B4-BE49-F238E27FC236}">
                  <a16:creationId xmlns:a16="http://schemas.microsoft.com/office/drawing/2014/main" id="{47FE5612-2142-459D-BB3D-B5682CD795D4}"/>
                </a:ext>
              </a:extLst>
            </p:cNvPr>
            <p:cNvSpPr txBox="1"/>
            <p:nvPr/>
          </p:nvSpPr>
          <p:spPr>
            <a:xfrm>
              <a:off x="479687" y="1716288"/>
              <a:ext cx="1813808" cy="369332"/>
            </a:xfrm>
            <a:prstGeom prst="rect">
              <a:avLst/>
            </a:prstGeom>
            <a:noFill/>
          </p:spPr>
          <p:txBody>
            <a:bodyPr wrap="square" rtlCol="0">
              <a:spAutoFit/>
            </a:bodyPr>
            <a:lstStyle/>
            <a:p>
              <a:r>
                <a:rPr lang="en-US" dirty="0"/>
                <a:t>c5</a:t>
              </a:r>
              <a:endParaRPr lang="en-IN" dirty="0"/>
            </a:p>
          </p:txBody>
        </p:sp>
        <p:sp>
          <p:nvSpPr>
            <p:cNvPr id="42" name="Arc 41">
              <a:extLst>
                <a:ext uri="{FF2B5EF4-FFF2-40B4-BE49-F238E27FC236}">
                  <a16:creationId xmlns:a16="http://schemas.microsoft.com/office/drawing/2014/main" id="{4435922B-927C-4198-ADC0-440DBA61BABE}"/>
                </a:ext>
              </a:extLst>
            </p:cNvPr>
            <p:cNvSpPr/>
            <p:nvPr/>
          </p:nvSpPr>
          <p:spPr>
            <a:xfrm>
              <a:off x="1560355" y="1939713"/>
              <a:ext cx="975613" cy="1256665"/>
            </a:xfrm>
            <a:prstGeom prst="arc">
              <a:avLst>
                <a:gd name="adj1" fmla="val 18326136"/>
                <a:gd name="adj2" fmla="val 0"/>
              </a:avLst>
            </a:prstGeom>
            <a:ln>
              <a:solidFill>
                <a:schemeClr val="tx1"/>
              </a:solidFill>
              <a:headEnd type="stealth"/>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cxnSp>
        <p:nvCxnSpPr>
          <p:cNvPr id="44" name="Straight Arrow Connector 43">
            <a:extLst>
              <a:ext uri="{FF2B5EF4-FFF2-40B4-BE49-F238E27FC236}">
                <a16:creationId xmlns:a16="http://schemas.microsoft.com/office/drawing/2014/main" id="{5BC488B3-B9E3-4A7D-AC63-A5825F56660A}"/>
              </a:ext>
            </a:extLst>
          </p:cNvPr>
          <p:cNvCxnSpPr>
            <a:stCxn id="24" idx="6"/>
          </p:cNvCxnSpPr>
          <p:nvPr/>
        </p:nvCxnSpPr>
        <p:spPr>
          <a:xfrm flipH="1">
            <a:off x="1167063" y="2362303"/>
            <a:ext cx="2100791" cy="263467"/>
          </a:xfrm>
          <a:prstGeom prst="straightConnector1">
            <a:avLst/>
          </a:prstGeom>
          <a:ln w="60325">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1479EE0-C382-4FF1-9D83-8E38872481DC}"/>
              </a:ext>
            </a:extLst>
          </p:cNvPr>
          <p:cNvSpPr txBox="1"/>
          <p:nvPr/>
        </p:nvSpPr>
        <p:spPr>
          <a:xfrm>
            <a:off x="5085423" y="4784223"/>
            <a:ext cx="2139831" cy="369332"/>
          </a:xfrm>
          <a:prstGeom prst="rect">
            <a:avLst/>
          </a:prstGeom>
          <a:noFill/>
        </p:spPr>
        <p:txBody>
          <a:bodyPr wrap="square" rtlCol="0">
            <a:spAutoFit/>
          </a:bodyPr>
          <a:lstStyle/>
          <a:p>
            <a:r>
              <a:rPr lang="en-US" dirty="0"/>
              <a:t>p3 = l1,l8</a:t>
            </a:r>
            <a:endParaRPr lang="en-IN" dirty="0"/>
          </a:p>
        </p:txBody>
      </p:sp>
      <p:sp>
        <p:nvSpPr>
          <p:cNvPr id="4" name="Oval 3">
            <a:extLst>
              <a:ext uri="{FF2B5EF4-FFF2-40B4-BE49-F238E27FC236}">
                <a16:creationId xmlns:a16="http://schemas.microsoft.com/office/drawing/2014/main" id="{D67E1C2A-9270-427D-9420-4C7456E63CF0}"/>
              </a:ext>
            </a:extLst>
          </p:cNvPr>
          <p:cNvSpPr/>
          <p:nvPr/>
        </p:nvSpPr>
        <p:spPr>
          <a:xfrm>
            <a:off x="2429657" y="2821758"/>
            <a:ext cx="161201" cy="1235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Arrow Connector 11">
            <a:extLst>
              <a:ext uri="{FF2B5EF4-FFF2-40B4-BE49-F238E27FC236}">
                <a16:creationId xmlns:a16="http://schemas.microsoft.com/office/drawing/2014/main" id="{A7CE38E3-F6CF-4A7D-A2B6-59C848F796DA}"/>
              </a:ext>
            </a:extLst>
          </p:cNvPr>
          <p:cNvCxnSpPr>
            <a:cxnSpLocks/>
          </p:cNvCxnSpPr>
          <p:nvPr/>
        </p:nvCxnSpPr>
        <p:spPr>
          <a:xfrm flipV="1">
            <a:off x="6608150" y="4189523"/>
            <a:ext cx="1676410" cy="813984"/>
          </a:xfrm>
          <a:prstGeom prst="straightConnector1">
            <a:avLst/>
          </a:prstGeom>
          <a:ln w="34925">
            <a:tailEnd type="triangle" w="lg" len="lg"/>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3495390E-50E7-4152-B047-815960E2ADAA}"/>
              </a:ext>
            </a:extLst>
          </p:cNvPr>
          <p:cNvCxnSpPr>
            <a:cxnSpLocks/>
          </p:cNvCxnSpPr>
          <p:nvPr/>
        </p:nvCxnSpPr>
        <p:spPr>
          <a:xfrm flipH="1" flipV="1">
            <a:off x="5907372" y="3646423"/>
            <a:ext cx="698014" cy="1367856"/>
          </a:xfrm>
          <a:prstGeom prst="straightConnector1">
            <a:avLst/>
          </a:prstGeom>
          <a:ln w="34925">
            <a:tailEnd type="triangle" w="lg" len="lg"/>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81C562-B5BE-449E-BCEA-494FB7F58056}"/>
              </a:ext>
            </a:extLst>
          </p:cNvPr>
          <p:cNvCxnSpPr/>
          <p:nvPr/>
        </p:nvCxnSpPr>
        <p:spPr>
          <a:xfrm flipV="1">
            <a:off x="6605386" y="4968889"/>
            <a:ext cx="2313531" cy="34618"/>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FA9A69C-DC15-433D-A015-141D0DDD9C4A}"/>
              </a:ext>
            </a:extLst>
          </p:cNvPr>
          <p:cNvSpPr txBox="1"/>
          <p:nvPr/>
        </p:nvSpPr>
        <p:spPr>
          <a:xfrm>
            <a:off x="7181412" y="4634175"/>
            <a:ext cx="1268489" cy="369332"/>
          </a:xfrm>
          <a:prstGeom prst="rect">
            <a:avLst/>
          </a:prstGeom>
          <a:noFill/>
        </p:spPr>
        <p:txBody>
          <a:bodyPr wrap="none" rtlCol="0">
            <a:spAutoFit/>
          </a:bodyPr>
          <a:lstStyle/>
          <a:p>
            <a:r>
              <a:rPr lang="en-US" dirty="0"/>
              <a:t>30 degrees </a:t>
            </a:r>
            <a:endParaRPr lang="en-IN" dirty="0"/>
          </a:p>
        </p:txBody>
      </p:sp>
      <p:sp>
        <p:nvSpPr>
          <p:cNvPr id="47" name="TextBox 46">
            <a:extLst>
              <a:ext uri="{FF2B5EF4-FFF2-40B4-BE49-F238E27FC236}">
                <a16:creationId xmlns:a16="http://schemas.microsoft.com/office/drawing/2014/main" id="{C25FF124-432B-4FB3-8E0B-D23C44E23764}"/>
              </a:ext>
            </a:extLst>
          </p:cNvPr>
          <p:cNvSpPr txBox="1"/>
          <p:nvPr/>
        </p:nvSpPr>
        <p:spPr>
          <a:xfrm>
            <a:off x="6256309" y="5010606"/>
            <a:ext cx="1428596" cy="369332"/>
          </a:xfrm>
          <a:prstGeom prst="rect">
            <a:avLst/>
          </a:prstGeom>
          <a:noFill/>
        </p:spPr>
        <p:txBody>
          <a:bodyPr wrap="none" rtlCol="0">
            <a:spAutoFit/>
          </a:bodyPr>
          <a:lstStyle/>
          <a:p>
            <a:r>
              <a:rPr lang="en-US" dirty="0"/>
              <a:t>o1 = (180,20)</a:t>
            </a:r>
            <a:endParaRPr lang="en-IN" dirty="0"/>
          </a:p>
        </p:txBody>
      </p:sp>
      <p:sp>
        <p:nvSpPr>
          <p:cNvPr id="48" name="TextBox 47">
            <a:extLst>
              <a:ext uri="{FF2B5EF4-FFF2-40B4-BE49-F238E27FC236}">
                <a16:creationId xmlns:a16="http://schemas.microsoft.com/office/drawing/2014/main" id="{FC2A754A-5387-4763-8F8B-5FFE8B5AC1F4}"/>
              </a:ext>
            </a:extLst>
          </p:cNvPr>
          <p:cNvSpPr txBox="1"/>
          <p:nvPr/>
        </p:nvSpPr>
        <p:spPr>
          <a:xfrm>
            <a:off x="479687" y="450166"/>
            <a:ext cx="3287834" cy="523220"/>
          </a:xfrm>
          <a:prstGeom prst="rect">
            <a:avLst/>
          </a:prstGeom>
          <a:noFill/>
        </p:spPr>
        <p:txBody>
          <a:bodyPr wrap="square" rtlCol="0">
            <a:spAutoFit/>
          </a:bodyPr>
          <a:lstStyle/>
          <a:p>
            <a:r>
              <a:rPr lang="en-US" sz="2800" dirty="0"/>
              <a:t>o1 = X180 Y20 a30</a:t>
            </a:r>
            <a:endParaRPr lang="en-IN" sz="2800" dirty="0"/>
          </a:p>
        </p:txBody>
      </p:sp>
      <p:sp>
        <p:nvSpPr>
          <p:cNvPr id="49" name="Oval 48">
            <a:extLst>
              <a:ext uri="{FF2B5EF4-FFF2-40B4-BE49-F238E27FC236}">
                <a16:creationId xmlns:a16="http://schemas.microsoft.com/office/drawing/2014/main" id="{03B01DFE-DFA0-4E55-BEF5-DFB9EC26F1F4}"/>
              </a:ext>
            </a:extLst>
          </p:cNvPr>
          <p:cNvSpPr/>
          <p:nvPr/>
        </p:nvSpPr>
        <p:spPr>
          <a:xfrm>
            <a:off x="6775483" y="4102639"/>
            <a:ext cx="161220" cy="150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80301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16191-9BE8-4F91-A89E-3FC46CCDD5F5}"/>
              </a:ext>
            </a:extLst>
          </p:cNvPr>
          <p:cNvSpPr>
            <a:spLocks noGrp="1"/>
          </p:cNvSpPr>
          <p:nvPr>
            <p:ph type="title"/>
          </p:nvPr>
        </p:nvSpPr>
        <p:spPr>
          <a:xfrm>
            <a:off x="628650" y="365127"/>
            <a:ext cx="7886700" cy="619612"/>
          </a:xfrm>
        </p:spPr>
        <p:txBody>
          <a:bodyPr>
            <a:normAutofit fontScale="90000"/>
          </a:bodyPr>
          <a:lstStyle/>
          <a:p>
            <a:r>
              <a:rPr lang="en-US" dirty="0"/>
              <a:t>Some GTL definitions (If I am not audible – please phone 9434036694</a:t>
            </a:r>
            <a:endParaRPr lang="en-IN" dirty="0"/>
          </a:p>
        </p:txBody>
      </p:sp>
      <p:sp>
        <p:nvSpPr>
          <p:cNvPr id="6" name="TextBox 5">
            <a:extLst>
              <a:ext uri="{FF2B5EF4-FFF2-40B4-BE49-F238E27FC236}">
                <a16:creationId xmlns:a16="http://schemas.microsoft.com/office/drawing/2014/main" id="{CB449283-753E-40CA-A861-5C04EF98E38D}"/>
              </a:ext>
            </a:extLst>
          </p:cNvPr>
          <p:cNvSpPr txBox="1"/>
          <p:nvPr/>
        </p:nvSpPr>
        <p:spPr>
          <a:xfrm>
            <a:off x="628650" y="2152990"/>
            <a:ext cx="3992262" cy="3046988"/>
          </a:xfrm>
          <a:prstGeom prst="rect">
            <a:avLst/>
          </a:prstGeom>
          <a:noFill/>
        </p:spPr>
        <p:txBody>
          <a:bodyPr wrap="square" rtlCol="0">
            <a:spAutoFit/>
          </a:bodyPr>
          <a:lstStyle/>
          <a:p>
            <a:r>
              <a:rPr lang="en-US" sz="3200" dirty="0"/>
              <a:t>p1 = X… Y…</a:t>
            </a:r>
          </a:p>
          <a:p>
            <a:r>
              <a:rPr lang="en-US" sz="3200" dirty="0"/>
              <a:t>p2 = m… a…</a:t>
            </a:r>
          </a:p>
          <a:p>
            <a:r>
              <a:rPr lang="en-US" sz="3200" dirty="0"/>
              <a:t>p3 = l1, l2</a:t>
            </a:r>
          </a:p>
          <a:p>
            <a:r>
              <a:rPr lang="en-US" sz="3200" dirty="0"/>
              <a:t>p4 = [-]l3, cp [,s2]</a:t>
            </a:r>
          </a:p>
          <a:p>
            <a:r>
              <a:rPr lang="en-US" sz="3200" dirty="0"/>
              <a:t>p5 = c1, [-]l5 [,s2]</a:t>
            </a:r>
          </a:p>
          <a:p>
            <a:r>
              <a:rPr lang="en-US" sz="3200" dirty="0"/>
              <a:t>p6= c5, c6 [,s2]</a:t>
            </a:r>
          </a:p>
        </p:txBody>
      </p:sp>
      <p:grpSp>
        <p:nvGrpSpPr>
          <p:cNvPr id="9" name="Group 8">
            <a:extLst>
              <a:ext uri="{FF2B5EF4-FFF2-40B4-BE49-F238E27FC236}">
                <a16:creationId xmlns:a16="http://schemas.microsoft.com/office/drawing/2014/main" id="{8A2C68D2-884D-44B0-A7BF-0CF77EFCA99A}"/>
              </a:ext>
            </a:extLst>
          </p:cNvPr>
          <p:cNvGrpSpPr/>
          <p:nvPr/>
        </p:nvGrpSpPr>
        <p:grpSpPr>
          <a:xfrm>
            <a:off x="3995225" y="1469037"/>
            <a:ext cx="3784670" cy="3834484"/>
            <a:chOff x="1708879" y="1469036"/>
            <a:chExt cx="6071016" cy="4137285"/>
          </a:xfrm>
        </p:grpSpPr>
        <p:cxnSp>
          <p:nvCxnSpPr>
            <p:cNvPr id="10" name="Straight Arrow Connector 9">
              <a:extLst>
                <a:ext uri="{FF2B5EF4-FFF2-40B4-BE49-F238E27FC236}">
                  <a16:creationId xmlns:a16="http://schemas.microsoft.com/office/drawing/2014/main" id="{ED74AD78-517D-4EAA-9D72-C459C1CB14CA}"/>
                </a:ext>
              </a:extLst>
            </p:cNvPr>
            <p:cNvCxnSpPr/>
            <p:nvPr/>
          </p:nvCxnSpPr>
          <p:spPr>
            <a:xfrm>
              <a:off x="1708879" y="5606321"/>
              <a:ext cx="6071016" cy="0"/>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8BF7407E-CACB-4DCA-A387-E5150D48837D}"/>
                </a:ext>
              </a:extLst>
            </p:cNvPr>
            <p:cNvCxnSpPr>
              <a:cxnSpLocks/>
            </p:cNvCxnSpPr>
            <p:nvPr/>
          </p:nvCxnSpPr>
          <p:spPr>
            <a:xfrm flipV="1">
              <a:off x="1708879" y="1469036"/>
              <a:ext cx="0" cy="4137285"/>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grpSp>
      <p:cxnSp>
        <p:nvCxnSpPr>
          <p:cNvPr id="13" name="Straight Connector 12">
            <a:extLst>
              <a:ext uri="{FF2B5EF4-FFF2-40B4-BE49-F238E27FC236}">
                <a16:creationId xmlns:a16="http://schemas.microsoft.com/office/drawing/2014/main" id="{5758ADCF-8F5F-4F40-A39E-C27CC2B59A1A}"/>
              </a:ext>
            </a:extLst>
          </p:cNvPr>
          <p:cNvCxnSpPr/>
          <p:nvPr/>
        </p:nvCxnSpPr>
        <p:spPr>
          <a:xfrm flipV="1">
            <a:off x="3995225" y="3094892"/>
            <a:ext cx="1842867" cy="2208629"/>
          </a:xfrm>
          <a:prstGeom prst="line">
            <a:avLst/>
          </a:prstGeom>
          <a:ln w="28575"/>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83C11065-523D-4FB6-B9E1-A9391969DD5F}"/>
              </a:ext>
            </a:extLst>
          </p:cNvPr>
          <p:cNvSpPr/>
          <p:nvPr/>
        </p:nvSpPr>
        <p:spPr>
          <a:xfrm>
            <a:off x="5746653" y="2954215"/>
            <a:ext cx="182880" cy="239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BED672A-6927-4395-9B48-8593827AFA83}"/>
              </a:ext>
            </a:extLst>
          </p:cNvPr>
          <p:cNvSpPr txBox="1"/>
          <p:nvPr/>
        </p:nvSpPr>
        <p:spPr>
          <a:xfrm>
            <a:off x="5036236" y="3949018"/>
            <a:ext cx="1842864" cy="369332"/>
          </a:xfrm>
          <a:prstGeom prst="rect">
            <a:avLst/>
          </a:prstGeom>
          <a:noFill/>
        </p:spPr>
        <p:txBody>
          <a:bodyPr wrap="square" rtlCol="0">
            <a:spAutoFit/>
          </a:bodyPr>
          <a:lstStyle/>
          <a:p>
            <a:r>
              <a:rPr lang="en-US" dirty="0"/>
              <a:t>m =20 mm</a:t>
            </a:r>
            <a:endParaRPr lang="en-IN" dirty="0"/>
          </a:p>
        </p:txBody>
      </p:sp>
      <p:sp>
        <p:nvSpPr>
          <p:cNvPr id="16" name="Arc 15">
            <a:extLst>
              <a:ext uri="{FF2B5EF4-FFF2-40B4-BE49-F238E27FC236}">
                <a16:creationId xmlns:a16="http://schemas.microsoft.com/office/drawing/2014/main" id="{448B0DD1-6FB7-42C6-9EDE-C498CFE828ED}"/>
              </a:ext>
            </a:extLst>
          </p:cNvPr>
          <p:cNvSpPr/>
          <p:nvPr/>
        </p:nvSpPr>
        <p:spPr>
          <a:xfrm>
            <a:off x="3868950" y="4557864"/>
            <a:ext cx="1518978" cy="1565581"/>
          </a:xfrm>
          <a:prstGeom prst="arc">
            <a:avLst/>
          </a:prstGeom>
          <a:ln w="31750">
            <a:solidFill>
              <a:schemeClr val="tx1"/>
            </a:solidFill>
            <a:headEnd type="stealth"/>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 name="TextBox 16">
            <a:extLst>
              <a:ext uri="{FF2B5EF4-FFF2-40B4-BE49-F238E27FC236}">
                <a16:creationId xmlns:a16="http://schemas.microsoft.com/office/drawing/2014/main" id="{905A1CE4-42FD-4B8B-97ED-55C954635EFB}"/>
              </a:ext>
            </a:extLst>
          </p:cNvPr>
          <p:cNvSpPr txBox="1"/>
          <p:nvPr/>
        </p:nvSpPr>
        <p:spPr>
          <a:xfrm>
            <a:off x="5387928" y="4712677"/>
            <a:ext cx="1215589" cy="369332"/>
          </a:xfrm>
          <a:prstGeom prst="rect">
            <a:avLst/>
          </a:prstGeom>
          <a:noFill/>
        </p:spPr>
        <p:txBody>
          <a:bodyPr wrap="none" rtlCol="0">
            <a:spAutoFit/>
          </a:bodyPr>
          <a:lstStyle/>
          <a:p>
            <a:r>
              <a:rPr lang="en-US" dirty="0"/>
              <a:t>50 degrees</a:t>
            </a:r>
            <a:endParaRPr lang="en-IN" dirty="0"/>
          </a:p>
        </p:txBody>
      </p:sp>
      <p:sp>
        <p:nvSpPr>
          <p:cNvPr id="18" name="TextBox 17">
            <a:extLst>
              <a:ext uri="{FF2B5EF4-FFF2-40B4-BE49-F238E27FC236}">
                <a16:creationId xmlns:a16="http://schemas.microsoft.com/office/drawing/2014/main" id="{26A4288C-4C86-40DC-85BA-436162C578DF}"/>
              </a:ext>
            </a:extLst>
          </p:cNvPr>
          <p:cNvSpPr txBox="1"/>
          <p:nvPr/>
        </p:nvSpPr>
        <p:spPr>
          <a:xfrm>
            <a:off x="5929533" y="2954215"/>
            <a:ext cx="1460656" cy="369332"/>
          </a:xfrm>
          <a:prstGeom prst="rect">
            <a:avLst/>
          </a:prstGeom>
          <a:noFill/>
        </p:spPr>
        <p:txBody>
          <a:bodyPr wrap="none" rtlCol="0">
            <a:spAutoFit/>
          </a:bodyPr>
          <a:lstStyle/>
          <a:p>
            <a:r>
              <a:rPr lang="en-US" dirty="0"/>
              <a:t>p2 = m20 a50</a:t>
            </a:r>
            <a:endParaRPr lang="en-IN" dirty="0"/>
          </a:p>
        </p:txBody>
      </p:sp>
      <p:sp>
        <p:nvSpPr>
          <p:cNvPr id="3" name="Oval 2">
            <a:extLst>
              <a:ext uri="{FF2B5EF4-FFF2-40B4-BE49-F238E27FC236}">
                <a16:creationId xmlns:a16="http://schemas.microsoft.com/office/drawing/2014/main" id="{48F245D9-F60E-403A-841B-742FAF6C2E76}"/>
              </a:ext>
            </a:extLst>
          </p:cNvPr>
          <p:cNvSpPr/>
          <p:nvPr/>
        </p:nvSpPr>
        <p:spPr>
          <a:xfrm>
            <a:off x="4740488" y="2082333"/>
            <a:ext cx="2250829" cy="1982912"/>
          </a:xfrm>
          <a:prstGeom prst="ellipse">
            <a:avLst/>
          </a:prstGeom>
          <a:solidFill>
            <a:schemeClr val="lt1">
              <a:alpha val="28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5" name="Straight Arrow Connector 4">
            <a:extLst>
              <a:ext uri="{FF2B5EF4-FFF2-40B4-BE49-F238E27FC236}">
                <a16:creationId xmlns:a16="http://schemas.microsoft.com/office/drawing/2014/main" id="{3FE2D028-ECC3-487E-A111-37595C3159F1}"/>
              </a:ext>
            </a:extLst>
          </p:cNvPr>
          <p:cNvCxnSpPr>
            <a:cxnSpLocks/>
            <a:endCxn id="3" idx="7"/>
          </p:cNvCxnSpPr>
          <p:nvPr/>
        </p:nvCxnSpPr>
        <p:spPr>
          <a:xfrm flipH="1" flipV="1">
            <a:off x="6661691" y="2372724"/>
            <a:ext cx="217409" cy="278463"/>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C115B03-957D-4D9B-87DF-F1E5113D2D58}"/>
              </a:ext>
            </a:extLst>
          </p:cNvPr>
          <p:cNvSpPr txBox="1"/>
          <p:nvPr/>
        </p:nvSpPr>
        <p:spPr>
          <a:xfrm>
            <a:off x="5887560" y="1589649"/>
            <a:ext cx="2834407" cy="369332"/>
          </a:xfrm>
          <a:prstGeom prst="rect">
            <a:avLst/>
          </a:prstGeom>
          <a:noFill/>
        </p:spPr>
        <p:txBody>
          <a:bodyPr wrap="square" rtlCol="0">
            <a:spAutoFit/>
          </a:bodyPr>
          <a:lstStyle/>
          <a:p>
            <a:r>
              <a:rPr lang="en-US" dirty="0"/>
              <a:t>c2 = m20 a50, r10</a:t>
            </a:r>
            <a:endParaRPr lang="en-IN" dirty="0"/>
          </a:p>
        </p:txBody>
      </p:sp>
    </p:spTree>
    <p:extLst>
      <p:ext uri="{BB962C8B-B14F-4D97-AF65-F5344CB8AC3E}">
        <p14:creationId xmlns:p14="http://schemas.microsoft.com/office/powerpoint/2010/main" val="30518335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D19629C-E647-4E22-946F-AD4ED6DE3C88}"/>
              </a:ext>
            </a:extLst>
          </p:cNvPr>
          <p:cNvGrpSpPr/>
          <p:nvPr/>
        </p:nvGrpSpPr>
        <p:grpSpPr>
          <a:xfrm>
            <a:off x="897267" y="1716291"/>
            <a:ext cx="3120972" cy="2940117"/>
            <a:chOff x="739512" y="1716289"/>
            <a:chExt cx="1941920" cy="1719081"/>
          </a:xfrm>
        </p:grpSpPr>
        <p:sp>
          <p:nvSpPr>
            <p:cNvPr id="5" name="Oval 4">
              <a:extLst>
                <a:ext uri="{FF2B5EF4-FFF2-40B4-BE49-F238E27FC236}">
                  <a16:creationId xmlns:a16="http://schemas.microsoft.com/office/drawing/2014/main" id="{0EC6C81B-E0B2-49AA-AEB4-8D2F477A9307}"/>
                </a:ext>
              </a:extLst>
            </p:cNvPr>
            <p:cNvSpPr/>
            <p:nvPr/>
          </p:nvSpPr>
          <p:spPr>
            <a:xfrm>
              <a:off x="739512" y="1716289"/>
              <a:ext cx="1813809" cy="1719081"/>
            </a:xfrm>
            <a:prstGeom prst="ellipse">
              <a:avLst/>
            </a:prstGeom>
            <a:solidFill>
              <a:schemeClr val="lt1">
                <a:alpha val="3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6" name="TextBox 5">
              <a:extLst>
                <a:ext uri="{FF2B5EF4-FFF2-40B4-BE49-F238E27FC236}">
                  <a16:creationId xmlns:a16="http://schemas.microsoft.com/office/drawing/2014/main" id="{35185347-2605-42DF-AA3D-7405FD6EF59E}"/>
                </a:ext>
              </a:extLst>
            </p:cNvPr>
            <p:cNvSpPr txBox="1"/>
            <p:nvPr/>
          </p:nvSpPr>
          <p:spPr>
            <a:xfrm>
              <a:off x="867624" y="1993013"/>
              <a:ext cx="1813808" cy="215948"/>
            </a:xfrm>
            <a:prstGeom prst="rect">
              <a:avLst/>
            </a:prstGeom>
            <a:noFill/>
          </p:spPr>
          <p:txBody>
            <a:bodyPr wrap="square" rtlCol="0">
              <a:spAutoFit/>
            </a:bodyPr>
            <a:lstStyle/>
            <a:p>
              <a:r>
                <a:rPr lang="en-US" dirty="0"/>
                <a:t>c5 = I 10 J 12 r50</a:t>
              </a:r>
              <a:endParaRPr lang="en-IN" dirty="0"/>
            </a:p>
          </p:txBody>
        </p:sp>
        <p:sp>
          <p:nvSpPr>
            <p:cNvPr id="7" name="Arc 6">
              <a:extLst>
                <a:ext uri="{FF2B5EF4-FFF2-40B4-BE49-F238E27FC236}">
                  <a16:creationId xmlns:a16="http://schemas.microsoft.com/office/drawing/2014/main" id="{E61C5EDC-740D-4665-8248-39AF9A297C4D}"/>
                </a:ext>
              </a:extLst>
            </p:cNvPr>
            <p:cNvSpPr/>
            <p:nvPr/>
          </p:nvSpPr>
          <p:spPr>
            <a:xfrm rot="3519068">
              <a:off x="1414041" y="2267584"/>
              <a:ext cx="916786" cy="1337301"/>
            </a:xfrm>
            <a:prstGeom prst="arc">
              <a:avLst>
                <a:gd name="adj1" fmla="val 18326136"/>
                <a:gd name="adj2" fmla="val 0"/>
              </a:avLst>
            </a:prstGeom>
            <a:ln>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8A0FBE03-B67B-410A-A0D9-41025B2E124A}"/>
              </a:ext>
            </a:extLst>
          </p:cNvPr>
          <p:cNvGrpSpPr/>
          <p:nvPr/>
        </p:nvGrpSpPr>
        <p:grpSpPr>
          <a:xfrm>
            <a:off x="5939736" y="1905134"/>
            <a:ext cx="1839235" cy="1719081"/>
            <a:chOff x="2268069" y="1469036"/>
            <a:chExt cx="1839235" cy="1719081"/>
          </a:xfrm>
        </p:grpSpPr>
        <p:sp>
          <p:nvSpPr>
            <p:cNvPr id="9" name="Oval 8">
              <a:extLst>
                <a:ext uri="{FF2B5EF4-FFF2-40B4-BE49-F238E27FC236}">
                  <a16:creationId xmlns:a16="http://schemas.microsoft.com/office/drawing/2014/main" id="{BB23744C-7882-4674-BA88-80B7A5A8A56C}"/>
                </a:ext>
              </a:extLst>
            </p:cNvPr>
            <p:cNvSpPr/>
            <p:nvPr/>
          </p:nvSpPr>
          <p:spPr>
            <a:xfrm>
              <a:off x="2293495" y="1469036"/>
              <a:ext cx="1813809" cy="171908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0" name="Arc 9">
              <a:extLst>
                <a:ext uri="{FF2B5EF4-FFF2-40B4-BE49-F238E27FC236}">
                  <a16:creationId xmlns:a16="http://schemas.microsoft.com/office/drawing/2014/main" id="{55FCB3CB-16AD-44EA-BFF1-4BEBCD0789E8}"/>
                </a:ext>
              </a:extLst>
            </p:cNvPr>
            <p:cNvSpPr/>
            <p:nvPr/>
          </p:nvSpPr>
          <p:spPr>
            <a:xfrm rot="16200000">
              <a:off x="2687166" y="1328510"/>
              <a:ext cx="975613" cy="1256665"/>
            </a:xfrm>
            <a:prstGeom prst="arc">
              <a:avLst>
                <a:gd name="adj1" fmla="val 18326136"/>
                <a:gd name="adj2" fmla="val 0"/>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TextBox 10">
              <a:extLst>
                <a:ext uri="{FF2B5EF4-FFF2-40B4-BE49-F238E27FC236}">
                  <a16:creationId xmlns:a16="http://schemas.microsoft.com/office/drawing/2014/main" id="{582D185E-AE7E-4FA0-9E50-F2D39F9C284F}"/>
                </a:ext>
              </a:extLst>
            </p:cNvPr>
            <p:cNvSpPr txBox="1"/>
            <p:nvPr/>
          </p:nvSpPr>
          <p:spPr>
            <a:xfrm>
              <a:off x="2268069" y="2011401"/>
              <a:ext cx="1813808" cy="369332"/>
            </a:xfrm>
            <a:prstGeom prst="rect">
              <a:avLst/>
            </a:prstGeom>
            <a:noFill/>
          </p:spPr>
          <p:txBody>
            <a:bodyPr wrap="square" rtlCol="0">
              <a:spAutoFit/>
            </a:bodyPr>
            <a:lstStyle/>
            <a:p>
              <a:r>
                <a:rPr lang="en-US" dirty="0"/>
                <a:t>c1=I25 J75 r-34</a:t>
              </a:r>
              <a:endParaRPr lang="en-IN" dirty="0"/>
            </a:p>
          </p:txBody>
        </p:sp>
      </p:grpSp>
      <p:cxnSp>
        <p:nvCxnSpPr>
          <p:cNvPr id="13" name="Straight Arrow Connector 12">
            <a:extLst>
              <a:ext uri="{FF2B5EF4-FFF2-40B4-BE49-F238E27FC236}">
                <a16:creationId xmlns:a16="http://schemas.microsoft.com/office/drawing/2014/main" id="{BA31206F-DD72-4906-A0BD-F8F5C534F34C}"/>
              </a:ext>
            </a:extLst>
          </p:cNvPr>
          <p:cNvCxnSpPr>
            <a:cxnSpLocks/>
          </p:cNvCxnSpPr>
          <p:nvPr/>
        </p:nvCxnSpPr>
        <p:spPr>
          <a:xfrm flipV="1">
            <a:off x="1168137" y="3311468"/>
            <a:ext cx="7216208" cy="16645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A3A7C7E-B92C-4EC7-AE60-E8E5D3DD8E38}"/>
              </a:ext>
            </a:extLst>
          </p:cNvPr>
          <p:cNvSpPr txBox="1"/>
          <p:nvPr/>
        </p:nvSpPr>
        <p:spPr>
          <a:xfrm>
            <a:off x="4656521" y="4112017"/>
            <a:ext cx="2855743" cy="369332"/>
          </a:xfrm>
          <a:prstGeom prst="rect">
            <a:avLst/>
          </a:prstGeom>
          <a:noFill/>
        </p:spPr>
        <p:txBody>
          <a:bodyPr wrap="square" rtlCol="0">
            <a:spAutoFit/>
          </a:bodyPr>
          <a:lstStyle/>
          <a:p>
            <a:r>
              <a:rPr lang="en-US" dirty="0"/>
              <a:t>l1 = I10 J12 r50, I25 J75 r34 </a:t>
            </a:r>
            <a:endParaRPr lang="en-IN" dirty="0"/>
          </a:p>
        </p:txBody>
      </p:sp>
      <p:sp>
        <p:nvSpPr>
          <p:cNvPr id="18" name="TextBox 17">
            <a:extLst>
              <a:ext uri="{FF2B5EF4-FFF2-40B4-BE49-F238E27FC236}">
                <a16:creationId xmlns:a16="http://schemas.microsoft.com/office/drawing/2014/main" id="{7CE0820E-E1F6-40CD-AC8D-6EC64849D6CD}"/>
              </a:ext>
            </a:extLst>
          </p:cNvPr>
          <p:cNvSpPr txBox="1"/>
          <p:nvPr/>
        </p:nvSpPr>
        <p:spPr>
          <a:xfrm>
            <a:off x="1103163" y="220819"/>
            <a:ext cx="5533052" cy="584775"/>
          </a:xfrm>
          <a:prstGeom prst="rect">
            <a:avLst/>
          </a:prstGeom>
          <a:noFill/>
        </p:spPr>
        <p:txBody>
          <a:bodyPr wrap="square">
            <a:spAutoFit/>
          </a:bodyPr>
          <a:lstStyle/>
          <a:p>
            <a:r>
              <a:rPr lang="en-US" sz="3200" dirty="0"/>
              <a:t>l3 = [om] I.. J.. r.., [op] I.. J.. R..</a:t>
            </a:r>
          </a:p>
        </p:txBody>
      </p:sp>
      <p:cxnSp>
        <p:nvCxnSpPr>
          <p:cNvPr id="19" name="Straight Arrow Connector 18">
            <a:extLst>
              <a:ext uri="{FF2B5EF4-FFF2-40B4-BE49-F238E27FC236}">
                <a16:creationId xmlns:a16="http://schemas.microsoft.com/office/drawing/2014/main" id="{72B57BA1-0A79-4E2A-A2B0-13108DCA6373}"/>
              </a:ext>
            </a:extLst>
          </p:cNvPr>
          <p:cNvCxnSpPr>
            <a:cxnSpLocks/>
          </p:cNvCxnSpPr>
          <p:nvPr/>
        </p:nvCxnSpPr>
        <p:spPr>
          <a:xfrm flipV="1">
            <a:off x="1589882" y="1307546"/>
            <a:ext cx="5809724" cy="4249192"/>
          </a:xfrm>
          <a:prstGeom prst="straightConnector1">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CD360B36-8556-4EBD-AC80-98BE753E20F0}"/>
              </a:ext>
            </a:extLst>
          </p:cNvPr>
          <p:cNvCxnSpPr>
            <a:cxnSpLocks/>
          </p:cNvCxnSpPr>
          <p:nvPr/>
        </p:nvCxnSpPr>
        <p:spPr>
          <a:xfrm>
            <a:off x="407963" y="1641266"/>
            <a:ext cx="7797951" cy="313621"/>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9" name="Arrow: Right 28">
            <a:extLst>
              <a:ext uri="{FF2B5EF4-FFF2-40B4-BE49-F238E27FC236}">
                <a16:creationId xmlns:a16="http://schemas.microsoft.com/office/drawing/2014/main" id="{F4C24FB0-B81C-4E7C-B252-A60EE91784D7}"/>
              </a:ext>
            </a:extLst>
          </p:cNvPr>
          <p:cNvSpPr/>
          <p:nvPr/>
        </p:nvSpPr>
        <p:spPr>
          <a:xfrm rot="20858735">
            <a:off x="4551386" y="3224065"/>
            <a:ext cx="1350497" cy="9753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B7524BB5-F58B-483C-890D-97C67D7AB0D0}"/>
              </a:ext>
            </a:extLst>
          </p:cNvPr>
          <p:cNvSpPr txBox="1"/>
          <p:nvPr/>
        </p:nvSpPr>
        <p:spPr>
          <a:xfrm>
            <a:off x="2835389" y="1379308"/>
            <a:ext cx="2855743" cy="369332"/>
          </a:xfrm>
          <a:prstGeom prst="rect">
            <a:avLst/>
          </a:prstGeom>
          <a:noFill/>
        </p:spPr>
        <p:txBody>
          <a:bodyPr wrap="square" rtlCol="0">
            <a:spAutoFit/>
          </a:bodyPr>
          <a:lstStyle/>
          <a:p>
            <a:r>
              <a:rPr lang="en-US" dirty="0"/>
              <a:t>l2 = I10 J12 r-50, I25 J75 r-34 </a:t>
            </a:r>
            <a:endParaRPr lang="en-IN" dirty="0"/>
          </a:p>
        </p:txBody>
      </p:sp>
      <p:sp>
        <p:nvSpPr>
          <p:cNvPr id="31" name="TextBox 30">
            <a:extLst>
              <a:ext uri="{FF2B5EF4-FFF2-40B4-BE49-F238E27FC236}">
                <a16:creationId xmlns:a16="http://schemas.microsoft.com/office/drawing/2014/main" id="{EAACB3FB-336C-4076-AB65-CED05C3A9385}"/>
              </a:ext>
            </a:extLst>
          </p:cNvPr>
          <p:cNvSpPr txBox="1"/>
          <p:nvPr/>
        </p:nvSpPr>
        <p:spPr>
          <a:xfrm>
            <a:off x="3402912" y="2635520"/>
            <a:ext cx="2617976" cy="369332"/>
          </a:xfrm>
          <a:prstGeom prst="rect">
            <a:avLst/>
          </a:prstGeom>
          <a:noFill/>
        </p:spPr>
        <p:txBody>
          <a:bodyPr wrap="square" rtlCol="0">
            <a:spAutoFit/>
          </a:bodyPr>
          <a:lstStyle/>
          <a:p>
            <a:r>
              <a:rPr lang="en-US" dirty="0"/>
              <a:t>l3=I10J12r50,I25J75r-34</a:t>
            </a:r>
            <a:endParaRPr lang="en-IN" dirty="0"/>
          </a:p>
        </p:txBody>
      </p:sp>
      <p:cxnSp>
        <p:nvCxnSpPr>
          <p:cNvPr id="33" name="Straight Arrow Connector 32">
            <a:extLst>
              <a:ext uri="{FF2B5EF4-FFF2-40B4-BE49-F238E27FC236}">
                <a16:creationId xmlns:a16="http://schemas.microsoft.com/office/drawing/2014/main" id="{31A973F8-9948-4F64-914E-463684B6F70C}"/>
              </a:ext>
            </a:extLst>
          </p:cNvPr>
          <p:cNvCxnSpPr/>
          <p:nvPr/>
        </p:nvCxnSpPr>
        <p:spPr>
          <a:xfrm flipV="1">
            <a:off x="599636" y="1190904"/>
            <a:ext cx="873823" cy="280447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243835C-2159-44EC-8150-174F932DBBC7}"/>
              </a:ext>
            </a:extLst>
          </p:cNvPr>
          <p:cNvSpPr txBox="1"/>
          <p:nvPr/>
        </p:nvSpPr>
        <p:spPr>
          <a:xfrm>
            <a:off x="148861" y="4227251"/>
            <a:ext cx="2261838" cy="369332"/>
          </a:xfrm>
          <a:prstGeom prst="rect">
            <a:avLst/>
          </a:prstGeom>
          <a:noFill/>
        </p:spPr>
        <p:txBody>
          <a:bodyPr wrap="none" rtlCol="0">
            <a:spAutoFit/>
          </a:bodyPr>
          <a:lstStyle/>
          <a:p>
            <a:r>
              <a:rPr lang="en-US" dirty="0"/>
              <a:t>75 degrees with X axis</a:t>
            </a:r>
            <a:endParaRPr lang="en-IN" dirty="0"/>
          </a:p>
        </p:txBody>
      </p:sp>
      <p:sp>
        <p:nvSpPr>
          <p:cNvPr id="35" name="TextBox 34">
            <a:extLst>
              <a:ext uri="{FF2B5EF4-FFF2-40B4-BE49-F238E27FC236}">
                <a16:creationId xmlns:a16="http://schemas.microsoft.com/office/drawing/2014/main" id="{BB1B89D6-5BA6-4759-94F1-5FDC5E95B700}"/>
              </a:ext>
            </a:extLst>
          </p:cNvPr>
          <p:cNvSpPr txBox="1"/>
          <p:nvPr/>
        </p:nvSpPr>
        <p:spPr>
          <a:xfrm>
            <a:off x="407962" y="890300"/>
            <a:ext cx="3154103" cy="369332"/>
          </a:xfrm>
          <a:prstGeom prst="rect">
            <a:avLst/>
          </a:prstGeom>
          <a:noFill/>
        </p:spPr>
        <p:txBody>
          <a:bodyPr wrap="square" rtlCol="0">
            <a:spAutoFit/>
          </a:bodyPr>
          <a:lstStyle/>
          <a:p>
            <a:r>
              <a:rPr lang="en-US" dirty="0"/>
              <a:t>l4=I10J12r-50,a75</a:t>
            </a:r>
            <a:endParaRPr lang="en-IN" dirty="0"/>
          </a:p>
        </p:txBody>
      </p:sp>
      <p:cxnSp>
        <p:nvCxnSpPr>
          <p:cNvPr id="36" name="Straight Arrow Connector 35">
            <a:extLst>
              <a:ext uri="{FF2B5EF4-FFF2-40B4-BE49-F238E27FC236}">
                <a16:creationId xmlns:a16="http://schemas.microsoft.com/office/drawing/2014/main" id="{FFDFB2B2-67AA-4914-B0A1-5AB35365CFFF}"/>
              </a:ext>
            </a:extLst>
          </p:cNvPr>
          <p:cNvCxnSpPr>
            <a:cxnSpLocks/>
          </p:cNvCxnSpPr>
          <p:nvPr/>
        </p:nvCxnSpPr>
        <p:spPr>
          <a:xfrm flipH="1">
            <a:off x="3303718" y="2025743"/>
            <a:ext cx="961443" cy="3012327"/>
          </a:xfrm>
          <a:prstGeom prst="straightConnector1">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5E2D1BB-5470-4DEC-90E6-5037448E6C3B}"/>
              </a:ext>
            </a:extLst>
          </p:cNvPr>
          <p:cNvSpPr txBox="1"/>
          <p:nvPr/>
        </p:nvSpPr>
        <p:spPr>
          <a:xfrm>
            <a:off x="2835389" y="5145206"/>
            <a:ext cx="4002139" cy="369332"/>
          </a:xfrm>
          <a:prstGeom prst="rect">
            <a:avLst/>
          </a:prstGeom>
          <a:noFill/>
        </p:spPr>
        <p:txBody>
          <a:bodyPr wrap="square" rtlCol="0">
            <a:spAutoFit/>
          </a:bodyPr>
          <a:lstStyle/>
          <a:p>
            <a:r>
              <a:rPr lang="en-US" dirty="0"/>
              <a:t>l5 = I10J12r-50, a-105 </a:t>
            </a:r>
            <a:endParaRPr lang="en-IN" dirty="0"/>
          </a:p>
        </p:txBody>
      </p:sp>
      <p:sp>
        <p:nvSpPr>
          <p:cNvPr id="2" name="TextBox 1">
            <a:extLst>
              <a:ext uri="{FF2B5EF4-FFF2-40B4-BE49-F238E27FC236}">
                <a16:creationId xmlns:a16="http://schemas.microsoft.com/office/drawing/2014/main" id="{E18C5A55-1330-49FA-8ED4-4219E1E7C7F0}"/>
              </a:ext>
            </a:extLst>
          </p:cNvPr>
          <p:cNvSpPr txBox="1"/>
          <p:nvPr/>
        </p:nvSpPr>
        <p:spPr>
          <a:xfrm>
            <a:off x="5412467" y="4725124"/>
            <a:ext cx="3047641" cy="1477328"/>
          </a:xfrm>
          <a:prstGeom prst="rect">
            <a:avLst/>
          </a:prstGeom>
          <a:noFill/>
        </p:spPr>
        <p:txBody>
          <a:bodyPr wrap="square" rtlCol="0">
            <a:spAutoFit/>
          </a:bodyPr>
          <a:lstStyle/>
          <a:p>
            <a:r>
              <a:rPr lang="en-US" b="1" dirty="0"/>
              <a:t>I cannot hear you so if you cannot see the slides or if you have hearing issues – </a:t>
            </a:r>
          </a:p>
          <a:p>
            <a:r>
              <a:rPr lang="en-US" b="1" dirty="0"/>
              <a:t>please phone me up 9434036694</a:t>
            </a:r>
            <a:endParaRPr lang="en-IN" b="1" dirty="0"/>
          </a:p>
        </p:txBody>
      </p:sp>
    </p:spTree>
    <p:extLst>
      <p:ext uri="{BB962C8B-B14F-4D97-AF65-F5344CB8AC3E}">
        <p14:creationId xmlns:p14="http://schemas.microsoft.com/office/powerpoint/2010/main" val="418478066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B4C554A-097B-4FD9-9EA1-9B23F45EBBF4}"/>
              </a:ext>
            </a:extLst>
          </p:cNvPr>
          <p:cNvCxnSpPr/>
          <p:nvPr/>
        </p:nvCxnSpPr>
        <p:spPr>
          <a:xfrm flipV="1">
            <a:off x="1050878" y="1064525"/>
            <a:ext cx="6387152" cy="4094329"/>
          </a:xfrm>
          <a:prstGeom prst="straightConnector1">
            <a:avLst/>
          </a:prstGeom>
          <a:ln w="31750">
            <a:solidFill>
              <a:srgbClr val="00206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8FC85C2-5FC5-4833-A918-9479F7632C4D}"/>
              </a:ext>
            </a:extLst>
          </p:cNvPr>
          <p:cNvCxnSpPr>
            <a:cxnSpLocks/>
          </p:cNvCxnSpPr>
          <p:nvPr/>
        </p:nvCxnSpPr>
        <p:spPr>
          <a:xfrm flipH="1" flipV="1">
            <a:off x="2524836" y="1255594"/>
            <a:ext cx="3916907" cy="4271749"/>
          </a:xfrm>
          <a:prstGeom prst="straightConnector1">
            <a:avLst/>
          </a:prstGeom>
          <a:ln w="31750">
            <a:solidFill>
              <a:srgbClr val="00206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F4C298E-6CA1-4980-B5D7-D6893F153069}"/>
              </a:ext>
            </a:extLst>
          </p:cNvPr>
          <p:cNvSpPr/>
          <p:nvPr/>
        </p:nvSpPr>
        <p:spPr>
          <a:xfrm>
            <a:off x="3418763" y="1064525"/>
            <a:ext cx="2053989" cy="1665028"/>
          </a:xfrm>
          <a:prstGeom prst="ellipse">
            <a:avLst/>
          </a:prstGeom>
          <a:ln w="412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EA7573CF-BD95-49B7-90E4-DE3011683E36}"/>
              </a:ext>
            </a:extLst>
          </p:cNvPr>
          <p:cNvCxnSpPr>
            <a:cxnSpLocks/>
            <a:stCxn id="9" idx="7"/>
          </p:cNvCxnSpPr>
          <p:nvPr/>
        </p:nvCxnSpPr>
        <p:spPr>
          <a:xfrm flipH="1" flipV="1">
            <a:off x="4749421" y="1064525"/>
            <a:ext cx="422531" cy="243838"/>
          </a:xfrm>
          <a:prstGeom prst="straightConnector1">
            <a:avLst/>
          </a:prstGeom>
          <a:ln w="41275">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318A6F-2662-4E86-8BF3-8BCC4D2385FA}"/>
              </a:ext>
            </a:extLst>
          </p:cNvPr>
          <p:cNvSpPr txBox="1"/>
          <p:nvPr/>
        </p:nvSpPr>
        <p:spPr>
          <a:xfrm>
            <a:off x="7438030" y="805218"/>
            <a:ext cx="893927" cy="369332"/>
          </a:xfrm>
          <a:prstGeom prst="rect">
            <a:avLst/>
          </a:prstGeom>
          <a:noFill/>
        </p:spPr>
        <p:txBody>
          <a:bodyPr wrap="square" rtlCol="0">
            <a:spAutoFit/>
          </a:bodyPr>
          <a:lstStyle/>
          <a:p>
            <a:r>
              <a:rPr lang="en-US" dirty="0"/>
              <a:t>l1 </a:t>
            </a:r>
            <a:endParaRPr lang="en-IN" dirty="0"/>
          </a:p>
        </p:txBody>
      </p:sp>
      <p:sp>
        <p:nvSpPr>
          <p:cNvPr id="15" name="TextBox 14">
            <a:extLst>
              <a:ext uri="{FF2B5EF4-FFF2-40B4-BE49-F238E27FC236}">
                <a16:creationId xmlns:a16="http://schemas.microsoft.com/office/drawing/2014/main" id="{9F6D10C4-C890-4A80-BD95-9A44E734E3E4}"/>
              </a:ext>
            </a:extLst>
          </p:cNvPr>
          <p:cNvSpPr txBox="1"/>
          <p:nvPr/>
        </p:nvSpPr>
        <p:spPr>
          <a:xfrm>
            <a:off x="2275492" y="887105"/>
            <a:ext cx="893927" cy="369332"/>
          </a:xfrm>
          <a:prstGeom prst="rect">
            <a:avLst/>
          </a:prstGeom>
          <a:noFill/>
        </p:spPr>
        <p:txBody>
          <a:bodyPr wrap="square" rtlCol="0">
            <a:spAutoFit/>
          </a:bodyPr>
          <a:lstStyle/>
          <a:p>
            <a:r>
              <a:rPr lang="en-US" dirty="0"/>
              <a:t>l2 </a:t>
            </a:r>
            <a:endParaRPr lang="en-IN" dirty="0"/>
          </a:p>
        </p:txBody>
      </p:sp>
      <p:sp>
        <p:nvSpPr>
          <p:cNvPr id="16" name="TextBox 15">
            <a:extLst>
              <a:ext uri="{FF2B5EF4-FFF2-40B4-BE49-F238E27FC236}">
                <a16:creationId xmlns:a16="http://schemas.microsoft.com/office/drawing/2014/main" id="{7023C13D-12F4-44D2-A455-230368A984FE}"/>
              </a:ext>
            </a:extLst>
          </p:cNvPr>
          <p:cNvSpPr txBox="1"/>
          <p:nvPr/>
        </p:nvSpPr>
        <p:spPr>
          <a:xfrm>
            <a:off x="5398921" y="2560036"/>
            <a:ext cx="2780573" cy="584775"/>
          </a:xfrm>
          <a:prstGeom prst="rect">
            <a:avLst/>
          </a:prstGeom>
          <a:noFill/>
        </p:spPr>
        <p:txBody>
          <a:bodyPr wrap="square" rtlCol="0">
            <a:spAutoFit/>
          </a:bodyPr>
          <a:lstStyle/>
          <a:p>
            <a:r>
              <a:rPr lang="en-US" sz="3200" dirty="0"/>
              <a:t>c2=-l2, l1, r20</a:t>
            </a:r>
            <a:endParaRPr lang="en-IN" sz="3200" dirty="0"/>
          </a:p>
        </p:txBody>
      </p:sp>
      <p:sp>
        <p:nvSpPr>
          <p:cNvPr id="17" name="Arrow: Right 16">
            <a:extLst>
              <a:ext uri="{FF2B5EF4-FFF2-40B4-BE49-F238E27FC236}">
                <a16:creationId xmlns:a16="http://schemas.microsoft.com/office/drawing/2014/main" id="{B3B6DC68-1073-4CAE-ACB5-966A7127975F}"/>
              </a:ext>
            </a:extLst>
          </p:cNvPr>
          <p:cNvSpPr/>
          <p:nvPr/>
        </p:nvSpPr>
        <p:spPr>
          <a:xfrm rot="3222163">
            <a:off x="2650674" y="1124827"/>
            <a:ext cx="893927" cy="6005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Arc 1">
            <a:extLst>
              <a:ext uri="{FF2B5EF4-FFF2-40B4-BE49-F238E27FC236}">
                <a16:creationId xmlns:a16="http://schemas.microsoft.com/office/drawing/2014/main" id="{5D622077-298F-49A9-8EB6-7A844B818484}"/>
              </a:ext>
            </a:extLst>
          </p:cNvPr>
          <p:cNvSpPr/>
          <p:nvPr/>
        </p:nvSpPr>
        <p:spPr>
          <a:xfrm rot="8548720">
            <a:off x="3570562" y="1211551"/>
            <a:ext cx="2002876" cy="1461966"/>
          </a:xfrm>
          <a:prstGeom prst="arc">
            <a:avLst/>
          </a:prstGeom>
          <a:ln w="57150">
            <a:solidFill>
              <a:srgbClr val="FFC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Arrow: Right 11">
            <a:extLst>
              <a:ext uri="{FF2B5EF4-FFF2-40B4-BE49-F238E27FC236}">
                <a16:creationId xmlns:a16="http://schemas.microsoft.com/office/drawing/2014/main" id="{411A1018-143C-4DEC-ADAE-06599A0BFAAA}"/>
              </a:ext>
            </a:extLst>
          </p:cNvPr>
          <p:cNvSpPr/>
          <p:nvPr/>
        </p:nvSpPr>
        <p:spPr>
          <a:xfrm rot="19759925">
            <a:off x="5803332" y="1329167"/>
            <a:ext cx="893927" cy="6005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57064235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C00DE17-BA04-42EB-857F-97909847FF31}"/>
              </a:ext>
            </a:extLst>
          </p:cNvPr>
          <p:cNvSpPr/>
          <p:nvPr/>
        </p:nvSpPr>
        <p:spPr>
          <a:xfrm>
            <a:off x="2693963" y="1406769"/>
            <a:ext cx="3756074" cy="3530990"/>
          </a:xfrm>
          <a:prstGeom prst="ellipse">
            <a:avLst/>
          </a:prstGeom>
          <a:ln w="412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DB7829BC-2F5F-46F4-A426-6ECCCE413706}"/>
              </a:ext>
            </a:extLst>
          </p:cNvPr>
          <p:cNvCxnSpPr/>
          <p:nvPr/>
        </p:nvCxnSpPr>
        <p:spPr>
          <a:xfrm flipV="1">
            <a:off x="970671" y="1406769"/>
            <a:ext cx="6991643" cy="2757268"/>
          </a:xfrm>
          <a:prstGeom prst="straightConnector1">
            <a:avLst/>
          </a:prstGeom>
          <a:ln w="31750">
            <a:tailEnd type="stealth" w="lg" len="lg"/>
          </a:ln>
        </p:spPr>
        <p:style>
          <a:lnRef idx="1">
            <a:schemeClr val="dk1"/>
          </a:lnRef>
          <a:fillRef idx="0">
            <a:schemeClr val="dk1"/>
          </a:fillRef>
          <a:effectRef idx="0">
            <a:schemeClr val="dk1"/>
          </a:effectRef>
          <a:fontRef idx="minor">
            <a:schemeClr val="tx1"/>
          </a:fontRef>
        </p:style>
      </p:cxnSp>
      <p:grpSp>
        <p:nvGrpSpPr>
          <p:cNvPr id="12" name="Group 11">
            <a:extLst>
              <a:ext uri="{FF2B5EF4-FFF2-40B4-BE49-F238E27FC236}">
                <a16:creationId xmlns:a16="http://schemas.microsoft.com/office/drawing/2014/main" id="{AEAF339F-DC7D-44C2-8423-C6614135966C}"/>
              </a:ext>
            </a:extLst>
          </p:cNvPr>
          <p:cNvGrpSpPr/>
          <p:nvPr/>
        </p:nvGrpSpPr>
        <p:grpSpPr>
          <a:xfrm>
            <a:off x="6288258" y="1955409"/>
            <a:ext cx="787791" cy="731520"/>
            <a:chOff x="6288258" y="1955409"/>
            <a:chExt cx="787791" cy="731520"/>
          </a:xfrm>
        </p:grpSpPr>
        <p:sp>
          <p:nvSpPr>
            <p:cNvPr id="7" name="Oval 6">
              <a:extLst>
                <a:ext uri="{FF2B5EF4-FFF2-40B4-BE49-F238E27FC236}">
                  <a16:creationId xmlns:a16="http://schemas.microsoft.com/office/drawing/2014/main" id="{18C48EA2-9AB4-4142-8C5C-B8E487919C17}"/>
                </a:ext>
              </a:extLst>
            </p:cNvPr>
            <p:cNvSpPr/>
            <p:nvPr/>
          </p:nvSpPr>
          <p:spPr>
            <a:xfrm>
              <a:off x="6288258" y="1955409"/>
              <a:ext cx="787791" cy="73152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C4128A4B-A246-46B8-B5C0-ECD4AC1D6AA2}"/>
                </a:ext>
              </a:extLst>
            </p:cNvPr>
            <p:cNvCxnSpPr>
              <a:cxnSpLocks/>
              <a:stCxn id="7" idx="7"/>
              <a:endCxn id="7" idx="6"/>
            </p:cNvCxnSpPr>
            <p:nvPr/>
          </p:nvCxnSpPr>
          <p:spPr>
            <a:xfrm>
              <a:off x="6960680" y="2062538"/>
              <a:ext cx="115369" cy="258631"/>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84332CC-8743-41CE-A887-FEC16E124BF5}"/>
              </a:ext>
            </a:extLst>
          </p:cNvPr>
          <p:cNvGrpSpPr/>
          <p:nvPr/>
        </p:nvGrpSpPr>
        <p:grpSpPr>
          <a:xfrm>
            <a:off x="2757267" y="2511850"/>
            <a:ext cx="787791" cy="731520"/>
            <a:chOff x="6288258" y="1955409"/>
            <a:chExt cx="787791" cy="731520"/>
          </a:xfrm>
        </p:grpSpPr>
        <p:sp>
          <p:nvSpPr>
            <p:cNvPr id="14" name="Oval 13">
              <a:extLst>
                <a:ext uri="{FF2B5EF4-FFF2-40B4-BE49-F238E27FC236}">
                  <a16:creationId xmlns:a16="http://schemas.microsoft.com/office/drawing/2014/main" id="{4E168550-6032-49EE-802F-72A1AFCC2D21}"/>
                </a:ext>
              </a:extLst>
            </p:cNvPr>
            <p:cNvSpPr/>
            <p:nvPr/>
          </p:nvSpPr>
          <p:spPr>
            <a:xfrm>
              <a:off x="6288258" y="1955409"/>
              <a:ext cx="787791" cy="73152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endParaRPr lang="en-IN" dirty="0"/>
            </a:p>
          </p:txBody>
        </p:sp>
        <p:cxnSp>
          <p:nvCxnSpPr>
            <p:cNvPr id="15" name="Straight Arrow Connector 14">
              <a:extLst>
                <a:ext uri="{FF2B5EF4-FFF2-40B4-BE49-F238E27FC236}">
                  <a16:creationId xmlns:a16="http://schemas.microsoft.com/office/drawing/2014/main" id="{76A7FBA7-6034-4804-A773-57960164CF2F}"/>
                </a:ext>
              </a:extLst>
            </p:cNvPr>
            <p:cNvCxnSpPr>
              <a:cxnSpLocks/>
              <a:stCxn id="14" idx="7"/>
              <a:endCxn id="14" idx="6"/>
            </p:cNvCxnSpPr>
            <p:nvPr/>
          </p:nvCxnSpPr>
          <p:spPr>
            <a:xfrm>
              <a:off x="6960680" y="2062538"/>
              <a:ext cx="115369" cy="258631"/>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2A541F9-4831-440B-B236-18C1ADD731E8}"/>
              </a:ext>
            </a:extLst>
          </p:cNvPr>
          <p:cNvGrpSpPr/>
          <p:nvPr/>
        </p:nvGrpSpPr>
        <p:grpSpPr>
          <a:xfrm>
            <a:off x="5845850" y="1291073"/>
            <a:ext cx="787791" cy="731520"/>
            <a:chOff x="6288258" y="1955409"/>
            <a:chExt cx="787791" cy="731520"/>
          </a:xfrm>
        </p:grpSpPr>
        <p:sp>
          <p:nvSpPr>
            <p:cNvPr id="17" name="Oval 16">
              <a:extLst>
                <a:ext uri="{FF2B5EF4-FFF2-40B4-BE49-F238E27FC236}">
                  <a16:creationId xmlns:a16="http://schemas.microsoft.com/office/drawing/2014/main" id="{088484FC-35BD-4DED-86D9-CB63FE48E93B}"/>
                </a:ext>
              </a:extLst>
            </p:cNvPr>
            <p:cNvSpPr/>
            <p:nvPr/>
          </p:nvSpPr>
          <p:spPr>
            <a:xfrm>
              <a:off x="6288258" y="1955409"/>
              <a:ext cx="787791" cy="73152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4</a:t>
              </a:r>
              <a:endParaRPr lang="en-IN" dirty="0"/>
            </a:p>
          </p:txBody>
        </p:sp>
        <p:cxnSp>
          <p:nvCxnSpPr>
            <p:cNvPr id="18" name="Straight Arrow Connector 17">
              <a:extLst>
                <a:ext uri="{FF2B5EF4-FFF2-40B4-BE49-F238E27FC236}">
                  <a16:creationId xmlns:a16="http://schemas.microsoft.com/office/drawing/2014/main" id="{F033A918-53E4-4824-8C05-E29A7063570C}"/>
                </a:ext>
              </a:extLst>
            </p:cNvPr>
            <p:cNvCxnSpPr>
              <a:cxnSpLocks/>
              <a:stCxn id="17" idx="7"/>
              <a:endCxn id="17" idx="6"/>
            </p:cNvCxnSpPr>
            <p:nvPr/>
          </p:nvCxnSpPr>
          <p:spPr>
            <a:xfrm>
              <a:off x="6960680" y="2062538"/>
              <a:ext cx="115369" cy="258631"/>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BB36741-E741-4A72-9891-4656F4CC4F6E}"/>
              </a:ext>
            </a:extLst>
          </p:cNvPr>
          <p:cNvGrpSpPr/>
          <p:nvPr/>
        </p:nvGrpSpPr>
        <p:grpSpPr>
          <a:xfrm>
            <a:off x="5523672" y="2308722"/>
            <a:ext cx="787791" cy="731520"/>
            <a:chOff x="6288258" y="1955409"/>
            <a:chExt cx="787791" cy="731520"/>
          </a:xfrm>
        </p:grpSpPr>
        <p:sp>
          <p:nvSpPr>
            <p:cNvPr id="20" name="Oval 19">
              <a:extLst>
                <a:ext uri="{FF2B5EF4-FFF2-40B4-BE49-F238E27FC236}">
                  <a16:creationId xmlns:a16="http://schemas.microsoft.com/office/drawing/2014/main" id="{E1157C2E-4E2C-4B31-83A7-F60DF1A5A516}"/>
                </a:ext>
              </a:extLst>
            </p:cNvPr>
            <p:cNvSpPr/>
            <p:nvPr/>
          </p:nvSpPr>
          <p:spPr>
            <a:xfrm>
              <a:off x="6288258" y="1955409"/>
              <a:ext cx="787791" cy="73152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21" name="Straight Arrow Connector 20">
              <a:extLst>
                <a:ext uri="{FF2B5EF4-FFF2-40B4-BE49-F238E27FC236}">
                  <a16:creationId xmlns:a16="http://schemas.microsoft.com/office/drawing/2014/main" id="{D01B7873-3E29-4752-94AF-A0258DE7909A}"/>
                </a:ext>
              </a:extLst>
            </p:cNvPr>
            <p:cNvCxnSpPr>
              <a:cxnSpLocks/>
              <a:stCxn id="20" idx="7"/>
              <a:endCxn id="20" idx="6"/>
            </p:cNvCxnSpPr>
            <p:nvPr/>
          </p:nvCxnSpPr>
          <p:spPr>
            <a:xfrm>
              <a:off x="6960680" y="2062538"/>
              <a:ext cx="115369" cy="258631"/>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F5D9E78-D534-40A6-86DD-F5FCA2FE82F5}"/>
              </a:ext>
            </a:extLst>
          </p:cNvPr>
          <p:cNvGrpSpPr/>
          <p:nvPr/>
        </p:nvGrpSpPr>
        <p:grpSpPr>
          <a:xfrm>
            <a:off x="4965895" y="1662332"/>
            <a:ext cx="787791" cy="731520"/>
            <a:chOff x="6288258" y="1955409"/>
            <a:chExt cx="787791" cy="731520"/>
          </a:xfrm>
        </p:grpSpPr>
        <p:sp>
          <p:nvSpPr>
            <p:cNvPr id="23" name="Oval 22">
              <a:extLst>
                <a:ext uri="{FF2B5EF4-FFF2-40B4-BE49-F238E27FC236}">
                  <a16:creationId xmlns:a16="http://schemas.microsoft.com/office/drawing/2014/main" id="{8FE5D2A2-62F1-4F51-A70B-DA0BA6C84C2D}"/>
                </a:ext>
              </a:extLst>
            </p:cNvPr>
            <p:cNvSpPr/>
            <p:nvPr/>
          </p:nvSpPr>
          <p:spPr>
            <a:xfrm>
              <a:off x="6288258" y="1955409"/>
              <a:ext cx="787791" cy="73152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endParaRPr lang="en-IN" dirty="0"/>
            </a:p>
          </p:txBody>
        </p:sp>
        <p:cxnSp>
          <p:nvCxnSpPr>
            <p:cNvPr id="24" name="Straight Arrow Connector 23">
              <a:extLst>
                <a:ext uri="{FF2B5EF4-FFF2-40B4-BE49-F238E27FC236}">
                  <a16:creationId xmlns:a16="http://schemas.microsoft.com/office/drawing/2014/main" id="{12A8A262-E3E9-4C49-98B6-B84326BB62BB}"/>
                </a:ext>
              </a:extLst>
            </p:cNvPr>
            <p:cNvCxnSpPr>
              <a:cxnSpLocks/>
              <a:stCxn id="23" idx="7"/>
              <a:endCxn id="23" idx="6"/>
            </p:cNvCxnSpPr>
            <p:nvPr/>
          </p:nvCxnSpPr>
          <p:spPr>
            <a:xfrm>
              <a:off x="6960680" y="2062538"/>
              <a:ext cx="115369" cy="258631"/>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0B5BD03-5226-461F-97A8-65C0E72A8A89}"/>
              </a:ext>
            </a:extLst>
          </p:cNvPr>
          <p:cNvGrpSpPr/>
          <p:nvPr/>
        </p:nvGrpSpPr>
        <p:grpSpPr>
          <a:xfrm>
            <a:off x="2815883" y="3301218"/>
            <a:ext cx="787791" cy="731520"/>
            <a:chOff x="6288258" y="1955409"/>
            <a:chExt cx="787791" cy="731520"/>
          </a:xfrm>
        </p:grpSpPr>
        <p:sp>
          <p:nvSpPr>
            <p:cNvPr id="26" name="Oval 25">
              <a:extLst>
                <a:ext uri="{FF2B5EF4-FFF2-40B4-BE49-F238E27FC236}">
                  <a16:creationId xmlns:a16="http://schemas.microsoft.com/office/drawing/2014/main" id="{8F22E9D6-ACFF-437B-9DA7-A9083294CD46}"/>
                </a:ext>
              </a:extLst>
            </p:cNvPr>
            <p:cNvSpPr/>
            <p:nvPr/>
          </p:nvSpPr>
          <p:spPr>
            <a:xfrm>
              <a:off x="6288258" y="1955409"/>
              <a:ext cx="787791" cy="73152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27" name="Straight Arrow Connector 26">
              <a:extLst>
                <a:ext uri="{FF2B5EF4-FFF2-40B4-BE49-F238E27FC236}">
                  <a16:creationId xmlns:a16="http://schemas.microsoft.com/office/drawing/2014/main" id="{7F5F07DE-683E-49CA-87DB-D8A762373838}"/>
                </a:ext>
              </a:extLst>
            </p:cNvPr>
            <p:cNvCxnSpPr>
              <a:cxnSpLocks/>
              <a:stCxn id="26" idx="7"/>
              <a:endCxn id="26" idx="6"/>
            </p:cNvCxnSpPr>
            <p:nvPr/>
          </p:nvCxnSpPr>
          <p:spPr>
            <a:xfrm>
              <a:off x="6960680" y="2062538"/>
              <a:ext cx="115369" cy="258631"/>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A8EE60A1-3916-44FC-BFD0-B5535B9355F9}"/>
              </a:ext>
            </a:extLst>
          </p:cNvPr>
          <p:cNvGrpSpPr/>
          <p:nvPr/>
        </p:nvGrpSpPr>
        <p:grpSpPr>
          <a:xfrm>
            <a:off x="1888794" y="2877610"/>
            <a:ext cx="787791" cy="731520"/>
            <a:chOff x="6288258" y="1955409"/>
            <a:chExt cx="787791" cy="731520"/>
          </a:xfrm>
        </p:grpSpPr>
        <p:sp>
          <p:nvSpPr>
            <p:cNvPr id="29" name="Oval 28">
              <a:extLst>
                <a:ext uri="{FF2B5EF4-FFF2-40B4-BE49-F238E27FC236}">
                  <a16:creationId xmlns:a16="http://schemas.microsoft.com/office/drawing/2014/main" id="{AA80C448-427D-4C54-B7BE-36E650CD6CEB}"/>
                </a:ext>
              </a:extLst>
            </p:cNvPr>
            <p:cNvSpPr/>
            <p:nvPr/>
          </p:nvSpPr>
          <p:spPr>
            <a:xfrm>
              <a:off x="6288258" y="1955409"/>
              <a:ext cx="787791" cy="73152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endParaRPr lang="en-IN" dirty="0"/>
            </a:p>
          </p:txBody>
        </p:sp>
        <p:cxnSp>
          <p:nvCxnSpPr>
            <p:cNvPr id="30" name="Straight Arrow Connector 29">
              <a:extLst>
                <a:ext uri="{FF2B5EF4-FFF2-40B4-BE49-F238E27FC236}">
                  <a16:creationId xmlns:a16="http://schemas.microsoft.com/office/drawing/2014/main" id="{A0DA7F73-2031-4A84-AA6A-EB67C287D666}"/>
                </a:ext>
              </a:extLst>
            </p:cNvPr>
            <p:cNvCxnSpPr>
              <a:cxnSpLocks/>
              <a:stCxn id="29" idx="7"/>
              <a:endCxn id="29" idx="6"/>
            </p:cNvCxnSpPr>
            <p:nvPr/>
          </p:nvCxnSpPr>
          <p:spPr>
            <a:xfrm>
              <a:off x="6960680" y="2062538"/>
              <a:ext cx="115369" cy="258631"/>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106594F1-4D9D-4E38-8596-3F5C23B9631A}"/>
              </a:ext>
            </a:extLst>
          </p:cNvPr>
          <p:cNvGrpSpPr/>
          <p:nvPr/>
        </p:nvGrpSpPr>
        <p:grpSpPr>
          <a:xfrm>
            <a:off x="2074502" y="3619275"/>
            <a:ext cx="787791" cy="731520"/>
            <a:chOff x="6288258" y="1955409"/>
            <a:chExt cx="787791" cy="731520"/>
          </a:xfrm>
        </p:grpSpPr>
        <p:sp>
          <p:nvSpPr>
            <p:cNvPr id="32" name="Oval 31">
              <a:extLst>
                <a:ext uri="{FF2B5EF4-FFF2-40B4-BE49-F238E27FC236}">
                  <a16:creationId xmlns:a16="http://schemas.microsoft.com/office/drawing/2014/main" id="{C9A3F567-315F-41AA-8E33-4499080C60AE}"/>
                </a:ext>
              </a:extLst>
            </p:cNvPr>
            <p:cNvSpPr/>
            <p:nvPr/>
          </p:nvSpPr>
          <p:spPr>
            <a:xfrm>
              <a:off x="6288258" y="1955409"/>
              <a:ext cx="787791" cy="73152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5</a:t>
              </a:r>
              <a:endParaRPr lang="en-IN" dirty="0"/>
            </a:p>
          </p:txBody>
        </p:sp>
        <p:cxnSp>
          <p:nvCxnSpPr>
            <p:cNvPr id="33" name="Straight Arrow Connector 32">
              <a:extLst>
                <a:ext uri="{FF2B5EF4-FFF2-40B4-BE49-F238E27FC236}">
                  <a16:creationId xmlns:a16="http://schemas.microsoft.com/office/drawing/2014/main" id="{4F16FCDC-01C9-4DE3-B575-A40B90E77162}"/>
                </a:ext>
              </a:extLst>
            </p:cNvPr>
            <p:cNvCxnSpPr>
              <a:cxnSpLocks/>
              <a:stCxn id="32" idx="7"/>
              <a:endCxn id="32" idx="6"/>
            </p:cNvCxnSpPr>
            <p:nvPr/>
          </p:nvCxnSpPr>
          <p:spPr>
            <a:xfrm>
              <a:off x="6960680" y="2062538"/>
              <a:ext cx="115369" cy="258631"/>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7658D630-9586-4BDA-808B-68465159F4E8}"/>
              </a:ext>
            </a:extLst>
          </p:cNvPr>
          <p:cNvSpPr txBox="1"/>
          <p:nvPr/>
        </p:nvSpPr>
        <p:spPr>
          <a:xfrm>
            <a:off x="6575956" y="3855719"/>
            <a:ext cx="470000" cy="461665"/>
          </a:xfrm>
          <a:prstGeom prst="rect">
            <a:avLst/>
          </a:prstGeom>
          <a:noFill/>
        </p:spPr>
        <p:txBody>
          <a:bodyPr wrap="none" rtlCol="0">
            <a:spAutoFit/>
          </a:bodyPr>
          <a:lstStyle/>
          <a:p>
            <a:r>
              <a:rPr lang="en-US" sz="2400" dirty="0"/>
              <a:t>c1</a:t>
            </a:r>
            <a:endParaRPr lang="en-IN" sz="2400" dirty="0"/>
          </a:p>
        </p:txBody>
      </p:sp>
      <p:cxnSp>
        <p:nvCxnSpPr>
          <p:cNvPr id="36" name="Straight Arrow Connector 35">
            <a:extLst>
              <a:ext uri="{FF2B5EF4-FFF2-40B4-BE49-F238E27FC236}">
                <a16:creationId xmlns:a16="http://schemas.microsoft.com/office/drawing/2014/main" id="{5AFE4AB2-6C83-438E-9FA5-0528FE3F1096}"/>
              </a:ext>
            </a:extLst>
          </p:cNvPr>
          <p:cNvCxnSpPr>
            <a:cxnSpLocks/>
          </p:cNvCxnSpPr>
          <p:nvPr/>
        </p:nvCxnSpPr>
        <p:spPr>
          <a:xfrm flipV="1">
            <a:off x="6196094" y="3609130"/>
            <a:ext cx="221687" cy="477421"/>
          </a:xfrm>
          <a:prstGeom prst="straightConnector1">
            <a:avLst/>
          </a:prstGeom>
          <a:ln w="317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4569E44-0518-4FDD-B8B3-A4814A75FB2D}"/>
              </a:ext>
            </a:extLst>
          </p:cNvPr>
          <p:cNvSpPr txBox="1"/>
          <p:nvPr/>
        </p:nvSpPr>
        <p:spPr>
          <a:xfrm>
            <a:off x="773723" y="1111348"/>
            <a:ext cx="2502608" cy="954107"/>
          </a:xfrm>
          <a:prstGeom prst="rect">
            <a:avLst/>
          </a:prstGeom>
          <a:noFill/>
        </p:spPr>
        <p:txBody>
          <a:bodyPr wrap="none" rtlCol="0">
            <a:spAutoFit/>
          </a:bodyPr>
          <a:lstStyle/>
          <a:p>
            <a:r>
              <a:rPr lang="en-US" sz="2800" dirty="0"/>
              <a:t>c2=-l1,-c1,r-10</a:t>
            </a:r>
          </a:p>
          <a:p>
            <a:r>
              <a:rPr lang="en-US" sz="2800" dirty="0"/>
              <a:t>C3=-c1, -l1, r-10</a:t>
            </a:r>
            <a:endParaRPr lang="en-IN" sz="2800" dirty="0"/>
          </a:p>
        </p:txBody>
      </p:sp>
      <p:sp>
        <p:nvSpPr>
          <p:cNvPr id="42" name="Arrow: Left 41">
            <a:extLst>
              <a:ext uri="{FF2B5EF4-FFF2-40B4-BE49-F238E27FC236}">
                <a16:creationId xmlns:a16="http://schemas.microsoft.com/office/drawing/2014/main" id="{6CD4D090-BE17-44B0-A445-0E3497012ABD}"/>
              </a:ext>
            </a:extLst>
          </p:cNvPr>
          <p:cNvSpPr/>
          <p:nvPr/>
        </p:nvSpPr>
        <p:spPr>
          <a:xfrm rot="20221933">
            <a:off x="5519862" y="203857"/>
            <a:ext cx="822960" cy="5513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69469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Symbols for logic gates</a:t>
            </a:r>
          </a:p>
        </p:txBody>
      </p:sp>
      <p:pic>
        <p:nvPicPr>
          <p:cNvPr id="5" name="Picture 4"/>
          <p:cNvPicPr>
            <a:picLocks noChangeAspect="1"/>
          </p:cNvPicPr>
          <p:nvPr/>
        </p:nvPicPr>
        <p:blipFill rotWithShape="1">
          <a:blip r:embed="rId2"/>
          <a:srcRect l="-345" r="58592" b="49894"/>
          <a:stretch/>
        </p:blipFill>
        <p:spPr>
          <a:xfrm>
            <a:off x="716782" y="2288739"/>
            <a:ext cx="5739536" cy="3747191"/>
          </a:xfrm>
          <a:prstGeom prst="rect">
            <a:avLst/>
          </a:prstGeom>
        </p:spPr>
      </p:pic>
    </p:spTree>
    <p:extLst>
      <p:ext uri="{BB962C8B-B14F-4D97-AF65-F5344CB8AC3E}">
        <p14:creationId xmlns:p14="http://schemas.microsoft.com/office/powerpoint/2010/main" val="373228141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1E5C41-B08F-4FC8-9AE7-38496A070DA2}"/>
              </a:ext>
            </a:extLst>
          </p:cNvPr>
          <p:cNvSpPr/>
          <p:nvPr/>
        </p:nvSpPr>
        <p:spPr>
          <a:xfrm>
            <a:off x="2855742" y="1617785"/>
            <a:ext cx="351692" cy="3235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05CF4FF6-7CCC-4CB0-82D0-46760C46DB2E}"/>
              </a:ext>
            </a:extLst>
          </p:cNvPr>
          <p:cNvCxnSpPr/>
          <p:nvPr/>
        </p:nvCxnSpPr>
        <p:spPr>
          <a:xfrm flipV="1">
            <a:off x="2264898" y="1434905"/>
            <a:ext cx="5008099" cy="5078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AD24C4DC-B15C-4C76-A07D-67BBAAF0A571}"/>
              </a:ext>
            </a:extLst>
          </p:cNvPr>
          <p:cNvGrpSpPr/>
          <p:nvPr/>
        </p:nvGrpSpPr>
        <p:grpSpPr>
          <a:xfrm>
            <a:off x="773723" y="1754142"/>
            <a:ext cx="3713870" cy="3573194"/>
            <a:chOff x="731521" y="1779563"/>
            <a:chExt cx="3713870" cy="3573194"/>
          </a:xfrm>
        </p:grpSpPr>
        <p:sp>
          <p:nvSpPr>
            <p:cNvPr id="7" name="Oval 6">
              <a:extLst>
                <a:ext uri="{FF2B5EF4-FFF2-40B4-BE49-F238E27FC236}">
                  <a16:creationId xmlns:a16="http://schemas.microsoft.com/office/drawing/2014/main" id="{3CE73879-2CD1-4C41-9287-207431ADBACF}"/>
                </a:ext>
              </a:extLst>
            </p:cNvPr>
            <p:cNvSpPr/>
            <p:nvPr/>
          </p:nvSpPr>
          <p:spPr>
            <a:xfrm>
              <a:off x="731521" y="1779563"/>
              <a:ext cx="3713870" cy="3573194"/>
            </a:xfrm>
            <a:prstGeom prst="ellipse">
              <a:avLst/>
            </a:prstGeom>
            <a:solidFill>
              <a:schemeClr val="lt1">
                <a:alpha val="22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9E2CC434-4B19-433C-AC31-A1491248EE3B}"/>
                </a:ext>
              </a:extLst>
            </p:cNvPr>
            <p:cNvCxnSpPr>
              <a:cxnSpLocks/>
              <a:stCxn id="7" idx="6"/>
            </p:cNvCxnSpPr>
            <p:nvPr/>
          </p:nvCxnSpPr>
          <p:spPr>
            <a:xfrm flipH="1" flipV="1">
              <a:off x="4346917" y="2968283"/>
              <a:ext cx="98474" cy="597877"/>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2F728D16-C071-4664-84DA-9B945B54CF49}"/>
              </a:ext>
            </a:extLst>
          </p:cNvPr>
          <p:cNvSpPr txBox="1"/>
          <p:nvPr/>
        </p:nvSpPr>
        <p:spPr>
          <a:xfrm>
            <a:off x="7076049" y="1941342"/>
            <a:ext cx="449162" cy="523220"/>
          </a:xfrm>
          <a:prstGeom prst="rect">
            <a:avLst/>
          </a:prstGeom>
          <a:noFill/>
        </p:spPr>
        <p:txBody>
          <a:bodyPr wrap="none" rtlCol="0">
            <a:spAutoFit/>
          </a:bodyPr>
          <a:lstStyle/>
          <a:p>
            <a:r>
              <a:rPr lang="en-US" sz="2800" dirty="0"/>
              <a:t>l1</a:t>
            </a:r>
            <a:endParaRPr lang="en-IN" sz="2800" dirty="0"/>
          </a:p>
        </p:txBody>
      </p:sp>
      <p:sp>
        <p:nvSpPr>
          <p:cNvPr id="13" name="TextBox 12">
            <a:extLst>
              <a:ext uri="{FF2B5EF4-FFF2-40B4-BE49-F238E27FC236}">
                <a16:creationId xmlns:a16="http://schemas.microsoft.com/office/drawing/2014/main" id="{B282C16B-9985-4C97-8EA9-742B9C5BAE9A}"/>
              </a:ext>
            </a:extLst>
          </p:cNvPr>
          <p:cNvSpPr txBox="1"/>
          <p:nvPr/>
        </p:nvSpPr>
        <p:spPr>
          <a:xfrm>
            <a:off x="3207434" y="1181686"/>
            <a:ext cx="984738" cy="523220"/>
          </a:xfrm>
          <a:prstGeom prst="rect">
            <a:avLst/>
          </a:prstGeom>
          <a:noFill/>
        </p:spPr>
        <p:txBody>
          <a:bodyPr wrap="square" rtlCol="0">
            <a:spAutoFit/>
          </a:bodyPr>
          <a:lstStyle/>
          <a:p>
            <a:r>
              <a:rPr lang="en-US" sz="2800" dirty="0"/>
              <a:t>p1</a:t>
            </a:r>
            <a:endParaRPr lang="en-IN" sz="2800" dirty="0"/>
          </a:p>
        </p:txBody>
      </p:sp>
      <p:sp>
        <p:nvSpPr>
          <p:cNvPr id="14" name="TextBox 13">
            <a:extLst>
              <a:ext uri="{FF2B5EF4-FFF2-40B4-BE49-F238E27FC236}">
                <a16:creationId xmlns:a16="http://schemas.microsoft.com/office/drawing/2014/main" id="{A0FDD99A-50B4-4ABF-9D06-9A6135981599}"/>
              </a:ext>
            </a:extLst>
          </p:cNvPr>
          <p:cNvSpPr txBox="1"/>
          <p:nvPr/>
        </p:nvSpPr>
        <p:spPr>
          <a:xfrm>
            <a:off x="1012874" y="3429000"/>
            <a:ext cx="1617784" cy="923330"/>
          </a:xfrm>
          <a:prstGeom prst="rect">
            <a:avLst/>
          </a:prstGeom>
          <a:noFill/>
        </p:spPr>
        <p:txBody>
          <a:bodyPr wrap="square" rtlCol="0">
            <a:spAutoFit/>
          </a:bodyPr>
          <a:lstStyle/>
          <a:p>
            <a:r>
              <a:rPr lang="en-US" dirty="0"/>
              <a:t>c1 to be defined with radius 10 </a:t>
            </a:r>
            <a:r>
              <a:rPr lang="en-US" dirty="0" err="1"/>
              <a:t>ccw</a:t>
            </a:r>
            <a:endParaRPr lang="en-IN" dirty="0"/>
          </a:p>
        </p:txBody>
      </p:sp>
    </p:spTree>
    <p:extLst>
      <p:ext uri="{BB962C8B-B14F-4D97-AF65-F5344CB8AC3E}">
        <p14:creationId xmlns:p14="http://schemas.microsoft.com/office/powerpoint/2010/main" val="56315134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71456-A4CE-4DE8-B05C-90A393813016}"/>
              </a:ext>
            </a:extLst>
          </p:cNvPr>
          <p:cNvSpPr>
            <a:spLocks noGrp="1"/>
          </p:cNvSpPr>
          <p:nvPr>
            <p:ph type="title"/>
          </p:nvPr>
        </p:nvSpPr>
        <p:spPr/>
        <p:txBody>
          <a:bodyPr/>
          <a:lstStyle/>
          <a:p>
            <a:endParaRPr lang="en-IN"/>
          </a:p>
        </p:txBody>
      </p:sp>
      <p:sp>
        <p:nvSpPr>
          <p:cNvPr id="10" name="TextBox 9">
            <a:extLst>
              <a:ext uri="{FF2B5EF4-FFF2-40B4-BE49-F238E27FC236}">
                <a16:creationId xmlns:a16="http://schemas.microsoft.com/office/drawing/2014/main" id="{39A1E5D5-E3AF-4152-BBBD-B01DD9B9FC06}"/>
              </a:ext>
            </a:extLst>
          </p:cNvPr>
          <p:cNvSpPr txBox="1"/>
          <p:nvPr/>
        </p:nvSpPr>
        <p:spPr>
          <a:xfrm>
            <a:off x="628650" y="2008163"/>
            <a:ext cx="4815937" cy="3231654"/>
          </a:xfrm>
          <a:prstGeom prst="rect">
            <a:avLst/>
          </a:prstGeom>
          <a:noFill/>
        </p:spPr>
        <p:txBody>
          <a:bodyPr wrap="square" rtlCol="0">
            <a:spAutoFit/>
          </a:bodyPr>
          <a:lstStyle/>
          <a:p>
            <a:r>
              <a:rPr lang="en-US" sz="2800" dirty="0"/>
              <a:t>L1 = [om] X..Y.., [op]X..  Y..</a:t>
            </a:r>
          </a:p>
          <a:p>
            <a:r>
              <a:rPr lang="en-US" sz="2800" dirty="0"/>
              <a:t>L2 = [om] X.. Y.., a..</a:t>
            </a:r>
          </a:p>
          <a:p>
            <a:r>
              <a:rPr lang="en-US" sz="2800" dirty="0"/>
              <a:t>L3 = [om] I.. J.. r.., [op] I.. J.. R..</a:t>
            </a:r>
          </a:p>
          <a:p>
            <a:r>
              <a:rPr lang="en-US" sz="2800" dirty="0"/>
              <a:t>L4 = [om] I.. J.. r.., a..</a:t>
            </a:r>
          </a:p>
          <a:p>
            <a:r>
              <a:rPr lang="en-US" sz="2800" dirty="0"/>
              <a:t>L5 = [om] I.. J.. R.., X.. Y..</a:t>
            </a:r>
          </a:p>
          <a:p>
            <a:r>
              <a:rPr lang="en-US" sz="2800" dirty="0"/>
              <a:t>L6 = [om] X.. Y.., [om] I.. J.. r..</a:t>
            </a:r>
          </a:p>
          <a:p>
            <a:endParaRPr lang="en-US" dirty="0"/>
          </a:p>
          <a:p>
            <a:endParaRPr lang="en-IN" dirty="0"/>
          </a:p>
        </p:txBody>
      </p:sp>
      <p:sp>
        <p:nvSpPr>
          <p:cNvPr id="12" name="Content Placeholder 11">
            <a:extLst>
              <a:ext uri="{FF2B5EF4-FFF2-40B4-BE49-F238E27FC236}">
                <a16:creationId xmlns:a16="http://schemas.microsoft.com/office/drawing/2014/main" id="{F0371FE2-247D-4ED3-B939-A95E82482CD2}"/>
              </a:ext>
            </a:extLst>
          </p:cNvPr>
          <p:cNvSpPr>
            <a:spLocks noGrp="1"/>
          </p:cNvSpPr>
          <p:nvPr>
            <p:ph idx="1"/>
          </p:nvPr>
        </p:nvSpPr>
        <p:spPr>
          <a:xfrm>
            <a:off x="628650" y="1825625"/>
            <a:ext cx="4491990" cy="4351338"/>
          </a:xfrm>
        </p:spPr>
        <p:txBody>
          <a:bodyPr/>
          <a:lstStyle/>
          <a:p>
            <a:endParaRPr lang="en-IN" dirty="0"/>
          </a:p>
        </p:txBody>
      </p:sp>
    </p:spTree>
    <p:extLst>
      <p:ext uri="{BB962C8B-B14F-4D97-AF65-F5344CB8AC3E}">
        <p14:creationId xmlns:p14="http://schemas.microsoft.com/office/powerpoint/2010/main" val="40019701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8826-087A-495E-8E4B-483BE7629FC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9602985-8299-4E75-BF73-6028BCA94C99}"/>
              </a:ext>
            </a:extLst>
          </p:cNvPr>
          <p:cNvSpPr>
            <a:spLocks noGrp="1"/>
          </p:cNvSpPr>
          <p:nvPr>
            <p:ph idx="1"/>
          </p:nvPr>
        </p:nvSpPr>
        <p:spPr/>
        <p:txBody>
          <a:bodyPr/>
          <a:lstStyle/>
          <a:p>
            <a:endParaRPr lang="en-IN"/>
          </a:p>
        </p:txBody>
      </p:sp>
      <p:pic>
        <p:nvPicPr>
          <p:cNvPr id="4" name="Content Placeholder 8">
            <a:extLst>
              <a:ext uri="{FF2B5EF4-FFF2-40B4-BE49-F238E27FC236}">
                <a16:creationId xmlns:a16="http://schemas.microsoft.com/office/drawing/2014/main" id="{C3A4E463-1938-4561-A7FA-10E2663BB5DB}"/>
              </a:ext>
            </a:extLst>
          </p:cNvPr>
          <p:cNvPicPr>
            <a:picLocks noChangeAspect="1"/>
          </p:cNvPicPr>
          <p:nvPr/>
        </p:nvPicPr>
        <p:blipFill>
          <a:blip r:embed="rId2"/>
          <a:stretch>
            <a:fillRect/>
          </a:stretch>
        </p:blipFill>
        <p:spPr>
          <a:xfrm>
            <a:off x="515718" y="365126"/>
            <a:ext cx="6654556" cy="5965336"/>
          </a:xfrm>
          <a:prstGeom prst="rect">
            <a:avLst/>
          </a:prstGeom>
        </p:spPr>
      </p:pic>
    </p:spTree>
    <p:extLst>
      <p:ext uri="{BB962C8B-B14F-4D97-AF65-F5344CB8AC3E}">
        <p14:creationId xmlns:p14="http://schemas.microsoft.com/office/powerpoint/2010/main" val="18302819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5D544-4DDC-4C58-9D13-A790D5473AA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BFC4AB3-A712-49D2-AC11-1E6321D418A6}"/>
              </a:ext>
            </a:extLst>
          </p:cNvPr>
          <p:cNvPicPr>
            <a:picLocks noGrp="1" noChangeAspect="1"/>
          </p:cNvPicPr>
          <p:nvPr>
            <p:ph idx="1"/>
          </p:nvPr>
        </p:nvPicPr>
        <p:blipFill>
          <a:blip r:embed="rId2"/>
          <a:stretch>
            <a:fillRect/>
          </a:stretch>
        </p:blipFill>
        <p:spPr>
          <a:xfrm>
            <a:off x="492370" y="365126"/>
            <a:ext cx="4366138" cy="5821517"/>
          </a:xfrm>
        </p:spPr>
      </p:pic>
    </p:spTree>
    <p:extLst>
      <p:ext uri="{BB962C8B-B14F-4D97-AF65-F5344CB8AC3E}">
        <p14:creationId xmlns:p14="http://schemas.microsoft.com/office/powerpoint/2010/main" val="29945961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Discussion on definitions : Lines with direction, circles with sense of rotation….</a:t>
            </a:r>
          </a:p>
        </p:txBody>
      </p:sp>
      <p:sp>
        <p:nvSpPr>
          <p:cNvPr id="3" name="Content Placeholder 2"/>
          <p:cNvSpPr>
            <a:spLocks noGrp="1"/>
          </p:cNvSpPr>
          <p:nvPr>
            <p:ph idx="1"/>
          </p:nvPr>
        </p:nvSpPr>
        <p:spPr/>
        <p:txBody>
          <a:bodyPr>
            <a:normAutofit fontScale="70000" lnSpcReduction="20000"/>
          </a:bodyPr>
          <a:lstStyle/>
          <a:p>
            <a:pPr marL="0" indent="0">
              <a:buNone/>
            </a:pPr>
            <a:endParaRPr lang="en-US" dirty="0"/>
          </a:p>
          <a:p>
            <a:pPr marL="0" indent="0">
              <a:buNone/>
            </a:pPr>
            <a:r>
              <a:rPr lang="en-US" dirty="0"/>
              <a:t>As an example, in GTL software : A point may be defined by its coordinate values, by the intersection of two straight lines or two circles or one </a:t>
            </a:r>
            <a:r>
              <a:rPr lang="en-US" dirty="0" err="1"/>
              <a:t>st</a:t>
            </a:r>
            <a:r>
              <a:rPr lang="en-US" dirty="0"/>
              <a:t> line and one circle</a:t>
            </a:r>
          </a:p>
          <a:p>
            <a:pPr marL="0" indent="0">
              <a:buNone/>
            </a:pPr>
            <a:endParaRPr lang="en-US" dirty="0"/>
          </a:p>
          <a:p>
            <a:pPr marL="0" indent="0">
              <a:buNone/>
            </a:pPr>
            <a:r>
              <a:rPr lang="en-US" dirty="0"/>
              <a:t>A </a:t>
            </a:r>
            <a:r>
              <a:rPr lang="en-US" dirty="0" err="1"/>
              <a:t>st</a:t>
            </a:r>
            <a:r>
              <a:rPr lang="en-US" dirty="0"/>
              <a:t> line may be defined by two points, by one point and angle with positive X, by one point and (tangent to) one circle, by tangent to two circles, angle with positive X and touching a circle. Straight lines have a direction.</a:t>
            </a:r>
          </a:p>
          <a:p>
            <a:pPr marL="0" indent="0">
              <a:buNone/>
            </a:pPr>
            <a:endParaRPr lang="en-US" dirty="0"/>
          </a:p>
          <a:p>
            <a:pPr marL="0" indent="0">
              <a:buNone/>
            </a:pPr>
            <a:r>
              <a:rPr lang="en-US" dirty="0"/>
              <a:t>A circle may be defined as having a </a:t>
            </a:r>
            <a:r>
              <a:rPr lang="en-US" dirty="0" err="1"/>
              <a:t>centre</a:t>
            </a:r>
            <a:r>
              <a:rPr lang="en-US" dirty="0"/>
              <a:t> and a radius, two tangents and a radius, one tangent and touching another circle and radius. Circles have a sense of direction : CW or CCW. </a:t>
            </a:r>
          </a:p>
          <a:p>
            <a:pPr marL="0" indent="0">
              <a:buNone/>
            </a:pPr>
            <a:endParaRPr lang="en-US" dirty="0"/>
          </a:p>
          <a:p>
            <a:r>
              <a:rPr lang="en-US" dirty="0"/>
              <a:t>Ref : 8600 MC Manual, LMW</a:t>
            </a:r>
          </a:p>
        </p:txBody>
      </p:sp>
    </p:spTree>
    <p:extLst>
      <p:ext uri="{BB962C8B-B14F-4D97-AF65-F5344CB8AC3E}">
        <p14:creationId xmlns:p14="http://schemas.microsoft.com/office/powerpoint/2010/main" val="101241306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737" y="1030510"/>
            <a:ext cx="6338206" cy="506086"/>
          </a:xfrm>
        </p:spPr>
        <p:txBody>
          <a:bodyPr>
            <a:normAutofit fontScale="90000"/>
          </a:bodyPr>
          <a:lstStyle/>
          <a:p>
            <a:r>
              <a:rPr lang="en-US" sz="2400" b="1" i="1" dirty="0"/>
              <a:t> The drawing              and                    the machined part</a:t>
            </a:r>
          </a:p>
        </p:txBody>
      </p:sp>
      <p:pic>
        <p:nvPicPr>
          <p:cNvPr id="6" name="Picture 5" descr="C:\Users\a roy choudhary\AppData\Local\Microsoft\Windows\Temporary Internet Files\Content.Word\photo2495.jpg"/>
          <p:cNvPicPr/>
          <p:nvPr/>
        </p:nvPicPr>
        <p:blipFill>
          <a:blip r:embed="rId3" cstate="print">
            <a:extLst>
              <a:ext uri="{BEBA8EAE-BF5A-486C-A8C5-ECC9F3942E4B}">
                <a14:imgProps xmlns:a14="http://schemas.microsoft.com/office/drawing/2010/main">
                  <a14:imgLayer r:embed="rId4">
                    <a14:imgEffect>
                      <a14:sharpenSoften amount="50000"/>
                    </a14:imgEffect>
                    <a14:imgEffect>
                      <a14:brightnessContrast bright="-20000" contrast="26000"/>
                    </a14:imgEffect>
                  </a14:imgLayer>
                </a14:imgProps>
              </a:ext>
              <a:ext uri="{28A0092B-C50C-407E-A947-70E740481C1C}">
                <a14:useLocalDpi xmlns:a14="http://schemas.microsoft.com/office/drawing/2010/main" val="0"/>
              </a:ext>
            </a:extLst>
          </a:blip>
          <a:srcRect/>
          <a:stretch>
            <a:fillRect/>
          </a:stretch>
        </p:blipFill>
        <p:spPr bwMode="auto">
          <a:xfrm rot="10800000">
            <a:off x="4420508" y="1536596"/>
            <a:ext cx="4038598" cy="2739680"/>
          </a:xfrm>
          <a:prstGeom prst="rect">
            <a:avLst/>
          </a:prstGeom>
          <a:noFill/>
          <a:ln>
            <a:noFill/>
          </a:ln>
        </p:spPr>
      </p:pic>
      <p:sp>
        <p:nvSpPr>
          <p:cNvPr id="7"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graphicFrame>
        <p:nvGraphicFramePr>
          <p:cNvPr id="8" name="Object 7"/>
          <p:cNvGraphicFramePr>
            <a:graphicFrameLocks noChangeAspect="1"/>
          </p:cNvGraphicFramePr>
          <p:nvPr/>
        </p:nvGraphicFramePr>
        <p:xfrm>
          <a:off x="429079" y="1536596"/>
          <a:ext cx="3991429" cy="2993572"/>
        </p:xfrm>
        <a:graphic>
          <a:graphicData uri="http://schemas.openxmlformats.org/presentationml/2006/ole">
            <mc:AlternateContent xmlns:mc="http://schemas.openxmlformats.org/markup-compatibility/2006">
              <mc:Choice xmlns:v="urn:schemas-microsoft-com:vml" Requires="v">
                <p:oleObj spid="_x0000_s2057" name="Bitmap Image" r:id="rId5" imgW="5447619" imgH="4180952" progId="PBrush">
                  <p:embed/>
                </p:oleObj>
              </mc:Choice>
              <mc:Fallback>
                <p:oleObj name="Bitmap Image" r:id="rId5" imgW="5447619" imgH="4180952" progId="PBrush">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079" y="1536596"/>
                        <a:ext cx="3991429" cy="29935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1781119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one</a:t>
            </a:r>
          </a:p>
        </p:txBody>
      </p:sp>
      <p:pic>
        <p:nvPicPr>
          <p:cNvPr id="4" name="Content Placeholder 3" descr="C:\Users\a roy choudhary\AppData\Local\Microsoft\Windows\Temporary Internet Files\Content.Word\photo2491.jpg"/>
          <p:cNvPicPr>
            <a:picLocks noGrp="1"/>
          </p:cNvPicPr>
          <p:nvPr>
            <p:ph idx="1"/>
          </p:nvPr>
        </p:nvPicPr>
        <p:blipFill>
          <a:blip r:embed="rId2" cstate="print">
            <a:extLst>
              <a:ext uri="{BEBA8EAE-BF5A-486C-A8C5-ECC9F3942E4B}">
                <a14:imgProps xmlns:a14="http://schemas.microsoft.com/office/drawing/2010/main">
                  <a14:imgLayer r:embed="rId3">
                    <a14:imgEffect>
                      <a14:sharpenSoften amount="45000"/>
                    </a14:imgEffect>
                    <a14:imgEffect>
                      <a14:brightnessContrast bright="-9000" contrast="1000"/>
                    </a14:imgEffect>
                  </a14:imgLayer>
                </a14:imgProps>
              </a:ext>
              <a:ext uri="{28A0092B-C50C-407E-A947-70E740481C1C}">
                <a14:useLocalDpi xmlns:a14="http://schemas.microsoft.com/office/drawing/2010/main" val="0"/>
              </a:ext>
            </a:extLst>
          </a:blip>
          <a:srcRect/>
          <a:stretch>
            <a:fillRect/>
          </a:stretch>
        </p:blipFill>
        <p:spPr bwMode="auto">
          <a:xfrm>
            <a:off x="4857742" y="2125267"/>
            <a:ext cx="3657608" cy="2743205"/>
          </a:xfrm>
          <a:prstGeom prst="rect">
            <a:avLst/>
          </a:prstGeom>
          <a:noFill/>
          <a:ln>
            <a:noFill/>
          </a:ln>
        </p:spPr>
      </p:pic>
      <p:pic>
        <p:nvPicPr>
          <p:cNvPr id="3074" name="Picture 2" descr="gtl5d"/>
          <p:cNvPicPr>
            <a:picLocks noChangeAspect="1" noChangeArrowheads="1"/>
          </p:cNvPicPr>
          <p:nvPr/>
        </p:nvPicPr>
        <p:blipFill rotWithShape="1">
          <a:blip r:embed="rId4">
            <a:extLst>
              <a:ext uri="{28A0092B-C50C-407E-A947-70E740481C1C}">
                <a14:useLocalDpi xmlns:a14="http://schemas.microsoft.com/office/drawing/2010/main" val="0"/>
              </a:ext>
            </a:extLst>
          </a:blip>
          <a:srcRect t="15556" r="20910"/>
          <a:stretch/>
        </p:blipFill>
        <p:spPr bwMode="auto">
          <a:xfrm>
            <a:off x="693965" y="2125267"/>
            <a:ext cx="3899807" cy="3115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88013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0720B-55FB-4315-AB19-1D8143A480D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8A1119C-EE43-4A3A-A527-B81E72121DCA}"/>
              </a:ext>
            </a:extLst>
          </p:cNvPr>
          <p:cNvSpPr>
            <a:spLocks noGrp="1"/>
          </p:cNvSpPr>
          <p:nvPr>
            <p:ph idx="1"/>
          </p:nvPr>
        </p:nvSpPr>
        <p:spPr/>
        <p:txBody>
          <a:bodyPr/>
          <a:lstStyle/>
          <a:p>
            <a:endParaRPr lang="en-IN"/>
          </a:p>
        </p:txBody>
      </p:sp>
      <p:graphicFrame>
        <p:nvGraphicFramePr>
          <p:cNvPr id="4" name="Object 2">
            <a:extLst>
              <a:ext uri="{FF2B5EF4-FFF2-40B4-BE49-F238E27FC236}">
                <a16:creationId xmlns:a16="http://schemas.microsoft.com/office/drawing/2014/main" id="{F2A2812F-AE38-41BE-A18C-EFEA370F9309}"/>
              </a:ext>
            </a:extLst>
          </p:cNvPr>
          <p:cNvGraphicFramePr>
            <a:graphicFrameLocks noChangeAspect="1"/>
          </p:cNvGraphicFramePr>
          <p:nvPr>
            <p:extLst>
              <p:ext uri="{D42A27DB-BD31-4B8C-83A1-F6EECF244321}">
                <p14:modId xmlns:p14="http://schemas.microsoft.com/office/powerpoint/2010/main" val="858625697"/>
              </p:ext>
            </p:extLst>
          </p:nvPr>
        </p:nvGraphicFramePr>
        <p:xfrm>
          <a:off x="427945" y="878635"/>
          <a:ext cx="7585087" cy="5821421"/>
        </p:xfrm>
        <a:graphic>
          <a:graphicData uri="http://schemas.openxmlformats.org/presentationml/2006/ole">
            <mc:AlternateContent xmlns:mc="http://schemas.openxmlformats.org/markup-compatibility/2006">
              <mc:Choice xmlns:v="urn:schemas-microsoft-com:vml" Requires="v">
                <p:oleObj spid="_x0000_s3081" name="Bitmap Image" r:id="rId3" imgW="5447619" imgH="4180952" progId="PBrush">
                  <p:embed/>
                </p:oleObj>
              </mc:Choice>
              <mc:Fallback>
                <p:oleObj name="Bitmap Image" r:id="rId3" imgW="5447619" imgH="4180952" progId="PBrush">
                  <p:embed/>
                  <p:pic>
                    <p:nvPicPr>
                      <p:cNvPr id="19458"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945" y="878635"/>
                        <a:ext cx="7585087" cy="5821421"/>
                      </a:xfrm>
                      <a:prstGeom prst="rect">
                        <a:avLst/>
                      </a:prstGeom>
                      <a:noFill/>
                    </p:spPr>
                  </p:pic>
                </p:oleObj>
              </mc:Fallback>
            </mc:AlternateContent>
          </a:graphicData>
        </a:graphic>
      </p:graphicFrame>
      <p:sp>
        <p:nvSpPr>
          <p:cNvPr id="5" name="TextBox 4">
            <a:extLst>
              <a:ext uri="{FF2B5EF4-FFF2-40B4-BE49-F238E27FC236}">
                <a16:creationId xmlns:a16="http://schemas.microsoft.com/office/drawing/2014/main" id="{CA26034C-04DF-4F2D-9286-5E7093EFD945}"/>
              </a:ext>
            </a:extLst>
          </p:cNvPr>
          <p:cNvSpPr txBox="1"/>
          <p:nvPr/>
        </p:nvSpPr>
        <p:spPr>
          <a:xfrm>
            <a:off x="319911" y="4138863"/>
            <a:ext cx="617477" cy="369332"/>
          </a:xfrm>
          <a:prstGeom prst="rect">
            <a:avLst/>
          </a:prstGeom>
          <a:noFill/>
        </p:spPr>
        <p:txBody>
          <a:bodyPr wrap="none" rtlCol="0">
            <a:spAutoFit/>
          </a:bodyPr>
          <a:lstStyle/>
          <a:p>
            <a:r>
              <a:rPr lang="en-US" dirty="0"/>
              <a:t>(0,0)</a:t>
            </a:r>
            <a:endParaRPr lang="en-IN" dirty="0"/>
          </a:p>
        </p:txBody>
      </p:sp>
      <p:sp>
        <p:nvSpPr>
          <p:cNvPr id="10" name="Oval 9">
            <a:extLst>
              <a:ext uri="{FF2B5EF4-FFF2-40B4-BE49-F238E27FC236}">
                <a16:creationId xmlns:a16="http://schemas.microsoft.com/office/drawing/2014/main" id="{FDCE30C7-BE6F-42EB-9AE4-93ECDCF7FB7F}"/>
              </a:ext>
            </a:extLst>
          </p:cNvPr>
          <p:cNvSpPr/>
          <p:nvPr/>
        </p:nvSpPr>
        <p:spPr>
          <a:xfrm>
            <a:off x="3964406" y="2513452"/>
            <a:ext cx="1431757" cy="1235606"/>
          </a:xfrm>
          <a:prstGeom prst="ellipse">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9084562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Feasibility test</a:t>
            </a:r>
          </a:p>
        </p:txBody>
      </p:sp>
      <p:graphicFrame>
        <p:nvGraphicFramePr>
          <p:cNvPr id="19458" name="Object 2"/>
          <p:cNvGraphicFramePr>
            <a:graphicFrameLocks noGrp="1" noChangeAspect="1"/>
          </p:cNvGraphicFramePr>
          <p:nvPr>
            <p:ph idx="1"/>
          </p:nvPr>
        </p:nvGraphicFramePr>
        <p:xfrm>
          <a:off x="427945" y="2115996"/>
          <a:ext cx="4086225" cy="3136106"/>
        </p:xfrm>
        <a:graphic>
          <a:graphicData uri="http://schemas.openxmlformats.org/presentationml/2006/ole">
            <mc:AlternateContent xmlns:mc="http://schemas.openxmlformats.org/markup-compatibility/2006">
              <mc:Choice xmlns:v="urn:schemas-microsoft-com:vml" Requires="v">
                <p:oleObj spid="_x0000_s4105" name="Bitmap Image" r:id="rId3" imgW="5447619" imgH="4180952" progId="PBrush">
                  <p:embed/>
                </p:oleObj>
              </mc:Choice>
              <mc:Fallback>
                <p:oleObj name="Bitmap Image" r:id="rId3" imgW="5447619" imgH="4180952" progId="PBrush">
                  <p:embed/>
                  <p:pic>
                    <p:nvPicPr>
                      <p:cNvPr id="19458"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945" y="2115996"/>
                        <a:ext cx="4086225" cy="31361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8" name="Group 37"/>
          <p:cNvGrpSpPr/>
          <p:nvPr/>
        </p:nvGrpSpPr>
        <p:grpSpPr>
          <a:xfrm>
            <a:off x="4778828" y="1738993"/>
            <a:ext cx="4114803" cy="2656115"/>
            <a:chOff x="6371771" y="1175657"/>
            <a:chExt cx="5486404" cy="3541487"/>
          </a:xfrm>
        </p:grpSpPr>
        <p:cxnSp>
          <p:nvCxnSpPr>
            <p:cNvPr id="29" name="Straight Connector 28"/>
            <p:cNvCxnSpPr/>
            <p:nvPr/>
          </p:nvCxnSpPr>
          <p:spPr>
            <a:xfrm flipV="1">
              <a:off x="8955312" y="3744686"/>
              <a:ext cx="1277257" cy="29029"/>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6371771" y="1175657"/>
              <a:ext cx="5486404" cy="3541487"/>
              <a:chOff x="6371771" y="1175657"/>
              <a:chExt cx="5486404" cy="3541487"/>
            </a:xfrm>
          </p:grpSpPr>
          <p:cxnSp>
            <p:nvCxnSpPr>
              <p:cNvPr id="6" name="Straight Connector 5"/>
              <p:cNvCxnSpPr/>
              <p:nvPr/>
            </p:nvCxnSpPr>
            <p:spPr>
              <a:xfrm>
                <a:off x="6386286" y="4310744"/>
                <a:ext cx="4397828" cy="14513"/>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371771" y="2757714"/>
                <a:ext cx="3178629" cy="1567543"/>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6197600" y="1378857"/>
                <a:ext cx="3135086" cy="2728686"/>
              </a:xfrm>
              <a:prstGeom prst="line">
                <a:avLst/>
              </a:prstGeom>
              <a:ln w="2222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rot="5400000" flipH="1" flipV="1">
                <a:off x="6437086" y="3403601"/>
                <a:ext cx="2598057" cy="29029"/>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836230" y="3127827"/>
                <a:ext cx="914400" cy="682172"/>
              </a:xfrm>
              <a:prstGeom prst="ellipse">
                <a:avLst/>
              </a:prstGeom>
              <a:solidFill>
                <a:schemeClr val="bg1">
                  <a:lumMod val="75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Yes</a:t>
                </a:r>
              </a:p>
            </p:txBody>
          </p:sp>
          <p:cxnSp>
            <p:nvCxnSpPr>
              <p:cNvPr id="19" name="Straight Connector 18"/>
              <p:cNvCxnSpPr/>
              <p:nvPr/>
            </p:nvCxnSpPr>
            <p:spPr>
              <a:xfrm flipV="1">
                <a:off x="6662057" y="1756229"/>
                <a:ext cx="4760686" cy="29028"/>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8344187" y="1764882"/>
                <a:ext cx="1451429" cy="1219200"/>
              </a:xfrm>
              <a:prstGeom prst="ellipse">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2" name="Straight Connector 21"/>
              <p:cNvCxnSpPr/>
              <p:nvPr/>
            </p:nvCxnSpPr>
            <p:spPr>
              <a:xfrm rot="5400000" flipH="1" flipV="1">
                <a:off x="10675258" y="3127826"/>
                <a:ext cx="1277258" cy="1088576"/>
              </a:xfrm>
              <a:prstGeom prst="line">
                <a:avLst/>
              </a:prstGeom>
              <a:ln w="222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10537371" y="3004457"/>
                <a:ext cx="943430" cy="928914"/>
              </a:xfrm>
              <a:prstGeom prst="ellipse">
                <a:avLst/>
              </a:prstGeom>
              <a:solidFill>
                <a:srgbClr val="92D050">
                  <a:alpha val="55000"/>
                </a:srgb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7" name="Straight Connector 26"/>
              <p:cNvCxnSpPr/>
              <p:nvPr/>
            </p:nvCxnSpPr>
            <p:spPr>
              <a:xfrm flipV="1">
                <a:off x="9840686" y="2714170"/>
                <a:ext cx="1306285" cy="1204685"/>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9274629" y="2815771"/>
                <a:ext cx="1074057" cy="928915"/>
              </a:xfrm>
              <a:prstGeom prst="ellipse">
                <a:avLst/>
              </a:prstGeom>
              <a:solidFill>
                <a:schemeClr val="accent1">
                  <a:alpha val="65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3" name="Straight Connector 32"/>
              <p:cNvCxnSpPr/>
              <p:nvPr/>
            </p:nvCxnSpPr>
            <p:spPr>
              <a:xfrm rot="16200000" flipV="1">
                <a:off x="8048171" y="2248804"/>
                <a:ext cx="1698171" cy="1669144"/>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8505375" y="1843313"/>
                <a:ext cx="1161143" cy="1175657"/>
              </a:xfrm>
              <a:prstGeom prst="ellipse">
                <a:avLst/>
              </a:prstGeom>
              <a:solidFill>
                <a:srgbClr val="FFC000">
                  <a:alpha val="68000"/>
                </a:srgb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4" name="Straight Connector 23">
                <a:extLst>
                  <a:ext uri="{FF2B5EF4-FFF2-40B4-BE49-F238E27FC236}">
                    <a16:creationId xmlns:a16="http://schemas.microsoft.com/office/drawing/2014/main" id="{6B2EE842-633F-4FE0-AEE3-B85305477F19}"/>
                  </a:ext>
                </a:extLst>
              </p:cNvPr>
              <p:cNvCxnSpPr/>
              <p:nvPr/>
            </p:nvCxnSpPr>
            <p:spPr>
              <a:xfrm flipV="1">
                <a:off x="6689559" y="1754392"/>
                <a:ext cx="4760687" cy="29028"/>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grpSp>
      </p:grpSp>
      <p:cxnSp>
        <p:nvCxnSpPr>
          <p:cNvPr id="40" name="Straight Connector 39"/>
          <p:cNvCxnSpPr/>
          <p:nvPr/>
        </p:nvCxnSpPr>
        <p:spPr>
          <a:xfrm flipV="1">
            <a:off x="7837715" y="3796393"/>
            <a:ext cx="870857" cy="217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AA7C2B4-260A-482E-9F09-DD9B43744A18}"/>
              </a:ext>
            </a:extLst>
          </p:cNvPr>
          <p:cNvCxnSpPr>
            <a:cxnSpLocks/>
          </p:cNvCxnSpPr>
          <p:nvPr/>
        </p:nvCxnSpPr>
        <p:spPr>
          <a:xfrm>
            <a:off x="6383899" y="3654878"/>
            <a:ext cx="1802730" cy="21628"/>
          </a:xfrm>
          <a:prstGeom prst="line">
            <a:avLst/>
          </a:prstGeom>
          <a:ln w="476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C7C4820-3605-4609-A468-4CF831529BE1}"/>
              </a:ext>
            </a:extLst>
          </p:cNvPr>
          <p:cNvCxnSpPr/>
          <p:nvPr/>
        </p:nvCxnSpPr>
        <p:spPr>
          <a:xfrm rot="5400000" flipH="1" flipV="1">
            <a:off x="5404185" y="3306534"/>
            <a:ext cx="1948543" cy="21772"/>
          </a:xfrm>
          <a:prstGeom prst="line">
            <a:avLst/>
          </a:prstGeom>
          <a:ln w="444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75610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6EF5-3B19-40C7-8256-D21DD40EA8C5}"/>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ED1946D-F72C-4A44-9DB3-E6D9153343E2}"/>
              </a:ext>
            </a:extLst>
          </p:cNvPr>
          <p:cNvSpPr>
            <a:spLocks noGrp="1"/>
          </p:cNvSpPr>
          <p:nvPr>
            <p:ph idx="1"/>
          </p:nvPr>
        </p:nvSpPr>
        <p:spPr/>
        <p:txBody>
          <a:bodyPr/>
          <a:lstStyle/>
          <a:p>
            <a:endParaRPr lang="en-IN"/>
          </a:p>
        </p:txBody>
      </p:sp>
      <p:sp>
        <p:nvSpPr>
          <p:cNvPr id="4" name="Oval 3">
            <a:extLst>
              <a:ext uri="{FF2B5EF4-FFF2-40B4-BE49-F238E27FC236}">
                <a16:creationId xmlns:a16="http://schemas.microsoft.com/office/drawing/2014/main" id="{E3463E6C-E7A0-4D5D-8CD9-431D723E0AC2}"/>
              </a:ext>
            </a:extLst>
          </p:cNvPr>
          <p:cNvSpPr/>
          <p:nvPr/>
        </p:nvSpPr>
        <p:spPr>
          <a:xfrm>
            <a:off x="2977816" y="1418182"/>
            <a:ext cx="3188368" cy="2767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9F005152-8BB8-4C5A-AB7E-F26AF0114AAE}"/>
              </a:ext>
            </a:extLst>
          </p:cNvPr>
          <p:cNvCxnSpPr/>
          <p:nvPr/>
        </p:nvCxnSpPr>
        <p:spPr>
          <a:xfrm>
            <a:off x="1864895" y="2165684"/>
            <a:ext cx="3019926" cy="3080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7DE5BFE-0615-4526-A8F2-9E5D749AE9BF}"/>
              </a:ext>
            </a:extLst>
          </p:cNvPr>
          <p:cNvCxnSpPr/>
          <p:nvPr/>
        </p:nvCxnSpPr>
        <p:spPr>
          <a:xfrm>
            <a:off x="4223084" y="285583"/>
            <a:ext cx="3019926" cy="30800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804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control, computer numerical control</a:t>
            </a:r>
          </a:p>
        </p:txBody>
      </p:sp>
      <p:sp>
        <p:nvSpPr>
          <p:cNvPr id="3" name="Content Placeholder 2"/>
          <p:cNvSpPr>
            <a:spLocks noGrp="1"/>
          </p:cNvSpPr>
          <p:nvPr>
            <p:ph idx="1"/>
          </p:nvPr>
        </p:nvSpPr>
        <p:spPr>
          <a:xfrm>
            <a:off x="628650" y="2620735"/>
            <a:ext cx="7886700" cy="2869237"/>
          </a:xfrm>
        </p:spPr>
        <p:txBody>
          <a:bodyPr>
            <a:normAutofit fontScale="92500"/>
          </a:bodyPr>
          <a:lstStyle/>
          <a:p>
            <a:r>
              <a:rPr lang="en-US" dirty="0"/>
              <a:t>In the beginning – only numbers and alphabets were used to achieve control, together with hard-wired circuitry – there was no computer - so it was just numerical control </a:t>
            </a:r>
          </a:p>
          <a:p>
            <a:r>
              <a:rPr lang="en-US" dirty="0"/>
              <a:t>Later, with the advent of computers, a computer was used in the process of control – so it became computer numerical control or simply computer control</a:t>
            </a:r>
          </a:p>
          <a:p>
            <a:endParaRPr lang="en-US" dirty="0"/>
          </a:p>
        </p:txBody>
      </p:sp>
    </p:spTree>
    <p:extLst>
      <p:ext uri="{BB962C8B-B14F-4D97-AF65-F5344CB8AC3E}">
        <p14:creationId xmlns:p14="http://schemas.microsoft.com/office/powerpoint/2010/main" val="232116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 of two bits</a:t>
            </a:r>
          </a:p>
        </p:txBody>
      </p:sp>
      <p:sp>
        <p:nvSpPr>
          <p:cNvPr id="3" name="Content Placeholder 2"/>
          <p:cNvSpPr>
            <a:spLocks noGrp="1"/>
          </p:cNvSpPr>
          <p:nvPr>
            <p:ph idx="1"/>
          </p:nvPr>
        </p:nvSpPr>
        <p:spPr>
          <a:xfrm>
            <a:off x="628650" y="1825625"/>
            <a:ext cx="3956998" cy="2446335"/>
          </a:xfrm>
        </p:spPr>
        <p:txBody>
          <a:bodyPr>
            <a:normAutofit fontScale="92500" lnSpcReduction="20000"/>
          </a:bodyPr>
          <a:lstStyle/>
          <a:p>
            <a:pPr marL="0" indent="0">
              <a:buNone/>
            </a:pPr>
            <a:r>
              <a:rPr lang="en-US" dirty="0"/>
              <a:t> Decimal                Binary</a:t>
            </a:r>
          </a:p>
          <a:p>
            <a:pPr marL="0" indent="0">
              <a:buNone/>
            </a:pPr>
            <a:r>
              <a:rPr lang="en-US" dirty="0"/>
              <a:t> 1 + 1 = 2             1 + 1 = 10</a:t>
            </a:r>
          </a:p>
          <a:p>
            <a:pPr marL="0" indent="0">
              <a:buNone/>
            </a:pPr>
            <a:r>
              <a:rPr lang="en-US" dirty="0"/>
              <a:t>1 + 0 = 1              1 + 0 = 1</a:t>
            </a:r>
          </a:p>
          <a:p>
            <a:pPr marL="0" indent="0">
              <a:buNone/>
            </a:pPr>
            <a:r>
              <a:rPr lang="en-US" dirty="0"/>
              <a:t>0 + 1 = 1              0 + 1 = 1</a:t>
            </a:r>
          </a:p>
          <a:p>
            <a:pPr marL="0" indent="0">
              <a:buNone/>
            </a:pPr>
            <a:r>
              <a:rPr lang="en-US" dirty="0"/>
              <a:t>0 + 0 = 0              0 + 0 = 0</a:t>
            </a:r>
          </a:p>
          <a:p>
            <a:pPr marL="0" indent="0">
              <a:buNone/>
            </a:pPr>
            <a:r>
              <a:rPr lang="en-US" dirty="0"/>
              <a:t>                                                     </a:t>
            </a:r>
          </a:p>
          <a:p>
            <a:pPr marL="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11776075"/>
              </p:ext>
            </p:extLst>
          </p:nvPr>
        </p:nvGraphicFramePr>
        <p:xfrm>
          <a:off x="4774679" y="1825625"/>
          <a:ext cx="4136300" cy="2171395"/>
        </p:xfrm>
        <a:graphic>
          <a:graphicData uri="http://schemas.openxmlformats.org/drawingml/2006/table">
            <a:tbl>
              <a:tblPr firstRow="1" bandRow="1">
                <a:tableStyleId>{5C22544A-7EE6-4342-B048-85BDC9FD1C3A}</a:tableStyleId>
              </a:tblPr>
              <a:tblGrid>
                <a:gridCol w="1034075">
                  <a:extLst>
                    <a:ext uri="{9D8B030D-6E8A-4147-A177-3AD203B41FA5}">
                      <a16:colId xmlns:a16="http://schemas.microsoft.com/office/drawing/2014/main" val="20000"/>
                    </a:ext>
                  </a:extLst>
                </a:gridCol>
                <a:gridCol w="1034075">
                  <a:extLst>
                    <a:ext uri="{9D8B030D-6E8A-4147-A177-3AD203B41FA5}">
                      <a16:colId xmlns:a16="http://schemas.microsoft.com/office/drawing/2014/main" val="20001"/>
                    </a:ext>
                  </a:extLst>
                </a:gridCol>
                <a:gridCol w="1034075">
                  <a:extLst>
                    <a:ext uri="{9D8B030D-6E8A-4147-A177-3AD203B41FA5}">
                      <a16:colId xmlns:a16="http://schemas.microsoft.com/office/drawing/2014/main" val="20002"/>
                    </a:ext>
                  </a:extLst>
                </a:gridCol>
                <a:gridCol w="1034075">
                  <a:extLst>
                    <a:ext uri="{9D8B030D-6E8A-4147-A177-3AD203B41FA5}">
                      <a16:colId xmlns:a16="http://schemas.microsoft.com/office/drawing/2014/main" val="20003"/>
                    </a:ext>
                  </a:extLst>
                </a:gridCol>
              </a:tblGrid>
              <a:tr h="434279">
                <a:tc>
                  <a:txBody>
                    <a:bodyPr/>
                    <a:lstStyle/>
                    <a:p>
                      <a:r>
                        <a:rPr lang="en-US" sz="2100" dirty="0"/>
                        <a:t>A</a:t>
                      </a:r>
                    </a:p>
                  </a:txBody>
                  <a:tcPr marL="68580" marR="68580" marT="34290" marB="34290">
                    <a:solidFill>
                      <a:schemeClr val="accent1"/>
                    </a:solidFill>
                  </a:tcPr>
                </a:tc>
                <a:tc>
                  <a:txBody>
                    <a:bodyPr/>
                    <a:lstStyle/>
                    <a:p>
                      <a:r>
                        <a:rPr lang="en-US" sz="2100" dirty="0"/>
                        <a:t>B</a:t>
                      </a:r>
                    </a:p>
                  </a:txBody>
                  <a:tcPr marL="68580" marR="68580" marT="34290" marB="34290">
                    <a:solidFill>
                      <a:schemeClr val="accent1"/>
                    </a:solidFill>
                  </a:tcPr>
                </a:tc>
                <a:tc>
                  <a:txBody>
                    <a:bodyPr/>
                    <a:lstStyle/>
                    <a:p>
                      <a:r>
                        <a:rPr lang="en-US" sz="2100" dirty="0"/>
                        <a:t>Carry</a:t>
                      </a:r>
                    </a:p>
                  </a:txBody>
                  <a:tcPr marL="68580" marR="68580" marT="34290" marB="34290">
                    <a:solidFill>
                      <a:schemeClr val="accent1"/>
                    </a:solidFill>
                  </a:tcPr>
                </a:tc>
                <a:tc>
                  <a:txBody>
                    <a:bodyPr/>
                    <a:lstStyle/>
                    <a:p>
                      <a:r>
                        <a:rPr lang="en-US" sz="2100" dirty="0"/>
                        <a:t>Sum</a:t>
                      </a:r>
                    </a:p>
                  </a:txBody>
                  <a:tcPr marL="68580" marR="68580" marT="34290" marB="34290">
                    <a:solidFill>
                      <a:schemeClr val="accent1"/>
                    </a:solidFill>
                  </a:tcPr>
                </a:tc>
                <a:extLst>
                  <a:ext uri="{0D108BD9-81ED-4DB2-BD59-A6C34878D82A}">
                    <a16:rowId xmlns:a16="http://schemas.microsoft.com/office/drawing/2014/main" val="10000"/>
                  </a:ext>
                </a:extLst>
              </a:tr>
              <a:tr h="434279">
                <a:tc>
                  <a:txBody>
                    <a:bodyPr/>
                    <a:lstStyle/>
                    <a:p>
                      <a:r>
                        <a:rPr lang="en-US" sz="2100" dirty="0"/>
                        <a:t>1</a:t>
                      </a:r>
                    </a:p>
                  </a:txBody>
                  <a:tcPr marL="68580" marR="68580" marT="34290" marB="34290">
                    <a:solidFill>
                      <a:schemeClr val="accent1"/>
                    </a:solidFill>
                  </a:tcPr>
                </a:tc>
                <a:tc>
                  <a:txBody>
                    <a:bodyPr/>
                    <a:lstStyle/>
                    <a:p>
                      <a:r>
                        <a:rPr lang="en-US" sz="2100" dirty="0"/>
                        <a:t>1</a:t>
                      </a:r>
                    </a:p>
                  </a:txBody>
                  <a:tcPr marL="68580" marR="68580" marT="34290" marB="34290">
                    <a:solidFill>
                      <a:schemeClr val="accent1"/>
                    </a:solidFill>
                  </a:tcPr>
                </a:tc>
                <a:tc>
                  <a:txBody>
                    <a:bodyPr/>
                    <a:lstStyle/>
                    <a:p>
                      <a:r>
                        <a:rPr lang="en-US" sz="2100" dirty="0"/>
                        <a:t>1</a:t>
                      </a:r>
                    </a:p>
                  </a:txBody>
                  <a:tcPr marL="68580" marR="68580" marT="34290" marB="34290">
                    <a:solidFill>
                      <a:schemeClr val="accent1"/>
                    </a:solidFill>
                  </a:tcPr>
                </a:tc>
                <a:tc>
                  <a:txBody>
                    <a:bodyPr/>
                    <a:lstStyle/>
                    <a:p>
                      <a:r>
                        <a:rPr lang="en-US" sz="2100" dirty="0"/>
                        <a:t>0</a:t>
                      </a:r>
                    </a:p>
                  </a:txBody>
                  <a:tcPr marL="68580" marR="68580" marT="34290" marB="34290">
                    <a:solidFill>
                      <a:schemeClr val="accent1"/>
                    </a:solidFill>
                  </a:tcPr>
                </a:tc>
                <a:extLst>
                  <a:ext uri="{0D108BD9-81ED-4DB2-BD59-A6C34878D82A}">
                    <a16:rowId xmlns:a16="http://schemas.microsoft.com/office/drawing/2014/main" val="10001"/>
                  </a:ext>
                </a:extLst>
              </a:tr>
              <a:tr h="434279">
                <a:tc>
                  <a:txBody>
                    <a:bodyPr/>
                    <a:lstStyle/>
                    <a:p>
                      <a:r>
                        <a:rPr lang="en-US" sz="2100" dirty="0"/>
                        <a:t>1</a:t>
                      </a:r>
                    </a:p>
                  </a:txBody>
                  <a:tcPr marL="68580" marR="68580" marT="34290" marB="34290">
                    <a:solidFill>
                      <a:schemeClr val="accent1"/>
                    </a:solidFill>
                  </a:tcPr>
                </a:tc>
                <a:tc>
                  <a:txBody>
                    <a:bodyPr/>
                    <a:lstStyle/>
                    <a:p>
                      <a:r>
                        <a:rPr lang="en-US" sz="2100" dirty="0"/>
                        <a:t>0</a:t>
                      </a:r>
                    </a:p>
                  </a:txBody>
                  <a:tcPr marL="68580" marR="68580" marT="34290" marB="34290">
                    <a:solidFill>
                      <a:schemeClr val="accent1"/>
                    </a:solidFill>
                  </a:tcPr>
                </a:tc>
                <a:tc>
                  <a:txBody>
                    <a:bodyPr/>
                    <a:lstStyle/>
                    <a:p>
                      <a:r>
                        <a:rPr lang="en-US" sz="2100" dirty="0"/>
                        <a:t>0</a:t>
                      </a:r>
                    </a:p>
                  </a:txBody>
                  <a:tcPr marL="68580" marR="68580" marT="34290" marB="34290">
                    <a:solidFill>
                      <a:schemeClr val="accent1"/>
                    </a:solidFill>
                  </a:tcPr>
                </a:tc>
                <a:tc>
                  <a:txBody>
                    <a:bodyPr/>
                    <a:lstStyle/>
                    <a:p>
                      <a:r>
                        <a:rPr lang="en-US" sz="2100" dirty="0"/>
                        <a:t>1</a:t>
                      </a:r>
                    </a:p>
                  </a:txBody>
                  <a:tcPr marL="68580" marR="68580" marT="34290" marB="34290">
                    <a:solidFill>
                      <a:schemeClr val="accent1"/>
                    </a:solidFill>
                  </a:tcPr>
                </a:tc>
                <a:extLst>
                  <a:ext uri="{0D108BD9-81ED-4DB2-BD59-A6C34878D82A}">
                    <a16:rowId xmlns:a16="http://schemas.microsoft.com/office/drawing/2014/main" val="10002"/>
                  </a:ext>
                </a:extLst>
              </a:tr>
              <a:tr h="434279">
                <a:tc>
                  <a:txBody>
                    <a:bodyPr/>
                    <a:lstStyle/>
                    <a:p>
                      <a:r>
                        <a:rPr lang="en-US" sz="2100" dirty="0"/>
                        <a:t>0</a:t>
                      </a:r>
                    </a:p>
                  </a:txBody>
                  <a:tcPr marL="68580" marR="68580" marT="34290" marB="34290">
                    <a:solidFill>
                      <a:schemeClr val="accent1"/>
                    </a:solidFill>
                  </a:tcPr>
                </a:tc>
                <a:tc>
                  <a:txBody>
                    <a:bodyPr/>
                    <a:lstStyle/>
                    <a:p>
                      <a:r>
                        <a:rPr lang="en-US" sz="2100" dirty="0"/>
                        <a:t>1</a:t>
                      </a:r>
                    </a:p>
                  </a:txBody>
                  <a:tcPr marL="68580" marR="68580" marT="34290" marB="34290">
                    <a:solidFill>
                      <a:schemeClr val="accent1"/>
                    </a:solidFill>
                  </a:tcPr>
                </a:tc>
                <a:tc>
                  <a:txBody>
                    <a:bodyPr/>
                    <a:lstStyle/>
                    <a:p>
                      <a:r>
                        <a:rPr lang="en-US" sz="2100" dirty="0"/>
                        <a:t>0</a:t>
                      </a:r>
                    </a:p>
                  </a:txBody>
                  <a:tcPr marL="68580" marR="68580" marT="34290" marB="34290">
                    <a:solidFill>
                      <a:schemeClr val="accent1"/>
                    </a:solidFill>
                  </a:tcPr>
                </a:tc>
                <a:tc>
                  <a:txBody>
                    <a:bodyPr/>
                    <a:lstStyle/>
                    <a:p>
                      <a:r>
                        <a:rPr lang="en-US" sz="2100" dirty="0"/>
                        <a:t>1</a:t>
                      </a:r>
                    </a:p>
                  </a:txBody>
                  <a:tcPr marL="68580" marR="68580" marT="34290" marB="34290">
                    <a:solidFill>
                      <a:schemeClr val="accent1"/>
                    </a:solidFill>
                  </a:tcPr>
                </a:tc>
                <a:extLst>
                  <a:ext uri="{0D108BD9-81ED-4DB2-BD59-A6C34878D82A}">
                    <a16:rowId xmlns:a16="http://schemas.microsoft.com/office/drawing/2014/main" val="10003"/>
                  </a:ext>
                </a:extLst>
              </a:tr>
              <a:tr h="434279">
                <a:tc>
                  <a:txBody>
                    <a:bodyPr/>
                    <a:lstStyle/>
                    <a:p>
                      <a:r>
                        <a:rPr lang="en-US" sz="2100" dirty="0"/>
                        <a:t>0</a:t>
                      </a:r>
                    </a:p>
                  </a:txBody>
                  <a:tcPr marL="68580" marR="68580" marT="34290" marB="34290">
                    <a:solidFill>
                      <a:schemeClr val="accent1"/>
                    </a:solidFill>
                  </a:tcPr>
                </a:tc>
                <a:tc>
                  <a:txBody>
                    <a:bodyPr/>
                    <a:lstStyle/>
                    <a:p>
                      <a:r>
                        <a:rPr lang="en-US" sz="2100" dirty="0"/>
                        <a:t>0</a:t>
                      </a:r>
                    </a:p>
                  </a:txBody>
                  <a:tcPr marL="68580" marR="68580" marT="34290" marB="34290">
                    <a:solidFill>
                      <a:schemeClr val="accent1"/>
                    </a:solidFill>
                  </a:tcPr>
                </a:tc>
                <a:tc>
                  <a:txBody>
                    <a:bodyPr/>
                    <a:lstStyle/>
                    <a:p>
                      <a:r>
                        <a:rPr lang="en-US" sz="2100" dirty="0"/>
                        <a:t>0</a:t>
                      </a:r>
                    </a:p>
                  </a:txBody>
                  <a:tcPr marL="68580" marR="68580" marT="34290" marB="34290">
                    <a:solidFill>
                      <a:schemeClr val="accent1"/>
                    </a:solidFill>
                  </a:tcPr>
                </a:tc>
                <a:tc>
                  <a:txBody>
                    <a:bodyPr/>
                    <a:lstStyle/>
                    <a:p>
                      <a:r>
                        <a:rPr lang="en-US" sz="2100" dirty="0"/>
                        <a:t>0</a:t>
                      </a:r>
                    </a:p>
                  </a:txBody>
                  <a:tcPr marL="68580" marR="68580" marT="34290" marB="34290">
                    <a:solidFill>
                      <a:schemeClr val="accent1"/>
                    </a:solidFill>
                  </a:tcPr>
                </a:tc>
                <a:extLst>
                  <a:ext uri="{0D108BD9-81ED-4DB2-BD59-A6C34878D82A}">
                    <a16:rowId xmlns:a16="http://schemas.microsoft.com/office/drawing/2014/main" val="10004"/>
                  </a:ext>
                </a:extLst>
              </a:tr>
            </a:tbl>
          </a:graphicData>
        </a:graphic>
      </p:graphicFrame>
      <p:graphicFrame>
        <p:nvGraphicFramePr>
          <p:cNvPr id="6" name="Content Placeholder 3"/>
          <p:cNvGraphicFramePr>
            <a:graphicFrameLocks/>
          </p:cNvGraphicFramePr>
          <p:nvPr/>
        </p:nvGraphicFramePr>
        <p:xfrm>
          <a:off x="423328" y="4271960"/>
          <a:ext cx="7220164" cy="2133600"/>
        </p:xfrm>
        <a:graphic>
          <a:graphicData uri="http://schemas.openxmlformats.org/drawingml/2006/table">
            <a:tbl>
              <a:tblPr/>
              <a:tblGrid>
                <a:gridCol w="810299">
                  <a:extLst>
                    <a:ext uri="{9D8B030D-6E8A-4147-A177-3AD203B41FA5}">
                      <a16:colId xmlns:a16="http://schemas.microsoft.com/office/drawing/2014/main" val="20000"/>
                    </a:ext>
                  </a:extLst>
                </a:gridCol>
                <a:gridCol w="810299">
                  <a:extLst>
                    <a:ext uri="{9D8B030D-6E8A-4147-A177-3AD203B41FA5}">
                      <a16:colId xmlns:a16="http://schemas.microsoft.com/office/drawing/2014/main" val="20001"/>
                    </a:ext>
                  </a:extLst>
                </a:gridCol>
                <a:gridCol w="810299">
                  <a:extLst>
                    <a:ext uri="{9D8B030D-6E8A-4147-A177-3AD203B41FA5}">
                      <a16:colId xmlns:a16="http://schemas.microsoft.com/office/drawing/2014/main" val="20002"/>
                    </a:ext>
                  </a:extLst>
                </a:gridCol>
                <a:gridCol w="810299">
                  <a:extLst>
                    <a:ext uri="{9D8B030D-6E8A-4147-A177-3AD203B41FA5}">
                      <a16:colId xmlns:a16="http://schemas.microsoft.com/office/drawing/2014/main" val="20003"/>
                    </a:ext>
                  </a:extLst>
                </a:gridCol>
                <a:gridCol w="1234449">
                  <a:extLst>
                    <a:ext uri="{9D8B030D-6E8A-4147-A177-3AD203B41FA5}">
                      <a16:colId xmlns:a16="http://schemas.microsoft.com/office/drawing/2014/main" val="20004"/>
                    </a:ext>
                  </a:extLst>
                </a:gridCol>
                <a:gridCol w="1244011">
                  <a:extLst>
                    <a:ext uri="{9D8B030D-6E8A-4147-A177-3AD203B41FA5}">
                      <a16:colId xmlns:a16="http://schemas.microsoft.com/office/drawing/2014/main" val="20005"/>
                    </a:ext>
                  </a:extLst>
                </a:gridCol>
                <a:gridCol w="1500508">
                  <a:extLst>
                    <a:ext uri="{9D8B030D-6E8A-4147-A177-3AD203B41FA5}">
                      <a16:colId xmlns:a16="http://schemas.microsoft.com/office/drawing/2014/main" val="20006"/>
                    </a:ext>
                  </a:extLst>
                </a:gridCol>
              </a:tblGrid>
              <a:tr h="361144">
                <a:tc>
                  <a:txBody>
                    <a:bodyPr/>
                    <a:lstStyle/>
                    <a:p>
                      <a:pPr marL="0" marR="0" algn="ctr">
                        <a:spcBef>
                          <a:spcPts val="0"/>
                        </a:spcBef>
                        <a:spcAft>
                          <a:spcPts val="0"/>
                        </a:spcAft>
                      </a:pPr>
                      <a:r>
                        <a:rPr lang="en-US" sz="2800" i="1" dirty="0">
                          <a:effectLst/>
                          <a:latin typeface="Times New Roman" panose="02020603050405020304" pitchFamily="18" charset="0"/>
                          <a:ea typeface="Times New Roman" panose="02020603050405020304" pitchFamily="18" charset="0"/>
                        </a:rPr>
                        <a:t>A</a:t>
                      </a:r>
                      <a:endParaRPr lang="en-US" sz="2800" dirty="0">
                        <a:effectLst/>
                        <a:latin typeface="Times New Roman" panose="02020603050405020304" pitchFamily="18" charset="0"/>
                        <a:ea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i="1" dirty="0">
                          <a:effectLst/>
                          <a:latin typeface="Times New Roman" panose="02020603050405020304" pitchFamily="18" charset="0"/>
                          <a:ea typeface="Times New Roman" panose="02020603050405020304" pitchFamily="18" charset="0"/>
                        </a:rPr>
                        <a:t>B</a:t>
                      </a:r>
                      <a:endParaRPr lang="en-US" sz="2800" dirty="0">
                        <a:effectLst/>
                        <a:latin typeface="Times New Roman" panose="02020603050405020304" pitchFamily="18" charset="0"/>
                        <a:ea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i="1" dirty="0">
                          <a:effectLst/>
                          <a:latin typeface="Times New Roman" panose="02020603050405020304" pitchFamily="18" charset="0"/>
                          <a:ea typeface="Times New Roman" panose="02020603050405020304" pitchFamily="18" charset="0"/>
                        </a:rPr>
                        <a:t>A</a:t>
                      </a:r>
                      <a:r>
                        <a:rPr lang="en-US" sz="2800" i="1" baseline="30000" dirty="0">
                          <a:effectLst/>
                          <a:latin typeface="Times New Roman" panose="02020603050405020304" pitchFamily="18" charset="0"/>
                          <a:ea typeface="Times New Roman" panose="02020603050405020304" pitchFamily="18" charset="0"/>
                        </a:rPr>
                        <a:t>/</a:t>
                      </a:r>
                      <a:endParaRPr lang="en-US" sz="2800" dirty="0">
                        <a:effectLst/>
                        <a:latin typeface="Times New Roman" panose="02020603050405020304" pitchFamily="18" charset="0"/>
                        <a:ea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i="1" dirty="0">
                          <a:effectLst/>
                          <a:latin typeface="Times New Roman" panose="02020603050405020304" pitchFamily="18" charset="0"/>
                          <a:ea typeface="Times New Roman" panose="02020603050405020304" pitchFamily="18" charset="0"/>
                        </a:rPr>
                        <a:t>B</a:t>
                      </a:r>
                      <a:r>
                        <a:rPr lang="en-US" sz="2800" i="1" baseline="30000" dirty="0">
                          <a:effectLst/>
                          <a:latin typeface="Times New Roman" panose="02020603050405020304" pitchFamily="18" charset="0"/>
                          <a:ea typeface="Times New Roman" panose="02020603050405020304" pitchFamily="18" charset="0"/>
                        </a:rPr>
                        <a:t>/</a:t>
                      </a:r>
                      <a:endParaRPr lang="en-US" sz="2800" dirty="0">
                        <a:effectLst/>
                        <a:latin typeface="Times New Roman" panose="02020603050405020304" pitchFamily="18" charset="0"/>
                        <a:ea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b="0" i="1" dirty="0">
                          <a:effectLst/>
                          <a:latin typeface="Times New Roman" panose="02020603050405020304" pitchFamily="18" charset="0"/>
                        </a:rPr>
                        <a:t>A + B</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b="0" i="1" dirty="0">
                          <a:effectLst/>
                          <a:latin typeface="Times New Roman" panose="02020603050405020304" pitchFamily="18" charset="0"/>
                        </a:rPr>
                        <a:t>A.B</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i="1" dirty="0">
                          <a:effectLst/>
                          <a:latin typeface="Times New Roman" panose="02020603050405020304" pitchFamily="18" charset="0"/>
                          <a:ea typeface="Times New Roman" panose="02020603050405020304" pitchFamily="18" charset="0"/>
                        </a:rPr>
                        <a:t>A</a:t>
                      </a:r>
                      <a:r>
                        <a:rPr lang="en-US" sz="2800" b="0" i="1" dirty="0">
                          <a:effectLst/>
                          <a:latin typeface="Times New Roman" panose="02020603050405020304" pitchFamily="18" charset="0"/>
                          <a:sym typeface="Symbol" panose="05050102010706020507" pitchFamily="18" charset="2"/>
                        </a:rPr>
                        <a:t></a:t>
                      </a:r>
                      <a:r>
                        <a:rPr lang="en-US" sz="2800" b="0" i="1" dirty="0">
                          <a:effectLst/>
                          <a:latin typeface="Times New Roman" panose="02020603050405020304" pitchFamily="18" charset="0"/>
                        </a:rPr>
                        <a:t> </a:t>
                      </a:r>
                      <a:r>
                        <a:rPr lang="en-US" sz="2800" i="1" dirty="0">
                          <a:effectLst/>
                          <a:latin typeface="Times New Roman" panose="02020603050405020304" pitchFamily="18" charset="0"/>
                          <a:ea typeface="Times New Roman" panose="02020603050405020304" pitchFamily="18" charset="0"/>
                        </a:rPr>
                        <a:t>B</a:t>
                      </a:r>
                      <a:endParaRPr lang="en-US" sz="2800" dirty="0">
                        <a:effectLst/>
                        <a:latin typeface="Times New Roman" panose="02020603050405020304" pitchFamily="18" charset="0"/>
                        <a:ea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1144">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b="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b="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1144">
                <a:tc>
                  <a:txBody>
                    <a:bodyPr/>
                    <a:lstStyle/>
                    <a:p>
                      <a:pPr marL="0" marR="0" algn="ctr">
                        <a:spcBef>
                          <a:spcPts val="0"/>
                        </a:spcBef>
                        <a:spcAft>
                          <a:spcPts val="0"/>
                        </a:spcAft>
                      </a:pPr>
                      <a:r>
                        <a:rPr lang="en-US" sz="280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b="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b="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1144">
                <a:tc>
                  <a:txBody>
                    <a:bodyPr/>
                    <a:lstStyle/>
                    <a:p>
                      <a:pPr marL="0" marR="0" algn="ctr">
                        <a:spcBef>
                          <a:spcPts val="0"/>
                        </a:spcBef>
                        <a:spcAft>
                          <a:spcPts val="0"/>
                        </a:spcAft>
                      </a:pPr>
                      <a:r>
                        <a:rPr lang="en-US" sz="280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b="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b="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1144">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1</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b="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b="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800" dirty="0">
                          <a:effectLst/>
                          <a:latin typeface="Times New Roman" panose="02020603050405020304" pitchFamily="18" charset="0"/>
                          <a:ea typeface="Times New Roman" panose="02020603050405020304" pitchFamily="18" charset="0"/>
                        </a:rPr>
                        <a:t>0</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8407347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5"/>
            <a:ext cx="7886700" cy="531699"/>
          </a:xfrm>
        </p:spPr>
        <p:txBody>
          <a:bodyPr>
            <a:normAutofit fontScale="90000"/>
          </a:bodyPr>
          <a:lstStyle/>
          <a:p>
            <a:r>
              <a:rPr lang="en-US" dirty="0"/>
              <a:t>Programming</a:t>
            </a:r>
          </a:p>
        </p:txBody>
      </p:sp>
      <p:sp>
        <p:nvSpPr>
          <p:cNvPr id="4" name="Content Placeholder 3"/>
          <p:cNvSpPr txBox="1">
            <a:spLocks noGrp="1"/>
          </p:cNvSpPr>
          <p:nvPr>
            <p:ph idx="1"/>
          </p:nvPr>
        </p:nvSpPr>
        <p:spPr>
          <a:xfrm>
            <a:off x="6939152" y="192435"/>
            <a:ext cx="2118978" cy="4743863"/>
          </a:xfrm>
          <a:prstGeom prst="rect">
            <a:avLst/>
          </a:prstGeom>
          <a:noFill/>
        </p:spPr>
        <p:txBody>
          <a:bodyPr wrap="square" rtlCol="0">
            <a:spAutoFit/>
          </a:bodyPr>
          <a:lstStyle/>
          <a:p>
            <a:pPr>
              <a:buNone/>
            </a:pPr>
            <a:r>
              <a:rPr lang="en-US" sz="1800" dirty="0"/>
              <a:t>Geometry definitions</a:t>
            </a:r>
          </a:p>
          <a:p>
            <a:pPr>
              <a:buNone/>
            </a:pPr>
            <a:r>
              <a:rPr lang="en-US" sz="1800" dirty="0"/>
              <a:t>l1=X0Y0,X100Y0</a:t>
            </a:r>
          </a:p>
          <a:p>
            <a:pPr>
              <a:buNone/>
            </a:pPr>
            <a:r>
              <a:rPr lang="en-US" sz="1800" dirty="0"/>
              <a:t>l2=X125Y,a60</a:t>
            </a:r>
          </a:p>
          <a:p>
            <a:pPr>
              <a:buNone/>
            </a:pPr>
            <a:r>
              <a:rPr lang="en-US" sz="1800" dirty="0"/>
              <a:t>l6=XY,a210</a:t>
            </a:r>
          </a:p>
          <a:p>
            <a:pPr>
              <a:buNone/>
            </a:pPr>
            <a:r>
              <a:rPr lang="en-US" sz="1800" dirty="0"/>
              <a:t>l11=X35Y0,a-90</a:t>
            </a:r>
          </a:p>
          <a:p>
            <a:pPr>
              <a:buNone/>
            </a:pPr>
            <a:r>
              <a:rPr lang="en-US" sz="1800" dirty="0"/>
              <a:t>c1=l11,l6,r-14</a:t>
            </a:r>
          </a:p>
          <a:p>
            <a:pPr>
              <a:buNone/>
            </a:pPr>
            <a:r>
              <a:rPr lang="en-US" sz="1800" dirty="0"/>
              <a:t>l5=XY,a-120</a:t>
            </a:r>
          </a:p>
          <a:p>
            <a:pPr>
              <a:buNone/>
            </a:pPr>
            <a:r>
              <a:rPr lang="en-US" sz="1800" dirty="0"/>
              <a:t>l10=XY80,X-100Y80</a:t>
            </a:r>
          </a:p>
          <a:p>
            <a:pPr>
              <a:buNone/>
            </a:pPr>
            <a:r>
              <a:rPr lang="en-US" sz="1800" dirty="0"/>
              <a:t>c2=l10,l5,r24.5</a:t>
            </a:r>
          </a:p>
          <a:p>
            <a:pPr>
              <a:buNone/>
            </a:pPr>
            <a:r>
              <a:rPr lang="en-US" sz="1800" dirty="0"/>
              <a:t>l9=X44Y0,a90</a:t>
            </a:r>
          </a:p>
          <a:p>
            <a:pPr>
              <a:buNone/>
            </a:pPr>
            <a:r>
              <a:rPr lang="en-US" sz="1800" dirty="0"/>
              <a:t>c3=l9,-c2,r-19</a:t>
            </a:r>
          </a:p>
          <a:p>
            <a:pPr>
              <a:buNone/>
            </a:pPr>
            <a:r>
              <a:rPr lang="en-US" sz="1800" dirty="0"/>
              <a:t>l4=c3,a135</a:t>
            </a:r>
          </a:p>
        </p:txBody>
      </p:sp>
      <p:grpSp>
        <p:nvGrpSpPr>
          <p:cNvPr id="63" name="Group 62"/>
          <p:cNvGrpSpPr/>
          <p:nvPr/>
        </p:nvGrpSpPr>
        <p:grpSpPr>
          <a:xfrm>
            <a:off x="290704" y="1694589"/>
            <a:ext cx="6383816" cy="4583039"/>
            <a:chOff x="540884" y="643942"/>
            <a:chExt cx="5448300" cy="4181475"/>
          </a:xfrm>
        </p:grpSpPr>
        <p:grpSp>
          <p:nvGrpSpPr>
            <p:cNvPr id="47" name="Group 46"/>
            <p:cNvGrpSpPr/>
            <p:nvPr/>
          </p:nvGrpSpPr>
          <p:grpSpPr>
            <a:xfrm>
              <a:off x="540884" y="643942"/>
              <a:ext cx="5448300" cy="4181475"/>
              <a:chOff x="540884" y="643942"/>
              <a:chExt cx="5448300" cy="4181475"/>
            </a:xfrm>
          </p:grpSpPr>
          <p:graphicFrame>
            <p:nvGraphicFramePr>
              <p:cNvPr id="20482" name="Object 2"/>
              <p:cNvGraphicFramePr>
                <a:graphicFrameLocks noChangeAspect="1"/>
              </p:cNvGraphicFramePr>
              <p:nvPr>
                <p:extLst>
                  <p:ext uri="{D42A27DB-BD31-4B8C-83A1-F6EECF244321}">
                    <p14:modId xmlns:p14="http://schemas.microsoft.com/office/powerpoint/2010/main" val="2076960342"/>
                  </p:ext>
                </p:extLst>
              </p:nvPr>
            </p:nvGraphicFramePr>
            <p:xfrm>
              <a:off x="540884" y="643942"/>
              <a:ext cx="5448300" cy="4181475"/>
            </p:xfrm>
            <a:graphic>
              <a:graphicData uri="http://schemas.openxmlformats.org/presentationml/2006/ole">
                <mc:AlternateContent xmlns:mc="http://schemas.openxmlformats.org/markup-compatibility/2006">
                  <mc:Choice xmlns:v="urn:schemas-microsoft-com:vml" Requires="v">
                    <p:oleObj spid="_x0000_s5129" name="Bitmap Image" r:id="rId3" imgW="5447619" imgH="4180952" progId="PBrush">
                      <p:embed/>
                    </p:oleObj>
                  </mc:Choice>
                  <mc:Fallback>
                    <p:oleObj name="Bitmap Image" r:id="rId3" imgW="5447619" imgH="4180952" progId="PBrush">
                      <p:embed/>
                      <p:pic>
                        <p:nvPicPr>
                          <p:cNvPr id="2048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84" y="643942"/>
                            <a:ext cx="5448300" cy="418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8" name="Straight Arrow Connector 7"/>
              <p:cNvCxnSpPr/>
              <p:nvPr/>
            </p:nvCxnSpPr>
            <p:spPr>
              <a:xfrm rot="5400000">
                <a:off x="1794659" y="1631983"/>
                <a:ext cx="243208" cy="16799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296572" y="3232550"/>
                <a:ext cx="631373" cy="725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4648672" y="2917514"/>
                <a:ext cx="357807" cy="206737"/>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V="1">
                <a:off x="2932045" y="2311496"/>
                <a:ext cx="238539" cy="20672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10800000" flipV="1">
                <a:off x="4201255" y="2143513"/>
                <a:ext cx="228946" cy="22200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0800000" flipV="1">
                <a:off x="3702410" y="2626958"/>
                <a:ext cx="190515" cy="6165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0800000">
                <a:off x="4420198" y="2668771"/>
                <a:ext cx="167986" cy="11460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flipH="1" flipV="1">
                <a:off x="2547870" y="1255577"/>
                <a:ext cx="179537" cy="5332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flipV="1">
                <a:off x="2560321" y="1351721"/>
                <a:ext cx="310103" cy="11926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rot="16200000" flipH="1">
                <a:off x="1899320" y="2152319"/>
                <a:ext cx="166976" cy="11132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0800000" flipV="1">
                <a:off x="1019409" y="2928855"/>
                <a:ext cx="478087" cy="19550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a:off x="3974154" y="2838695"/>
                <a:ext cx="501940" cy="328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0800000">
                <a:off x="2573958" y="2701580"/>
                <a:ext cx="660967" cy="328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10800000">
                <a:off x="3800902" y="747025"/>
                <a:ext cx="652011" cy="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3515240" y="3265972"/>
              <a:ext cx="270344" cy="215444"/>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l</a:t>
              </a:r>
              <a:r>
                <a:rPr lang="en-US" sz="1050" dirty="0">
                  <a:latin typeface="Times New Roman" pitchFamily="18" charset="0"/>
                  <a:cs typeface="Times New Roman" pitchFamily="18" charset="0"/>
                </a:rPr>
                <a:t>1</a:t>
              </a:r>
            </a:p>
          </p:txBody>
        </p:sp>
        <p:sp>
          <p:nvSpPr>
            <p:cNvPr id="52" name="TextBox 51"/>
            <p:cNvSpPr txBox="1"/>
            <p:nvPr/>
          </p:nvSpPr>
          <p:spPr>
            <a:xfrm>
              <a:off x="1892414" y="1423879"/>
              <a:ext cx="270344" cy="215444"/>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l5</a:t>
              </a:r>
              <a:endParaRPr lang="en-US" sz="1050" dirty="0">
                <a:latin typeface="Times New Roman" pitchFamily="18" charset="0"/>
                <a:cs typeface="Times New Roman" pitchFamily="18" charset="0"/>
              </a:endParaRPr>
            </a:p>
          </p:txBody>
        </p:sp>
        <p:sp>
          <p:nvSpPr>
            <p:cNvPr id="53" name="TextBox 52"/>
            <p:cNvSpPr txBox="1"/>
            <p:nvPr/>
          </p:nvSpPr>
          <p:spPr>
            <a:xfrm>
              <a:off x="1497496" y="2928855"/>
              <a:ext cx="270344" cy="215444"/>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l6</a:t>
              </a:r>
              <a:endParaRPr lang="en-US" sz="1050" dirty="0">
                <a:latin typeface="Times New Roman" pitchFamily="18" charset="0"/>
                <a:cs typeface="Times New Roman" pitchFamily="18" charset="0"/>
              </a:endParaRPr>
            </a:p>
          </p:txBody>
        </p:sp>
        <p:sp>
          <p:nvSpPr>
            <p:cNvPr id="54" name="TextBox 53"/>
            <p:cNvSpPr txBox="1"/>
            <p:nvPr/>
          </p:nvSpPr>
          <p:spPr>
            <a:xfrm>
              <a:off x="3793166" y="2837315"/>
              <a:ext cx="270344" cy="215444"/>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l7</a:t>
              </a:r>
              <a:endParaRPr lang="en-US" sz="1050" dirty="0">
                <a:latin typeface="Times New Roman" pitchFamily="18" charset="0"/>
                <a:cs typeface="Times New Roman" pitchFamily="18" charset="0"/>
              </a:endParaRPr>
            </a:p>
          </p:txBody>
        </p:sp>
        <p:sp>
          <p:nvSpPr>
            <p:cNvPr id="55" name="TextBox 54"/>
            <p:cNvSpPr txBox="1"/>
            <p:nvPr/>
          </p:nvSpPr>
          <p:spPr>
            <a:xfrm>
              <a:off x="2739985" y="2582051"/>
              <a:ext cx="270344" cy="215444"/>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l8</a:t>
              </a:r>
              <a:endParaRPr lang="en-US" sz="1050" dirty="0">
                <a:latin typeface="Times New Roman" pitchFamily="18" charset="0"/>
                <a:cs typeface="Times New Roman" pitchFamily="18" charset="0"/>
              </a:endParaRPr>
            </a:p>
          </p:txBody>
        </p:sp>
        <p:sp>
          <p:nvSpPr>
            <p:cNvPr id="56" name="TextBox 55"/>
            <p:cNvSpPr txBox="1"/>
            <p:nvPr/>
          </p:nvSpPr>
          <p:spPr>
            <a:xfrm>
              <a:off x="4204916" y="2519236"/>
              <a:ext cx="270344" cy="215444"/>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l3</a:t>
              </a:r>
              <a:endParaRPr lang="en-US" sz="1050" dirty="0">
                <a:latin typeface="Times New Roman" pitchFamily="18" charset="0"/>
                <a:cs typeface="Times New Roman" pitchFamily="18" charset="0"/>
              </a:endParaRPr>
            </a:p>
          </p:txBody>
        </p:sp>
        <p:sp>
          <p:nvSpPr>
            <p:cNvPr id="57" name="TextBox 56"/>
            <p:cNvSpPr txBox="1"/>
            <p:nvPr/>
          </p:nvSpPr>
          <p:spPr>
            <a:xfrm>
              <a:off x="5025225" y="3236178"/>
              <a:ext cx="270344" cy="215444"/>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l2</a:t>
              </a:r>
              <a:endParaRPr lang="en-US" sz="1050" dirty="0">
                <a:latin typeface="Times New Roman" pitchFamily="18" charset="0"/>
                <a:cs typeface="Times New Roman" pitchFamily="18" charset="0"/>
              </a:endParaRPr>
            </a:p>
          </p:txBody>
        </p:sp>
        <p:sp>
          <p:nvSpPr>
            <p:cNvPr id="58" name="TextBox 57"/>
            <p:cNvSpPr txBox="1"/>
            <p:nvPr/>
          </p:nvSpPr>
          <p:spPr>
            <a:xfrm>
              <a:off x="3051976" y="2694164"/>
              <a:ext cx="270344" cy="215444"/>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l4</a:t>
              </a:r>
              <a:endParaRPr lang="en-US" sz="1050" dirty="0">
                <a:latin typeface="Times New Roman" pitchFamily="18" charset="0"/>
                <a:cs typeface="Times New Roman" pitchFamily="18" charset="0"/>
              </a:endParaRPr>
            </a:p>
          </p:txBody>
        </p:sp>
        <p:sp>
          <p:nvSpPr>
            <p:cNvPr id="59" name="TextBox 58"/>
            <p:cNvSpPr txBox="1"/>
            <p:nvPr/>
          </p:nvSpPr>
          <p:spPr>
            <a:xfrm>
              <a:off x="2405410" y="2920586"/>
              <a:ext cx="270344" cy="215444"/>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l9</a:t>
              </a:r>
              <a:endParaRPr lang="en-US" sz="1050" dirty="0">
                <a:latin typeface="Times New Roman" pitchFamily="18" charset="0"/>
                <a:cs typeface="Times New Roman" pitchFamily="18" charset="0"/>
              </a:endParaRPr>
            </a:p>
          </p:txBody>
        </p:sp>
        <p:sp>
          <p:nvSpPr>
            <p:cNvPr id="60" name="TextBox 59"/>
            <p:cNvSpPr txBox="1"/>
            <p:nvPr/>
          </p:nvSpPr>
          <p:spPr>
            <a:xfrm>
              <a:off x="4262744" y="774863"/>
              <a:ext cx="380337" cy="215444"/>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l</a:t>
              </a:r>
              <a:r>
                <a:rPr lang="en-US" sz="1050" dirty="0">
                  <a:latin typeface="Times New Roman" pitchFamily="18" charset="0"/>
                  <a:cs typeface="Times New Roman" pitchFamily="18" charset="0"/>
                </a:rPr>
                <a:t>10</a:t>
              </a:r>
            </a:p>
          </p:txBody>
        </p:sp>
        <p:cxnSp>
          <p:nvCxnSpPr>
            <p:cNvPr id="61" name="Straight Arrow Connector 60"/>
            <p:cNvCxnSpPr/>
            <p:nvPr/>
          </p:nvCxnSpPr>
          <p:spPr>
            <a:xfrm rot="16200000" flipV="1">
              <a:off x="2348476" y="2589285"/>
              <a:ext cx="410125" cy="2337"/>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4" name="TextBox 63"/>
          <p:cNvSpPr txBox="1"/>
          <p:nvPr/>
        </p:nvSpPr>
        <p:spPr>
          <a:xfrm>
            <a:off x="2119832" y="3949830"/>
            <a:ext cx="202758" cy="323165"/>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l11</a:t>
            </a:r>
            <a:endParaRPr lang="en-US" sz="1050" dirty="0">
              <a:latin typeface="Times New Roman" pitchFamily="18" charset="0"/>
              <a:cs typeface="Times New Roman" pitchFamily="18" charset="0"/>
            </a:endParaRPr>
          </a:p>
        </p:txBody>
      </p:sp>
      <p:cxnSp>
        <p:nvCxnSpPr>
          <p:cNvPr id="65" name="Straight Arrow Connector 64"/>
          <p:cNvCxnSpPr/>
          <p:nvPr/>
        </p:nvCxnSpPr>
        <p:spPr>
          <a:xfrm rot="16200000" flipH="1">
            <a:off x="1861688" y="4537028"/>
            <a:ext cx="450376" cy="659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611418" y="1769326"/>
            <a:ext cx="202758" cy="161583"/>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c2</a:t>
            </a:r>
            <a:endParaRPr lang="en-US" sz="1050" dirty="0">
              <a:latin typeface="Times New Roman" pitchFamily="18" charset="0"/>
              <a:cs typeface="Times New Roman" pitchFamily="18" charset="0"/>
            </a:endParaRPr>
          </a:p>
        </p:txBody>
      </p:sp>
      <p:sp>
        <p:nvSpPr>
          <p:cNvPr id="68" name="TextBox 67"/>
          <p:cNvSpPr txBox="1"/>
          <p:nvPr/>
        </p:nvSpPr>
        <p:spPr>
          <a:xfrm>
            <a:off x="3482612" y="3137908"/>
            <a:ext cx="202758" cy="161583"/>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c5</a:t>
            </a:r>
            <a:endParaRPr lang="en-US" sz="1050" dirty="0">
              <a:latin typeface="Times New Roman" pitchFamily="18" charset="0"/>
              <a:cs typeface="Times New Roman" pitchFamily="18" charset="0"/>
            </a:endParaRPr>
          </a:p>
        </p:txBody>
      </p:sp>
      <p:sp>
        <p:nvSpPr>
          <p:cNvPr id="69" name="TextBox 68"/>
          <p:cNvSpPr txBox="1"/>
          <p:nvPr/>
        </p:nvSpPr>
        <p:spPr>
          <a:xfrm>
            <a:off x="3712538" y="3985209"/>
            <a:ext cx="202758" cy="161583"/>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c4</a:t>
            </a:r>
            <a:endParaRPr lang="en-US" sz="1050" dirty="0">
              <a:latin typeface="Times New Roman" pitchFamily="18" charset="0"/>
              <a:cs typeface="Times New Roman" pitchFamily="18" charset="0"/>
            </a:endParaRPr>
          </a:p>
        </p:txBody>
      </p:sp>
      <p:sp>
        <p:nvSpPr>
          <p:cNvPr id="70" name="TextBox 69"/>
          <p:cNvSpPr txBox="1"/>
          <p:nvPr/>
        </p:nvSpPr>
        <p:spPr>
          <a:xfrm>
            <a:off x="2467692" y="2445990"/>
            <a:ext cx="202758" cy="161583"/>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c3</a:t>
            </a:r>
            <a:endParaRPr lang="en-US" sz="1050" dirty="0">
              <a:latin typeface="Times New Roman" pitchFamily="18" charset="0"/>
              <a:cs typeface="Times New Roman" pitchFamily="18" charset="0"/>
            </a:endParaRPr>
          </a:p>
        </p:txBody>
      </p:sp>
      <p:sp>
        <p:nvSpPr>
          <p:cNvPr id="71" name="TextBox 70"/>
          <p:cNvSpPr txBox="1"/>
          <p:nvPr/>
        </p:nvSpPr>
        <p:spPr>
          <a:xfrm>
            <a:off x="1878839" y="3140461"/>
            <a:ext cx="202758" cy="161583"/>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c</a:t>
            </a:r>
            <a:r>
              <a:rPr lang="en-US" sz="1050" dirty="0">
                <a:latin typeface="Times New Roman" pitchFamily="18" charset="0"/>
                <a:cs typeface="Times New Roman" pitchFamily="18" charset="0"/>
              </a:rPr>
              <a:t>1</a:t>
            </a:r>
          </a:p>
        </p:txBody>
      </p:sp>
      <p:sp>
        <p:nvSpPr>
          <p:cNvPr id="72" name="TextBox 71"/>
          <p:cNvSpPr txBox="1"/>
          <p:nvPr/>
        </p:nvSpPr>
        <p:spPr>
          <a:xfrm>
            <a:off x="7332259" y="5241834"/>
            <a:ext cx="1811741" cy="1685077"/>
          </a:xfrm>
          <a:prstGeom prst="rect">
            <a:avLst/>
          </a:prstGeom>
          <a:noFill/>
        </p:spPr>
        <p:txBody>
          <a:bodyPr wrap="square" rtlCol="0">
            <a:spAutoFit/>
          </a:bodyPr>
          <a:lstStyle/>
          <a:p>
            <a:r>
              <a:rPr lang="en-US" dirty="0"/>
              <a:t>l8=XY21.5,a180</a:t>
            </a:r>
          </a:p>
          <a:p>
            <a:r>
              <a:rPr lang="en-US" dirty="0"/>
              <a:t>c4=l8,l4,r-19.5</a:t>
            </a:r>
          </a:p>
          <a:p>
            <a:r>
              <a:rPr lang="en-US" dirty="0"/>
              <a:t>l3=c4,a-135</a:t>
            </a:r>
          </a:p>
          <a:p>
            <a:r>
              <a:rPr lang="en-US" dirty="0"/>
              <a:t>l7=X0Y18,a180</a:t>
            </a:r>
          </a:p>
          <a:p>
            <a:r>
              <a:rPr lang="en-US" dirty="0"/>
              <a:t>c5=l7,-l3,r-16.5</a:t>
            </a:r>
          </a:p>
          <a:p>
            <a:endParaRPr lang="en-US" sz="1350" dirty="0"/>
          </a:p>
        </p:txBody>
      </p:sp>
    </p:spTree>
    <p:extLst>
      <p:ext uri="{BB962C8B-B14F-4D97-AF65-F5344CB8AC3E}">
        <p14:creationId xmlns:p14="http://schemas.microsoft.com/office/powerpoint/2010/main" val="325193691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D7BF-0D07-4E88-A833-82E9BDAFC4B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69C55FB-57A9-4A9E-BD0A-9992954C808D}"/>
              </a:ext>
            </a:extLst>
          </p:cNvPr>
          <p:cNvSpPr>
            <a:spLocks noGrp="1"/>
          </p:cNvSpPr>
          <p:nvPr>
            <p:ph idx="1"/>
          </p:nvPr>
        </p:nvSpPr>
        <p:spPr/>
        <p:txBody>
          <a:bodyPr/>
          <a:lstStyle/>
          <a:p>
            <a:endParaRPr lang="en-IN" dirty="0"/>
          </a:p>
        </p:txBody>
      </p:sp>
      <p:cxnSp>
        <p:nvCxnSpPr>
          <p:cNvPr id="5" name="Straight Arrow Connector 4">
            <a:extLst>
              <a:ext uri="{FF2B5EF4-FFF2-40B4-BE49-F238E27FC236}">
                <a16:creationId xmlns:a16="http://schemas.microsoft.com/office/drawing/2014/main" id="{E1B59A2B-DF35-4DDF-82EF-5D5E15376D29}"/>
              </a:ext>
            </a:extLst>
          </p:cNvPr>
          <p:cNvCxnSpPr>
            <a:cxnSpLocks/>
          </p:cNvCxnSpPr>
          <p:nvPr/>
        </p:nvCxnSpPr>
        <p:spPr>
          <a:xfrm>
            <a:off x="3208421" y="1267326"/>
            <a:ext cx="4427621" cy="3336758"/>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DFBAFF8-9B60-4E96-B481-8786E901662B}"/>
              </a:ext>
            </a:extLst>
          </p:cNvPr>
          <p:cNvCxnSpPr>
            <a:cxnSpLocks/>
          </p:cNvCxnSpPr>
          <p:nvPr/>
        </p:nvCxnSpPr>
        <p:spPr>
          <a:xfrm flipV="1">
            <a:off x="2598821" y="1027908"/>
            <a:ext cx="4908884" cy="4009313"/>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6147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61A38-EE83-45A9-9ABF-5739F510824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C5E1A767-71F9-4F59-ABF2-7B1075936C8A}"/>
              </a:ext>
            </a:extLst>
          </p:cNvPr>
          <p:cNvSpPr>
            <a:spLocks noGrp="1"/>
          </p:cNvSpPr>
          <p:nvPr>
            <p:ph idx="1"/>
          </p:nvPr>
        </p:nvSpPr>
        <p:spPr/>
        <p:txBody>
          <a:bodyPr/>
          <a:lstStyle/>
          <a:p>
            <a:endParaRPr lang="en-IN" dirty="0"/>
          </a:p>
        </p:txBody>
      </p:sp>
      <p:sp>
        <p:nvSpPr>
          <p:cNvPr id="4" name="Oval 3">
            <a:extLst>
              <a:ext uri="{FF2B5EF4-FFF2-40B4-BE49-F238E27FC236}">
                <a16:creationId xmlns:a16="http://schemas.microsoft.com/office/drawing/2014/main" id="{64A4EF7E-67F0-4616-A53F-46FE9B4834C6}"/>
              </a:ext>
            </a:extLst>
          </p:cNvPr>
          <p:cNvSpPr/>
          <p:nvPr/>
        </p:nvSpPr>
        <p:spPr>
          <a:xfrm>
            <a:off x="3609474" y="2967789"/>
            <a:ext cx="2085473" cy="21496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7160D4ED-0227-45BF-8AB8-50D251A856C7}"/>
              </a:ext>
            </a:extLst>
          </p:cNvPr>
          <p:cNvCxnSpPr/>
          <p:nvPr/>
        </p:nvCxnSpPr>
        <p:spPr>
          <a:xfrm flipV="1">
            <a:off x="2294021" y="1363579"/>
            <a:ext cx="4090737" cy="3176337"/>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795484C-D015-4631-9024-495166331E96}"/>
              </a:ext>
            </a:extLst>
          </p:cNvPr>
          <p:cNvCxnSpPr>
            <a:cxnSpLocks/>
          </p:cNvCxnSpPr>
          <p:nvPr/>
        </p:nvCxnSpPr>
        <p:spPr>
          <a:xfrm>
            <a:off x="2807368" y="1649016"/>
            <a:ext cx="3914274" cy="2410013"/>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14C5BE7-3FE4-4950-BF00-D6D041084CD0}"/>
              </a:ext>
            </a:extLst>
          </p:cNvPr>
          <p:cNvCxnSpPr>
            <a:cxnSpLocks/>
          </p:cNvCxnSpPr>
          <p:nvPr/>
        </p:nvCxnSpPr>
        <p:spPr>
          <a:xfrm flipV="1">
            <a:off x="5694947" y="3708922"/>
            <a:ext cx="0" cy="584744"/>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6C879F6-3699-4D20-B055-614A796E4B5A}"/>
              </a:ext>
            </a:extLst>
          </p:cNvPr>
          <p:cNvSpPr txBox="1"/>
          <p:nvPr/>
        </p:nvSpPr>
        <p:spPr>
          <a:xfrm>
            <a:off x="6384758" y="1088530"/>
            <a:ext cx="821155" cy="369332"/>
          </a:xfrm>
          <a:prstGeom prst="rect">
            <a:avLst/>
          </a:prstGeom>
          <a:noFill/>
        </p:spPr>
        <p:txBody>
          <a:bodyPr wrap="square" rtlCol="0">
            <a:spAutoFit/>
          </a:bodyPr>
          <a:lstStyle/>
          <a:p>
            <a:r>
              <a:rPr lang="en-US" dirty="0"/>
              <a:t>L1</a:t>
            </a:r>
            <a:endParaRPr lang="en-IN" dirty="0"/>
          </a:p>
        </p:txBody>
      </p:sp>
      <p:sp>
        <p:nvSpPr>
          <p:cNvPr id="15" name="TextBox 14">
            <a:extLst>
              <a:ext uri="{FF2B5EF4-FFF2-40B4-BE49-F238E27FC236}">
                <a16:creationId xmlns:a16="http://schemas.microsoft.com/office/drawing/2014/main" id="{7B86431C-E3C7-4B24-825D-680A7EA3644F}"/>
              </a:ext>
            </a:extLst>
          </p:cNvPr>
          <p:cNvSpPr txBox="1"/>
          <p:nvPr/>
        </p:nvSpPr>
        <p:spPr>
          <a:xfrm>
            <a:off x="6694571" y="3730834"/>
            <a:ext cx="821155" cy="369332"/>
          </a:xfrm>
          <a:prstGeom prst="rect">
            <a:avLst/>
          </a:prstGeom>
          <a:noFill/>
        </p:spPr>
        <p:txBody>
          <a:bodyPr wrap="square" rtlCol="0">
            <a:spAutoFit/>
          </a:bodyPr>
          <a:lstStyle/>
          <a:p>
            <a:r>
              <a:rPr lang="en-US" dirty="0"/>
              <a:t>L2</a:t>
            </a:r>
            <a:endParaRPr lang="en-IN" dirty="0"/>
          </a:p>
        </p:txBody>
      </p:sp>
      <p:sp>
        <p:nvSpPr>
          <p:cNvPr id="16" name="TextBox 15">
            <a:extLst>
              <a:ext uri="{FF2B5EF4-FFF2-40B4-BE49-F238E27FC236}">
                <a16:creationId xmlns:a16="http://schemas.microsoft.com/office/drawing/2014/main" id="{A511F848-95F8-498E-B63F-A4CBA8200937}"/>
              </a:ext>
            </a:extLst>
          </p:cNvPr>
          <p:cNvSpPr txBox="1"/>
          <p:nvPr/>
        </p:nvSpPr>
        <p:spPr>
          <a:xfrm>
            <a:off x="2999874" y="5208984"/>
            <a:ext cx="3384884" cy="369332"/>
          </a:xfrm>
          <a:prstGeom prst="rect">
            <a:avLst/>
          </a:prstGeom>
          <a:noFill/>
        </p:spPr>
        <p:txBody>
          <a:bodyPr wrap="square" rtlCol="0">
            <a:spAutoFit/>
          </a:bodyPr>
          <a:lstStyle/>
          <a:p>
            <a:r>
              <a:rPr lang="en-US" dirty="0"/>
              <a:t>c2 = -l2, -l1, r25</a:t>
            </a:r>
            <a:endParaRPr lang="en-IN" dirty="0"/>
          </a:p>
        </p:txBody>
      </p:sp>
    </p:spTree>
    <p:extLst>
      <p:ext uri="{BB962C8B-B14F-4D97-AF65-F5344CB8AC3E}">
        <p14:creationId xmlns:p14="http://schemas.microsoft.com/office/powerpoint/2010/main" val="13266962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5"/>
            <a:ext cx="7886700" cy="531699"/>
          </a:xfrm>
        </p:spPr>
        <p:txBody>
          <a:bodyPr>
            <a:normAutofit fontScale="90000"/>
          </a:bodyPr>
          <a:lstStyle/>
          <a:p>
            <a:r>
              <a:rPr lang="en-US" dirty="0"/>
              <a:t>Programming</a:t>
            </a:r>
          </a:p>
        </p:txBody>
      </p:sp>
      <p:sp>
        <p:nvSpPr>
          <p:cNvPr id="4" name="Content Placeholder 3"/>
          <p:cNvSpPr txBox="1">
            <a:spLocks noGrp="1"/>
          </p:cNvSpPr>
          <p:nvPr>
            <p:ph idx="1"/>
          </p:nvPr>
        </p:nvSpPr>
        <p:spPr>
          <a:xfrm>
            <a:off x="4493363" y="1397368"/>
            <a:ext cx="2241807" cy="4872103"/>
          </a:xfrm>
          <a:prstGeom prst="rect">
            <a:avLst/>
          </a:prstGeom>
          <a:noFill/>
        </p:spPr>
        <p:txBody>
          <a:bodyPr wrap="square" rtlCol="0">
            <a:spAutoFit/>
          </a:bodyPr>
          <a:lstStyle/>
          <a:p>
            <a:pPr>
              <a:buNone/>
            </a:pPr>
            <a:r>
              <a:rPr lang="en-US" sz="1800" dirty="0"/>
              <a:t>Motion commands</a:t>
            </a:r>
          </a:p>
          <a:p>
            <a:pPr>
              <a:buNone/>
            </a:pPr>
            <a:r>
              <a:rPr lang="en-US" sz="1800" dirty="0"/>
              <a:t>T2.3 M6 S500 M3 F90</a:t>
            </a:r>
          </a:p>
          <a:p>
            <a:pPr>
              <a:buNone/>
            </a:pPr>
            <a:r>
              <a:rPr lang="en-US" sz="1800" dirty="0"/>
              <a:t>G21 G42 l6</a:t>
            </a:r>
          </a:p>
          <a:p>
            <a:pPr>
              <a:buNone/>
            </a:pPr>
            <a:r>
              <a:rPr lang="en-US" sz="1800" dirty="0"/>
              <a:t>l1</a:t>
            </a:r>
          </a:p>
          <a:p>
            <a:pPr>
              <a:buNone/>
            </a:pPr>
            <a:r>
              <a:rPr lang="en-US" sz="1800" dirty="0"/>
              <a:t>l2</a:t>
            </a:r>
          </a:p>
          <a:p>
            <a:pPr>
              <a:buNone/>
            </a:pPr>
            <a:r>
              <a:rPr lang="en-US" sz="1800" dirty="0"/>
              <a:t>r0</a:t>
            </a:r>
          </a:p>
          <a:p>
            <a:pPr>
              <a:buNone/>
            </a:pPr>
            <a:r>
              <a:rPr lang="en-US" sz="1800" dirty="0"/>
              <a:t>c5</a:t>
            </a:r>
          </a:p>
          <a:p>
            <a:pPr>
              <a:buNone/>
            </a:pPr>
            <a:r>
              <a:rPr lang="en-US" sz="1800" dirty="0"/>
              <a:t>r0</a:t>
            </a:r>
          </a:p>
          <a:p>
            <a:pPr>
              <a:buNone/>
            </a:pPr>
            <a:r>
              <a:rPr lang="en-US" sz="1800" dirty="0"/>
              <a:t>l3</a:t>
            </a:r>
          </a:p>
          <a:p>
            <a:pPr>
              <a:buNone/>
            </a:pPr>
            <a:r>
              <a:rPr lang="en-US" sz="1800" dirty="0"/>
              <a:t>c4</a:t>
            </a:r>
          </a:p>
          <a:p>
            <a:pPr>
              <a:buNone/>
            </a:pPr>
            <a:r>
              <a:rPr lang="en-US" sz="1800" dirty="0"/>
              <a:t>l4</a:t>
            </a:r>
          </a:p>
          <a:p>
            <a:pPr>
              <a:buNone/>
            </a:pPr>
            <a:r>
              <a:rPr lang="en-US" sz="1800" dirty="0"/>
              <a:t>c3</a:t>
            </a:r>
          </a:p>
          <a:p>
            <a:pPr>
              <a:buNone/>
            </a:pPr>
            <a:r>
              <a:rPr lang="en-US" sz="1800" dirty="0"/>
              <a:t>r0</a:t>
            </a:r>
          </a:p>
        </p:txBody>
      </p:sp>
      <p:sp>
        <p:nvSpPr>
          <p:cNvPr id="5" name="TextBox 4"/>
          <p:cNvSpPr txBox="1"/>
          <p:nvPr/>
        </p:nvSpPr>
        <p:spPr>
          <a:xfrm>
            <a:off x="315687" y="5091793"/>
            <a:ext cx="3298371" cy="300082"/>
          </a:xfrm>
          <a:prstGeom prst="rect">
            <a:avLst/>
          </a:prstGeom>
          <a:noFill/>
        </p:spPr>
        <p:txBody>
          <a:bodyPr wrap="square" rtlCol="0">
            <a:spAutoFit/>
          </a:bodyPr>
          <a:lstStyle/>
          <a:p>
            <a:r>
              <a:rPr lang="en-US" sz="1350" dirty="0"/>
              <a:t>Reference : 8600 MC  manual : LMW</a:t>
            </a:r>
          </a:p>
        </p:txBody>
      </p:sp>
      <p:grpSp>
        <p:nvGrpSpPr>
          <p:cNvPr id="3" name="Group 62"/>
          <p:cNvGrpSpPr/>
          <p:nvPr/>
        </p:nvGrpSpPr>
        <p:grpSpPr>
          <a:xfrm>
            <a:off x="405663" y="1657348"/>
            <a:ext cx="4086225" cy="3246156"/>
            <a:chOff x="540884" y="1066797"/>
            <a:chExt cx="5448300" cy="4328208"/>
          </a:xfrm>
        </p:grpSpPr>
        <p:grpSp>
          <p:nvGrpSpPr>
            <p:cNvPr id="6" name="Group 46"/>
            <p:cNvGrpSpPr/>
            <p:nvPr/>
          </p:nvGrpSpPr>
          <p:grpSpPr>
            <a:xfrm>
              <a:off x="540884" y="1213530"/>
              <a:ext cx="5448300" cy="4181475"/>
              <a:chOff x="540884" y="1213530"/>
              <a:chExt cx="5448300" cy="4181475"/>
            </a:xfrm>
          </p:grpSpPr>
          <p:graphicFrame>
            <p:nvGraphicFramePr>
              <p:cNvPr id="20482" name="Object 2"/>
              <p:cNvGraphicFramePr>
                <a:graphicFrameLocks noChangeAspect="1"/>
              </p:cNvGraphicFramePr>
              <p:nvPr/>
            </p:nvGraphicFramePr>
            <p:xfrm>
              <a:off x="540884" y="1213530"/>
              <a:ext cx="5448300" cy="4181475"/>
            </p:xfrm>
            <a:graphic>
              <a:graphicData uri="http://schemas.openxmlformats.org/presentationml/2006/ole">
                <mc:AlternateContent xmlns:mc="http://schemas.openxmlformats.org/markup-compatibility/2006">
                  <mc:Choice xmlns:v="urn:schemas-microsoft-com:vml" Requires="v">
                    <p:oleObj spid="_x0000_s6153" name="Bitmap Image" r:id="rId3" imgW="5447619" imgH="4180952" progId="PBrush">
                      <p:embed/>
                    </p:oleObj>
                  </mc:Choice>
                  <mc:Fallback>
                    <p:oleObj name="Bitmap Image" r:id="rId3" imgW="5447619" imgH="4180952" progId="PBrush">
                      <p:embed/>
                      <p:pic>
                        <p:nvPicPr>
                          <p:cNvPr id="2048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84" y="1213530"/>
                            <a:ext cx="5448300" cy="418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8" name="Straight Arrow Connector 7"/>
              <p:cNvCxnSpPr/>
              <p:nvPr/>
            </p:nvCxnSpPr>
            <p:spPr>
              <a:xfrm rot="5400000">
                <a:off x="1695775" y="2330867"/>
                <a:ext cx="243208" cy="16799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418116" y="3788232"/>
                <a:ext cx="631373" cy="725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4639588" y="3510501"/>
                <a:ext cx="357807" cy="206737"/>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V="1">
                <a:off x="2949937" y="2902229"/>
                <a:ext cx="238539" cy="20672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10800000" flipV="1">
                <a:off x="4182389" y="2751784"/>
                <a:ext cx="228946" cy="22200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0800000" flipV="1">
                <a:off x="3705312" y="3206334"/>
                <a:ext cx="190515" cy="6165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0800000">
                <a:off x="4500441" y="3267987"/>
                <a:ext cx="167986" cy="11460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flipH="1" flipV="1">
                <a:off x="2491600" y="1923711"/>
                <a:ext cx="179537" cy="5332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flipV="1">
                <a:off x="2560321" y="1351721"/>
                <a:ext cx="310103" cy="11926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6200000" flipH="1">
                <a:off x="1888437" y="2707417"/>
                <a:ext cx="166976" cy="11132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0800000" flipV="1">
                <a:off x="1089333" y="3485952"/>
                <a:ext cx="478087" cy="19550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a:off x="4118779" y="3419061"/>
                <a:ext cx="501940" cy="328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0800000">
                <a:off x="2647788" y="3275938"/>
                <a:ext cx="660967" cy="328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10800000">
                <a:off x="3768919" y="1311965"/>
                <a:ext cx="652011" cy="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3792773" y="3896137"/>
              <a:ext cx="270344" cy="215444"/>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l</a:t>
              </a:r>
              <a:r>
                <a:rPr lang="en-US" sz="1050" dirty="0">
                  <a:latin typeface="Times New Roman" pitchFamily="18" charset="0"/>
                  <a:cs typeface="Times New Roman" pitchFamily="18" charset="0"/>
                </a:rPr>
                <a:t>1</a:t>
              </a:r>
            </a:p>
          </p:txBody>
        </p:sp>
        <p:sp>
          <p:nvSpPr>
            <p:cNvPr id="52" name="TextBox 51"/>
            <p:cNvSpPr txBox="1"/>
            <p:nvPr/>
          </p:nvSpPr>
          <p:spPr>
            <a:xfrm>
              <a:off x="1599539" y="2060712"/>
              <a:ext cx="270344" cy="215444"/>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l5</a:t>
              </a:r>
              <a:endParaRPr lang="en-US" sz="1050" dirty="0">
                <a:latin typeface="Times New Roman" pitchFamily="18" charset="0"/>
                <a:cs typeface="Times New Roman" pitchFamily="18" charset="0"/>
              </a:endParaRPr>
            </a:p>
          </p:txBody>
        </p:sp>
        <p:sp>
          <p:nvSpPr>
            <p:cNvPr id="53" name="TextBox 52"/>
            <p:cNvSpPr txBox="1"/>
            <p:nvPr/>
          </p:nvSpPr>
          <p:spPr>
            <a:xfrm>
              <a:off x="1497496" y="3469417"/>
              <a:ext cx="270344" cy="215444"/>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l6</a:t>
              </a:r>
              <a:endParaRPr lang="en-US" sz="1050" dirty="0">
                <a:latin typeface="Times New Roman" pitchFamily="18" charset="0"/>
                <a:cs typeface="Times New Roman" pitchFamily="18" charset="0"/>
              </a:endParaRPr>
            </a:p>
          </p:txBody>
        </p:sp>
        <p:sp>
          <p:nvSpPr>
            <p:cNvPr id="54" name="TextBox 53"/>
            <p:cNvSpPr txBox="1"/>
            <p:nvPr/>
          </p:nvSpPr>
          <p:spPr>
            <a:xfrm>
              <a:off x="3876263" y="3391230"/>
              <a:ext cx="270344" cy="215444"/>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l7</a:t>
              </a:r>
              <a:endParaRPr lang="en-US" sz="1050" dirty="0">
                <a:latin typeface="Times New Roman" pitchFamily="18" charset="0"/>
                <a:cs typeface="Times New Roman" pitchFamily="18" charset="0"/>
              </a:endParaRPr>
            </a:p>
          </p:txBody>
        </p:sp>
        <p:sp>
          <p:nvSpPr>
            <p:cNvPr id="55" name="TextBox 54"/>
            <p:cNvSpPr txBox="1"/>
            <p:nvPr/>
          </p:nvSpPr>
          <p:spPr>
            <a:xfrm>
              <a:off x="3090408" y="3313041"/>
              <a:ext cx="270344" cy="215444"/>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l8</a:t>
              </a:r>
              <a:endParaRPr lang="en-US" sz="1050" dirty="0">
                <a:latin typeface="Times New Roman" pitchFamily="18" charset="0"/>
                <a:cs typeface="Times New Roman" pitchFamily="18" charset="0"/>
              </a:endParaRPr>
            </a:p>
          </p:txBody>
        </p:sp>
        <p:sp>
          <p:nvSpPr>
            <p:cNvPr id="56" name="TextBox 55"/>
            <p:cNvSpPr txBox="1"/>
            <p:nvPr/>
          </p:nvSpPr>
          <p:spPr>
            <a:xfrm>
              <a:off x="4204916" y="2519236"/>
              <a:ext cx="270344" cy="215444"/>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l3</a:t>
              </a:r>
              <a:endParaRPr lang="en-US" sz="1050" dirty="0">
                <a:latin typeface="Times New Roman" pitchFamily="18" charset="0"/>
                <a:cs typeface="Times New Roman" pitchFamily="18" charset="0"/>
              </a:endParaRPr>
            </a:p>
          </p:txBody>
        </p:sp>
        <p:sp>
          <p:nvSpPr>
            <p:cNvPr id="57" name="TextBox 56"/>
            <p:cNvSpPr txBox="1"/>
            <p:nvPr/>
          </p:nvSpPr>
          <p:spPr>
            <a:xfrm>
              <a:off x="5025225" y="3236178"/>
              <a:ext cx="270344" cy="215444"/>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l2</a:t>
              </a:r>
              <a:endParaRPr lang="en-US" sz="1050" dirty="0">
                <a:latin typeface="Times New Roman" pitchFamily="18" charset="0"/>
                <a:cs typeface="Times New Roman" pitchFamily="18" charset="0"/>
              </a:endParaRPr>
            </a:p>
          </p:txBody>
        </p:sp>
        <p:sp>
          <p:nvSpPr>
            <p:cNvPr id="58" name="TextBox 57"/>
            <p:cNvSpPr txBox="1"/>
            <p:nvPr/>
          </p:nvSpPr>
          <p:spPr>
            <a:xfrm>
              <a:off x="3051976" y="2694164"/>
              <a:ext cx="270344" cy="215444"/>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l4</a:t>
              </a:r>
              <a:endParaRPr lang="en-US" sz="1050" dirty="0">
                <a:latin typeface="Times New Roman" pitchFamily="18" charset="0"/>
                <a:cs typeface="Times New Roman" pitchFamily="18" charset="0"/>
              </a:endParaRPr>
            </a:p>
          </p:txBody>
        </p:sp>
        <p:sp>
          <p:nvSpPr>
            <p:cNvPr id="59" name="TextBox 58"/>
            <p:cNvSpPr txBox="1"/>
            <p:nvPr/>
          </p:nvSpPr>
          <p:spPr>
            <a:xfrm>
              <a:off x="2235643" y="2633205"/>
              <a:ext cx="270344" cy="215444"/>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l9</a:t>
              </a:r>
              <a:endParaRPr lang="en-US" sz="1050" dirty="0">
                <a:latin typeface="Times New Roman" pitchFamily="18" charset="0"/>
                <a:cs typeface="Times New Roman" pitchFamily="18" charset="0"/>
              </a:endParaRPr>
            </a:p>
          </p:txBody>
        </p:sp>
        <p:sp>
          <p:nvSpPr>
            <p:cNvPr id="60" name="TextBox 59"/>
            <p:cNvSpPr txBox="1"/>
            <p:nvPr/>
          </p:nvSpPr>
          <p:spPr>
            <a:xfrm>
              <a:off x="4430201" y="1066797"/>
              <a:ext cx="380337" cy="215444"/>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l</a:t>
              </a:r>
              <a:r>
                <a:rPr lang="en-US" sz="1050" dirty="0">
                  <a:latin typeface="Times New Roman" pitchFamily="18" charset="0"/>
                  <a:cs typeface="Times New Roman" pitchFamily="18" charset="0"/>
                </a:rPr>
                <a:t>10</a:t>
              </a:r>
            </a:p>
          </p:txBody>
        </p:sp>
        <p:cxnSp>
          <p:nvCxnSpPr>
            <p:cNvPr id="61" name="Straight Arrow Connector 60"/>
            <p:cNvCxnSpPr/>
            <p:nvPr/>
          </p:nvCxnSpPr>
          <p:spPr>
            <a:xfrm rot="16200000" flipV="1">
              <a:off x="2348476" y="2589285"/>
              <a:ext cx="410125" cy="2337"/>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4" name="TextBox 63"/>
          <p:cNvSpPr txBox="1"/>
          <p:nvPr/>
        </p:nvSpPr>
        <p:spPr>
          <a:xfrm>
            <a:off x="1546337" y="3433042"/>
            <a:ext cx="202758" cy="323165"/>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l11</a:t>
            </a:r>
            <a:endParaRPr lang="en-US" sz="1050" dirty="0">
              <a:latin typeface="Times New Roman" pitchFamily="18" charset="0"/>
              <a:cs typeface="Times New Roman" pitchFamily="18" charset="0"/>
            </a:endParaRPr>
          </a:p>
        </p:txBody>
      </p:sp>
      <p:cxnSp>
        <p:nvCxnSpPr>
          <p:cNvPr id="65" name="Straight Arrow Connector 64"/>
          <p:cNvCxnSpPr/>
          <p:nvPr/>
        </p:nvCxnSpPr>
        <p:spPr>
          <a:xfrm rot="16200000" flipH="1">
            <a:off x="1327359" y="3668802"/>
            <a:ext cx="450376" cy="659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884118" y="1682716"/>
            <a:ext cx="202758" cy="161583"/>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c2</a:t>
            </a:r>
            <a:endParaRPr lang="en-US" sz="1050" dirty="0">
              <a:latin typeface="Times New Roman" pitchFamily="18" charset="0"/>
              <a:cs typeface="Times New Roman" pitchFamily="18" charset="0"/>
            </a:endParaRPr>
          </a:p>
        </p:txBody>
      </p:sp>
      <p:sp>
        <p:nvSpPr>
          <p:cNvPr id="68" name="TextBox 67"/>
          <p:cNvSpPr txBox="1"/>
          <p:nvPr/>
        </p:nvSpPr>
        <p:spPr>
          <a:xfrm>
            <a:off x="3482612" y="3137908"/>
            <a:ext cx="202758" cy="161583"/>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c5</a:t>
            </a:r>
            <a:endParaRPr lang="en-US" sz="1050" dirty="0">
              <a:latin typeface="Times New Roman" pitchFamily="18" charset="0"/>
              <a:cs typeface="Times New Roman" pitchFamily="18" charset="0"/>
            </a:endParaRPr>
          </a:p>
        </p:txBody>
      </p:sp>
      <p:sp>
        <p:nvSpPr>
          <p:cNvPr id="69" name="TextBox 68"/>
          <p:cNvSpPr txBox="1"/>
          <p:nvPr/>
        </p:nvSpPr>
        <p:spPr>
          <a:xfrm>
            <a:off x="2532387" y="3344330"/>
            <a:ext cx="202758" cy="161583"/>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c4</a:t>
            </a:r>
            <a:endParaRPr lang="en-US" sz="1050" dirty="0">
              <a:latin typeface="Times New Roman" pitchFamily="18" charset="0"/>
              <a:cs typeface="Times New Roman" pitchFamily="18" charset="0"/>
            </a:endParaRPr>
          </a:p>
        </p:txBody>
      </p:sp>
      <p:sp>
        <p:nvSpPr>
          <p:cNvPr id="70" name="TextBox 69"/>
          <p:cNvSpPr txBox="1"/>
          <p:nvPr/>
        </p:nvSpPr>
        <p:spPr>
          <a:xfrm>
            <a:off x="1950651" y="2363398"/>
            <a:ext cx="202758" cy="161583"/>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c3</a:t>
            </a:r>
            <a:endParaRPr lang="en-US" sz="1050" dirty="0">
              <a:latin typeface="Times New Roman" pitchFamily="18" charset="0"/>
              <a:cs typeface="Times New Roman" pitchFamily="18" charset="0"/>
            </a:endParaRPr>
          </a:p>
        </p:txBody>
      </p:sp>
      <p:sp>
        <p:nvSpPr>
          <p:cNvPr id="71" name="TextBox 70"/>
          <p:cNvSpPr txBox="1"/>
          <p:nvPr/>
        </p:nvSpPr>
        <p:spPr>
          <a:xfrm>
            <a:off x="1450802" y="2713122"/>
            <a:ext cx="202758" cy="161583"/>
          </a:xfrm>
          <a:prstGeom prst="rect">
            <a:avLst/>
          </a:prstGeom>
          <a:noFill/>
        </p:spPr>
        <p:txBody>
          <a:bodyPr wrap="square" lIns="0" tIns="0" rIns="0" bIns="0" rtlCol="0">
            <a:spAutoFit/>
          </a:bodyPr>
          <a:lstStyle/>
          <a:p>
            <a:r>
              <a:rPr lang="en-US" sz="1050" i="1" dirty="0">
                <a:latin typeface="Times New Roman" pitchFamily="18" charset="0"/>
                <a:cs typeface="Times New Roman" pitchFamily="18" charset="0"/>
              </a:rPr>
              <a:t> c</a:t>
            </a:r>
            <a:r>
              <a:rPr lang="en-US" sz="1050" dirty="0">
                <a:latin typeface="Times New Roman" pitchFamily="18" charset="0"/>
                <a:cs typeface="Times New Roman" pitchFamily="18" charset="0"/>
              </a:rPr>
              <a:t>1</a:t>
            </a:r>
          </a:p>
        </p:txBody>
      </p:sp>
      <p:sp>
        <p:nvSpPr>
          <p:cNvPr id="42" name="TextBox 41"/>
          <p:cNvSpPr txBox="1"/>
          <p:nvPr/>
        </p:nvSpPr>
        <p:spPr>
          <a:xfrm>
            <a:off x="6724934" y="1440693"/>
            <a:ext cx="1903863" cy="2516073"/>
          </a:xfrm>
          <a:prstGeom prst="rect">
            <a:avLst/>
          </a:prstGeom>
          <a:noFill/>
        </p:spPr>
        <p:txBody>
          <a:bodyPr wrap="square" rtlCol="0">
            <a:spAutoFit/>
          </a:bodyPr>
          <a:lstStyle/>
          <a:p>
            <a:r>
              <a:rPr lang="en-US" dirty="0"/>
              <a:t>c2</a:t>
            </a:r>
          </a:p>
          <a:p>
            <a:r>
              <a:rPr lang="en-US" dirty="0"/>
              <a:t>l5</a:t>
            </a:r>
          </a:p>
          <a:p>
            <a:r>
              <a:rPr lang="en-US" dirty="0"/>
              <a:t>r0</a:t>
            </a:r>
          </a:p>
          <a:p>
            <a:r>
              <a:rPr lang="en-US" dirty="0"/>
              <a:t>c1</a:t>
            </a:r>
          </a:p>
          <a:p>
            <a:r>
              <a:rPr lang="en-US" dirty="0"/>
              <a:t>l6</a:t>
            </a:r>
          </a:p>
          <a:p>
            <a:r>
              <a:rPr lang="en-US" dirty="0"/>
              <a:t>G20 G4  l1</a:t>
            </a:r>
          </a:p>
          <a:p>
            <a:r>
              <a:rPr lang="en-US" dirty="0"/>
              <a:t>G0  Z100 M5</a:t>
            </a:r>
          </a:p>
          <a:p>
            <a:r>
              <a:rPr lang="en-US" dirty="0"/>
              <a:t>M30</a:t>
            </a:r>
          </a:p>
          <a:p>
            <a:endParaRPr lang="en-US" sz="1350" dirty="0"/>
          </a:p>
        </p:txBody>
      </p:sp>
    </p:spTree>
    <p:extLst>
      <p:ext uri="{BB962C8B-B14F-4D97-AF65-F5344CB8AC3E}">
        <p14:creationId xmlns:p14="http://schemas.microsoft.com/office/powerpoint/2010/main" val="77856573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95628"/>
            <a:ext cx="7886700" cy="4351338"/>
          </a:xfrm>
        </p:spPr>
        <p:txBody>
          <a:bodyPr/>
          <a:lstStyle/>
          <a:p>
            <a:r>
              <a:rPr lang="en-US" dirty="0"/>
              <a:t>All coordinate geometry calculations are embedded</a:t>
            </a:r>
          </a:p>
          <a:p>
            <a:r>
              <a:rPr lang="en-US" dirty="0"/>
              <a:t>Work piece geometry can be calculated from definitions</a:t>
            </a:r>
          </a:p>
          <a:p>
            <a:r>
              <a:rPr lang="en-US" dirty="0"/>
              <a:t>Cutter path locus can be calculated from offset calculations</a:t>
            </a:r>
          </a:p>
          <a:p>
            <a:r>
              <a:rPr lang="en-US" dirty="0"/>
              <a:t>In case of multiple possibilities – the modifiers are utilized to pinpoint the unique case – by if-then-else conditions</a:t>
            </a:r>
          </a:p>
          <a:p>
            <a:endParaRPr lang="en-US" dirty="0"/>
          </a:p>
        </p:txBody>
      </p:sp>
      <p:grpSp>
        <p:nvGrpSpPr>
          <p:cNvPr id="10" name="Group 9"/>
          <p:cNvGrpSpPr/>
          <p:nvPr/>
        </p:nvGrpSpPr>
        <p:grpSpPr>
          <a:xfrm>
            <a:off x="4572000" y="4514807"/>
            <a:ext cx="2873829" cy="1491345"/>
            <a:chOff x="4942115" y="4035877"/>
            <a:chExt cx="2873829" cy="1491345"/>
          </a:xfrm>
        </p:grpSpPr>
        <p:grpSp>
          <p:nvGrpSpPr>
            <p:cNvPr id="8" name="Group 7"/>
            <p:cNvGrpSpPr/>
            <p:nvPr/>
          </p:nvGrpSpPr>
          <p:grpSpPr>
            <a:xfrm>
              <a:off x="4942115" y="4035877"/>
              <a:ext cx="2873829" cy="1491345"/>
              <a:chOff x="4942115" y="4035877"/>
              <a:chExt cx="2873829" cy="1491345"/>
            </a:xfrm>
          </p:grpSpPr>
          <p:grpSp>
            <p:nvGrpSpPr>
              <p:cNvPr id="7" name="Group 6"/>
              <p:cNvGrpSpPr/>
              <p:nvPr/>
            </p:nvGrpSpPr>
            <p:grpSpPr>
              <a:xfrm>
                <a:off x="4942115" y="4035877"/>
                <a:ext cx="2852057" cy="1415143"/>
                <a:chOff x="4942115" y="4035877"/>
                <a:chExt cx="2852057" cy="1415143"/>
              </a:xfrm>
            </p:grpSpPr>
            <p:cxnSp>
              <p:nvCxnSpPr>
                <p:cNvPr id="14" name="Straight Connector 13"/>
                <p:cNvCxnSpPr/>
                <p:nvPr/>
              </p:nvCxnSpPr>
              <p:spPr>
                <a:xfrm flipV="1">
                  <a:off x="4942115" y="4310996"/>
                  <a:ext cx="1770299" cy="7807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725886" y="4667251"/>
                  <a:ext cx="489857" cy="44631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Oval 20"/>
                <p:cNvSpPr/>
                <p:nvPr/>
              </p:nvSpPr>
              <p:spPr>
                <a:xfrm>
                  <a:off x="6672943" y="4503965"/>
                  <a:ext cx="402772" cy="31024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Oval 21"/>
                <p:cNvSpPr/>
                <p:nvPr/>
              </p:nvSpPr>
              <p:spPr>
                <a:xfrm>
                  <a:off x="7244443" y="4857751"/>
                  <a:ext cx="489857" cy="44631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4" name="Straight Arrow Connector 23"/>
                <p:cNvCxnSpPr/>
                <p:nvPr/>
              </p:nvCxnSpPr>
              <p:spPr>
                <a:xfrm flipV="1">
                  <a:off x="5050971" y="4210050"/>
                  <a:ext cx="2427515"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6200000" flipH="1">
                  <a:off x="6482443" y="4139292"/>
                  <a:ext cx="1415143" cy="1208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6" name="Arc 15"/>
              <p:cNvSpPr/>
              <p:nvPr/>
            </p:nvSpPr>
            <p:spPr>
              <a:xfrm>
                <a:off x="6259286" y="4297136"/>
                <a:ext cx="1208315" cy="1230086"/>
              </a:xfrm>
              <a:prstGeom prst="arc">
                <a:avLst>
                  <a:gd name="adj1" fmla="val 14869789"/>
                  <a:gd name="adj2" fmla="val 1900672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cxnSp>
            <p:nvCxnSpPr>
              <p:cNvPr id="19" name="Straight Connector 18"/>
              <p:cNvCxnSpPr>
                <a:stCxn id="16" idx="2"/>
              </p:cNvCxnSpPr>
              <p:nvPr/>
            </p:nvCxnSpPr>
            <p:spPr>
              <a:xfrm rot="16200000" flipH="1">
                <a:off x="7263258" y="4539107"/>
                <a:ext cx="596797" cy="50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Oval 26"/>
            <p:cNvSpPr/>
            <p:nvPr/>
          </p:nvSpPr>
          <p:spPr>
            <a:xfrm>
              <a:off x="6379029" y="4286251"/>
              <a:ext cx="979714" cy="772886"/>
            </a:xfrm>
            <a:prstGeom prst="ellipse">
              <a:avLst/>
            </a:prstGeom>
            <a:solidFill>
              <a:schemeClr val="bg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 name="Title 1"/>
          <p:cNvSpPr>
            <a:spLocks noGrp="1"/>
          </p:cNvSpPr>
          <p:nvPr>
            <p:ph type="title"/>
          </p:nvPr>
        </p:nvSpPr>
        <p:spPr>
          <a:xfrm>
            <a:off x="628650" y="365127"/>
            <a:ext cx="7886700" cy="810758"/>
          </a:xfrm>
        </p:spPr>
        <p:txBody>
          <a:bodyPr>
            <a:normAutofit/>
          </a:bodyPr>
          <a:lstStyle/>
          <a:p>
            <a:r>
              <a:rPr lang="en-US" sz="3600" dirty="0"/>
              <a:t>How do these </a:t>
            </a:r>
            <a:r>
              <a:rPr lang="en-US" sz="3600" dirty="0" err="1"/>
              <a:t>softwares</a:t>
            </a:r>
            <a:r>
              <a:rPr lang="en-US" sz="3600" dirty="0"/>
              <a:t> work ?</a:t>
            </a:r>
          </a:p>
        </p:txBody>
      </p:sp>
      <p:grpSp>
        <p:nvGrpSpPr>
          <p:cNvPr id="5" name="Group 4"/>
          <p:cNvGrpSpPr/>
          <p:nvPr/>
        </p:nvGrpSpPr>
        <p:grpSpPr>
          <a:xfrm>
            <a:off x="1053195" y="4770623"/>
            <a:ext cx="2841171" cy="1447800"/>
            <a:chOff x="925286" y="4079422"/>
            <a:chExt cx="2841171" cy="1447800"/>
          </a:xfrm>
        </p:grpSpPr>
        <p:sp>
          <p:nvSpPr>
            <p:cNvPr id="4" name="Oval 3"/>
            <p:cNvSpPr/>
            <p:nvPr/>
          </p:nvSpPr>
          <p:spPr>
            <a:xfrm>
              <a:off x="2100943" y="4678136"/>
              <a:ext cx="718457" cy="67491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p:cNvCxnSpPr/>
            <p:nvPr/>
          </p:nvCxnSpPr>
          <p:spPr>
            <a:xfrm flipV="1">
              <a:off x="925286" y="4264479"/>
              <a:ext cx="2764971" cy="88174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905001" y="4079422"/>
              <a:ext cx="1328057" cy="1153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175657" y="4569279"/>
              <a:ext cx="2590800" cy="859971"/>
            </a:xfrm>
            <a:prstGeom prst="straightConnector1">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654629" y="4297136"/>
              <a:ext cx="1393372" cy="1230086"/>
            </a:xfrm>
            <a:prstGeom prst="straightConnector1">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124425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further development</a:t>
            </a:r>
          </a:p>
        </p:txBody>
      </p:sp>
      <p:sp>
        <p:nvSpPr>
          <p:cNvPr id="3" name="Content Placeholder 2"/>
          <p:cNvSpPr>
            <a:spLocks noGrp="1"/>
          </p:cNvSpPr>
          <p:nvPr>
            <p:ph idx="1"/>
          </p:nvPr>
        </p:nvSpPr>
        <p:spPr>
          <a:xfrm>
            <a:off x="628650" y="2226469"/>
            <a:ext cx="7886700" cy="3263504"/>
          </a:xfrm>
        </p:spPr>
        <p:txBody>
          <a:bodyPr/>
          <a:lstStyle/>
          <a:p>
            <a:r>
              <a:rPr lang="en-US" sz="1800" dirty="0"/>
              <a:t>At present – the definitions of the geometries are given in a definite  sequence</a:t>
            </a:r>
          </a:p>
          <a:p>
            <a:r>
              <a:rPr lang="en-US" sz="1800" dirty="0"/>
              <a:t>If geometry A is defined with respect to geometry B and geometry C, B and C would first have to be defined.</a:t>
            </a:r>
          </a:p>
          <a:p>
            <a:r>
              <a:rPr lang="en-US" sz="1800" dirty="0"/>
              <a:t>However, with proper programming,  there would be no need to give the geometry definitions in any given sequence. The program can keep definitions of geometries in abeyance till all their required geometries are defined.</a:t>
            </a:r>
          </a:p>
          <a:p>
            <a:endParaRPr lang="en-US" dirty="0"/>
          </a:p>
          <a:p>
            <a:pPr>
              <a:buNone/>
            </a:pPr>
            <a:endParaRPr lang="en-US" dirty="0"/>
          </a:p>
        </p:txBody>
      </p:sp>
      <p:grpSp>
        <p:nvGrpSpPr>
          <p:cNvPr id="13" name="Group 12"/>
          <p:cNvGrpSpPr/>
          <p:nvPr/>
        </p:nvGrpSpPr>
        <p:grpSpPr>
          <a:xfrm rot="10800000">
            <a:off x="2957340" y="4151388"/>
            <a:ext cx="2144486" cy="1390939"/>
            <a:chOff x="4165600" y="4168844"/>
            <a:chExt cx="2859314" cy="1854585"/>
          </a:xfrm>
        </p:grpSpPr>
        <p:cxnSp>
          <p:nvCxnSpPr>
            <p:cNvPr id="5" name="Straight Connector 4"/>
            <p:cNvCxnSpPr>
              <a:endCxn id="11" idx="0"/>
            </p:cNvCxnSpPr>
            <p:nvPr/>
          </p:nvCxnSpPr>
          <p:spPr>
            <a:xfrm rot="5400000" flipH="1" flipV="1">
              <a:off x="3887009" y="4715301"/>
              <a:ext cx="1615749" cy="1000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165600" y="5965371"/>
              <a:ext cx="2844800" cy="5805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1" idx="2"/>
            </p:cNvCxnSpPr>
            <p:nvPr/>
          </p:nvCxnSpPr>
          <p:spPr>
            <a:xfrm rot="16200000" flipH="1">
              <a:off x="5895139" y="4835594"/>
              <a:ext cx="1461160" cy="798391"/>
            </a:xfrm>
            <a:prstGeom prst="line">
              <a:avLst/>
            </a:prstGeom>
          </p:spPr>
          <p:style>
            <a:lnRef idx="1">
              <a:schemeClr val="accent1"/>
            </a:lnRef>
            <a:fillRef idx="0">
              <a:schemeClr val="accent1"/>
            </a:fillRef>
            <a:effectRef idx="0">
              <a:schemeClr val="accent1"/>
            </a:effectRef>
            <a:fontRef idx="minor">
              <a:schemeClr val="tx1"/>
            </a:fontRef>
          </p:style>
        </p:cxnSp>
        <p:sp>
          <p:nvSpPr>
            <p:cNvPr id="11" name="Arc 10"/>
            <p:cNvSpPr/>
            <p:nvPr/>
          </p:nvSpPr>
          <p:spPr>
            <a:xfrm rot="19224714">
              <a:off x="5057502" y="4168844"/>
              <a:ext cx="1225872" cy="1178180"/>
            </a:xfrm>
            <a:prstGeom prst="arc">
              <a:avLst>
                <a:gd name="adj1" fmla="val 15358496"/>
                <a:gd name="adj2" fmla="val 90374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spTree>
    <p:extLst>
      <p:ext uri="{BB962C8B-B14F-4D97-AF65-F5344CB8AC3E}">
        <p14:creationId xmlns:p14="http://schemas.microsoft.com/office/powerpoint/2010/main" val="25099737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Interpolators - linear</a:t>
            </a:r>
          </a:p>
        </p:txBody>
      </p:sp>
      <p:sp>
        <p:nvSpPr>
          <p:cNvPr id="3" name="Subtitle 2"/>
          <p:cNvSpPr>
            <a:spLocks noGrp="1"/>
          </p:cNvSpPr>
          <p:nvPr>
            <p:ph type="subTitle" idx="1"/>
          </p:nvPr>
        </p:nvSpPr>
        <p:spPr/>
        <p:txBody>
          <a:bodyPr/>
          <a:lstStyle/>
          <a:p>
            <a:r>
              <a:rPr lang="en-US" dirty="0"/>
              <a:t>13</a:t>
            </a:r>
            <a:r>
              <a:rPr lang="en-US" baseline="30000" dirty="0"/>
              <a:t>th</a:t>
            </a:r>
            <a:r>
              <a:rPr lang="en-US" dirty="0"/>
              <a:t> lecture</a:t>
            </a:r>
          </a:p>
        </p:txBody>
      </p:sp>
    </p:spTree>
    <p:extLst>
      <p:ext uri="{BB962C8B-B14F-4D97-AF65-F5344CB8AC3E}">
        <p14:creationId xmlns:p14="http://schemas.microsoft.com/office/powerpoint/2010/main" val="183880605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look at interpolators</a:t>
            </a:r>
          </a:p>
        </p:txBody>
      </p:sp>
      <p:sp>
        <p:nvSpPr>
          <p:cNvPr id="3" name="Content Placeholder 2"/>
          <p:cNvSpPr>
            <a:spLocks noGrp="1"/>
          </p:cNvSpPr>
          <p:nvPr>
            <p:ph idx="1"/>
          </p:nvPr>
        </p:nvSpPr>
        <p:spPr/>
        <p:txBody>
          <a:bodyPr>
            <a:normAutofit lnSpcReduction="10000"/>
          </a:bodyPr>
          <a:lstStyle/>
          <a:p>
            <a:r>
              <a:rPr lang="en-US" dirty="0"/>
              <a:t>Interpolators can be made by software or by hardware</a:t>
            </a:r>
          </a:p>
          <a:p>
            <a:r>
              <a:rPr lang="en-US" dirty="0"/>
              <a:t>Hardware interpolators may be made by a number of Digital differential analyzers (DDA) and have a software counterpart as reference pulse interpolator</a:t>
            </a:r>
          </a:p>
          <a:p>
            <a:r>
              <a:rPr lang="en-US" dirty="0"/>
              <a:t>Interpolation may not be restricted to linear and circular interpolation, but may involve parametric curve interpolation</a:t>
            </a:r>
          </a:p>
          <a:p>
            <a:r>
              <a:rPr lang="en-US" dirty="0"/>
              <a:t>Curve interpolators may be offline or online (real time) </a:t>
            </a:r>
          </a:p>
        </p:txBody>
      </p:sp>
    </p:spTree>
    <p:extLst>
      <p:ext uri="{BB962C8B-B14F-4D97-AF65-F5344CB8AC3E}">
        <p14:creationId xmlns:p14="http://schemas.microsoft.com/office/powerpoint/2010/main" val="14037036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467387"/>
          </a:xfrm>
        </p:spPr>
        <p:txBody>
          <a:bodyPr>
            <a:normAutofit fontScale="90000"/>
          </a:bodyPr>
          <a:lstStyle/>
          <a:p>
            <a:r>
              <a:rPr lang="en-US" dirty="0"/>
              <a:t>Numerical problem 13.1</a:t>
            </a:r>
          </a:p>
        </p:txBody>
      </p:sp>
      <p:pic>
        <p:nvPicPr>
          <p:cNvPr id="109" name="Content Placeholder 108"/>
          <p:cNvPicPr>
            <a:picLocks noGrp="1" noChangeAspect="1"/>
          </p:cNvPicPr>
          <p:nvPr>
            <p:ph idx="1"/>
          </p:nvPr>
        </p:nvPicPr>
        <p:blipFill>
          <a:blip r:embed="rId2"/>
          <a:stretch>
            <a:fillRect/>
          </a:stretch>
        </p:blipFill>
        <p:spPr>
          <a:xfrm>
            <a:off x="481083" y="982639"/>
            <a:ext cx="8002909" cy="5663821"/>
          </a:xfrm>
          <a:prstGeom prst="rect">
            <a:avLst/>
          </a:prstGeom>
        </p:spPr>
      </p:pic>
    </p:spTree>
    <p:extLst>
      <p:ext uri="{BB962C8B-B14F-4D97-AF65-F5344CB8AC3E}">
        <p14:creationId xmlns:p14="http://schemas.microsoft.com/office/powerpoint/2010/main" val="15342578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72104"/>
          </a:xfrm>
        </p:spPr>
        <p:txBody>
          <a:bodyPr>
            <a:normAutofit fontScale="90000"/>
          </a:bodyPr>
          <a:lstStyle/>
          <a:p>
            <a:r>
              <a:rPr lang="en-US" dirty="0"/>
              <a:t>Answer to the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037231"/>
                <a:ext cx="7886700" cy="5139732"/>
              </a:xfrm>
            </p:spPr>
            <p:txBody>
              <a:bodyPr>
                <a:normAutofit fontScale="85000" lnSpcReduction="10000"/>
              </a:bodyPr>
              <a:lstStyle/>
              <a:p>
                <a:endParaRPr lang="en-US" dirty="0"/>
              </a:p>
              <a:p>
                <a:r>
                  <a:rPr lang="en-US" dirty="0"/>
                  <a:t>Basic length unit = BLU =  4 mm/200 = 0.02 mm</a:t>
                </a:r>
              </a:p>
              <a:p>
                <a:r>
                  <a:rPr lang="en-US" dirty="0"/>
                  <a:t>Amount of movement along X = 30 mm</a:t>
                </a:r>
              </a:p>
              <a:p>
                <a:r>
                  <a:rPr lang="en-US" dirty="0"/>
                  <a:t>Movement along Y = 40 mm</a:t>
                </a:r>
              </a:p>
              <a:p>
                <a:r>
                  <a:rPr lang="en-US" dirty="0"/>
                  <a:t>Displacement ratio = velocity ratio for straight line </a:t>
                </a:r>
                <a:r>
                  <a:rPr lang="en-US" dirty="0" err="1"/>
                  <a:t>movment</a:t>
                </a:r>
                <a:endParaRPr lang="en-US" dirty="0"/>
              </a:p>
              <a:p>
                <a:r>
                  <a:rPr lang="en-US" dirty="0"/>
                  <a:t>Hence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𝑥</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𝑦</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 </m:t>
                        </m:r>
                      </m:den>
                    </m:f>
                  </m:oMath>
                </a14:m>
                <a:r>
                  <a:rPr lang="en-US" dirty="0"/>
                  <a:t> =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3</m:t>
                        </m:r>
                      </m:num>
                      <m:den>
                        <m:r>
                          <a:rPr lang="en-US" b="0" i="1" dirty="0" smtClean="0">
                            <a:latin typeface="Cambria Math" panose="02040503050406030204" pitchFamily="18" charset="0"/>
                          </a:rPr>
                          <m:t>4</m:t>
                        </m:r>
                      </m:den>
                    </m:f>
                  </m:oMath>
                </a14:m>
                <a:r>
                  <a:rPr lang="en-US" dirty="0"/>
                  <a:t>    and</a:t>
                </a:r>
                <a14:m>
                  <m:oMath xmlns:m="http://schemas.openxmlformats.org/officeDocument/2006/math">
                    <m:sSubSup>
                      <m:sSubSupPr>
                        <m:ctrlPr>
                          <a:rPr lang="en-US" i="1" dirty="0" smtClean="0">
                            <a:latin typeface="Cambria Math" panose="02040503050406030204" pitchFamily="18" charset="0"/>
                          </a:rPr>
                        </m:ctrlPr>
                      </m:sSubSupPr>
                      <m:e>
                        <m:r>
                          <a:rPr lang="en-US" b="0" i="1" dirty="0" smtClean="0">
                            <a:latin typeface="Cambria Math" panose="02040503050406030204" pitchFamily="18" charset="0"/>
                          </a:rPr>
                          <m:t> </m:t>
                        </m:r>
                        <m:r>
                          <a:rPr lang="en-US" b="0" i="1" dirty="0" smtClean="0">
                            <a:latin typeface="Cambria Math" panose="02040503050406030204" pitchFamily="18" charset="0"/>
                          </a:rPr>
                          <m:t>𝑉</m:t>
                        </m:r>
                      </m:e>
                      <m:sub>
                        <m:r>
                          <a:rPr lang="en-US" b="0" i="1" dirty="0" smtClean="0">
                            <a:latin typeface="Cambria Math" panose="02040503050406030204" pitchFamily="18" charset="0"/>
                          </a:rPr>
                          <m:t>𝑥</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sSubSup>
                      <m:sSubSupPr>
                        <m:ctrlPr>
                          <a:rPr lang="en-US" i="1" dirty="0">
                            <a:solidFill>
                              <a:prstClr val="black"/>
                            </a:solidFill>
                            <a:latin typeface="Cambria Math" panose="02040503050406030204" pitchFamily="18" charset="0"/>
                          </a:rPr>
                        </m:ctrlPr>
                      </m:sSubSupPr>
                      <m:e>
                        <m:r>
                          <a:rPr lang="en-US" i="1" dirty="0">
                            <a:solidFill>
                              <a:prstClr val="black"/>
                            </a:solidFill>
                            <a:latin typeface="Cambria Math" panose="02040503050406030204" pitchFamily="18" charset="0"/>
                          </a:rPr>
                          <m:t>𝑉</m:t>
                        </m:r>
                      </m:e>
                      <m:sub>
                        <m:r>
                          <a:rPr lang="en-US" b="0" i="1" dirty="0" smtClean="0">
                            <a:solidFill>
                              <a:prstClr val="black"/>
                            </a:solidFill>
                            <a:latin typeface="Cambria Math" panose="02040503050406030204" pitchFamily="18" charset="0"/>
                          </a:rPr>
                          <m:t>𝑦</m:t>
                        </m:r>
                      </m:sub>
                      <m:sup>
                        <m:r>
                          <a:rPr lang="en-US" i="1" dirty="0">
                            <a:solidFill>
                              <a:prstClr val="black"/>
                            </a:solidFill>
                            <a:latin typeface="Cambria Math" panose="02040503050406030204" pitchFamily="18" charset="0"/>
                          </a:rPr>
                          <m:t>2</m:t>
                        </m:r>
                      </m:sup>
                    </m:sSubSup>
                  </m:oMath>
                </a14:m>
                <a:r>
                  <a:rPr lang="en-US" dirty="0"/>
                  <a:t>= 100</a:t>
                </a:r>
                <a:r>
                  <a:rPr lang="en-US" baseline="30000" dirty="0"/>
                  <a:t>2</a:t>
                </a:r>
              </a:p>
              <a:p>
                <a:pPr>
                  <a:buFont typeface="Wingdings" panose="05000000000000000000" pitchFamily="2" charset="2"/>
                  <a:buChar char="à"/>
                </a:pPr>
                <a:r>
                  <a:rPr lang="en-US" i="1" dirty="0" err="1">
                    <a:sym typeface="Wingdings" panose="05000000000000000000" pitchFamily="2" charset="2"/>
                  </a:rPr>
                  <a:t>V</a:t>
                </a:r>
                <a:r>
                  <a:rPr lang="en-US" i="1" baseline="-25000" dirty="0" err="1">
                    <a:sym typeface="Wingdings" panose="05000000000000000000" pitchFamily="2" charset="2"/>
                  </a:rPr>
                  <a:t>x</a:t>
                </a:r>
                <a:r>
                  <a:rPr lang="en-US" dirty="0">
                    <a:sym typeface="Wingdings" panose="05000000000000000000" pitchFamily="2" charset="2"/>
                  </a:rPr>
                  <a:t>= 60 mm/min</a:t>
                </a:r>
              </a:p>
              <a:p>
                <a:pPr marL="0" indent="0">
                  <a:buNone/>
                </a:pPr>
                <a:r>
                  <a:rPr lang="en-US" dirty="0">
                    <a:sym typeface="Wingdings" panose="05000000000000000000" pitchFamily="2" charset="2"/>
                  </a:rPr>
                  <a:t>When the table moves at 60 mm/min, encoder sends </a:t>
                </a:r>
              </a:p>
              <a:p>
                <a:pPr marL="0" indent="0">
                  <a:buNone/>
                </a:pPr>
                <a:r>
                  <a:rPr lang="en-US" dirty="0">
                    <a:sym typeface="Wingdings" panose="05000000000000000000" pitchFamily="2" charset="2"/>
                  </a:rPr>
                  <a:t>60/0.02 pulses per min = 3000 ppm</a:t>
                </a:r>
              </a:p>
              <a:p>
                <a:pPr marL="0" indent="0">
                  <a:buNone/>
                </a:pPr>
                <a:r>
                  <a:rPr lang="en-US" dirty="0">
                    <a:sym typeface="Wingdings" panose="05000000000000000000" pitchFamily="2" charset="2"/>
                  </a:rPr>
                  <a:t>Hence, at steady state for linear velocity, encoder pulse rate = interpolator pulse rate = 3000 ppm</a:t>
                </a:r>
              </a:p>
              <a:p>
                <a:pPr marL="0" indent="0">
                  <a:buNone/>
                </a:pPr>
                <a:r>
                  <a:rPr lang="en-US" dirty="0">
                    <a:sym typeface="Wingdings" panose="05000000000000000000" pitchFamily="2" charset="2"/>
                  </a:rPr>
                  <a:t>Number of pulses = 30 mm/0.02 = 1500 pulses</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037231"/>
                <a:ext cx="7886700" cy="5139732"/>
              </a:xfrm>
              <a:blipFill rotWithShape="0">
                <a:blip r:embed="rId2"/>
                <a:stretch>
                  <a:fillRect l="-1159" r="-773" b="-1423"/>
                </a:stretch>
              </a:blipFill>
            </p:spPr>
            <p:txBody>
              <a:bodyPr/>
              <a:lstStyle/>
              <a:p>
                <a:r>
                  <a:rPr lang="en-US">
                    <a:noFill/>
                  </a:rPr>
                  <a:t> </a:t>
                </a:r>
              </a:p>
            </p:txBody>
          </p:sp>
        </mc:Fallback>
      </mc:AlternateContent>
    </p:spTree>
    <p:extLst>
      <p:ext uri="{BB962C8B-B14F-4D97-AF65-F5344CB8AC3E}">
        <p14:creationId xmlns:p14="http://schemas.microsoft.com/office/powerpoint/2010/main" val="3379178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345" r="58592" b="49894"/>
          <a:stretch/>
        </p:blipFill>
        <p:spPr>
          <a:xfrm>
            <a:off x="4577992" y="941697"/>
            <a:ext cx="4159922" cy="2715903"/>
          </a:xfrm>
          <a:prstGeom prst="rect">
            <a:avLst/>
          </a:prstGeom>
        </p:spPr>
      </p:pic>
      <p:sp>
        <p:nvSpPr>
          <p:cNvPr id="2" name="Title 1"/>
          <p:cNvSpPr>
            <a:spLocks noGrp="1"/>
          </p:cNvSpPr>
          <p:nvPr>
            <p:ph type="title"/>
          </p:nvPr>
        </p:nvSpPr>
        <p:spPr>
          <a:xfrm>
            <a:off x="628650" y="365127"/>
            <a:ext cx="7886700" cy="576570"/>
          </a:xfrm>
        </p:spPr>
        <p:txBody>
          <a:bodyPr>
            <a:normAutofit fontScale="90000"/>
          </a:bodyPr>
          <a:lstStyle/>
          <a:p>
            <a:r>
              <a:rPr lang="en-US" dirty="0"/>
              <a:t>A half adder – can add up two bits</a:t>
            </a:r>
          </a:p>
        </p:txBody>
      </p:sp>
      <p:sp>
        <p:nvSpPr>
          <p:cNvPr id="3" name="Content Placeholder 2"/>
          <p:cNvSpPr>
            <a:spLocks noGrp="1"/>
          </p:cNvSpPr>
          <p:nvPr>
            <p:ph idx="1"/>
          </p:nvPr>
        </p:nvSpPr>
        <p:spPr/>
        <p:txBody>
          <a:bodyPr/>
          <a:lstStyle/>
          <a:p>
            <a:endParaRPr lang="en-US" dirty="0"/>
          </a:p>
          <a:p>
            <a:endParaRPr lang="en-US" dirty="0"/>
          </a:p>
        </p:txBody>
      </p:sp>
      <p:pic>
        <p:nvPicPr>
          <p:cNvPr id="5" name="Picture 4"/>
          <p:cNvPicPr>
            <a:picLocks noChangeAspect="1"/>
          </p:cNvPicPr>
          <p:nvPr/>
        </p:nvPicPr>
        <p:blipFill rotWithShape="1">
          <a:blip r:embed="rId3"/>
          <a:srcRect b="9121"/>
          <a:stretch/>
        </p:blipFill>
        <p:spPr>
          <a:xfrm>
            <a:off x="406086" y="3248167"/>
            <a:ext cx="6315169" cy="3470885"/>
          </a:xfrm>
          <a:prstGeom prst="rect">
            <a:avLst/>
          </a:prstGeom>
        </p:spPr>
      </p:pic>
    </p:spTree>
    <p:extLst>
      <p:ext uri="{BB962C8B-B14F-4D97-AF65-F5344CB8AC3E}">
        <p14:creationId xmlns:p14="http://schemas.microsoft.com/office/powerpoint/2010/main" val="273729628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DDA-based interpolators (linear)</a:t>
            </a:r>
          </a:p>
        </p:txBody>
      </p:sp>
      <p:grpSp>
        <p:nvGrpSpPr>
          <p:cNvPr id="3" name="Group 2"/>
          <p:cNvGrpSpPr/>
          <p:nvPr/>
        </p:nvGrpSpPr>
        <p:grpSpPr>
          <a:xfrm>
            <a:off x="628650" y="1954623"/>
            <a:ext cx="7569960" cy="2458872"/>
            <a:chOff x="628650" y="1954623"/>
            <a:chExt cx="7569960" cy="2458872"/>
          </a:xfrm>
        </p:grpSpPr>
        <p:grpSp>
          <p:nvGrpSpPr>
            <p:cNvPr id="21" name="Group 20"/>
            <p:cNvGrpSpPr/>
            <p:nvPr/>
          </p:nvGrpSpPr>
          <p:grpSpPr>
            <a:xfrm>
              <a:off x="628650" y="1954623"/>
              <a:ext cx="7569960" cy="2458872"/>
              <a:chOff x="496939" y="3048317"/>
              <a:chExt cx="7569960" cy="2458872"/>
            </a:xfrm>
          </p:grpSpPr>
          <p:grpSp>
            <p:nvGrpSpPr>
              <p:cNvPr id="17" name="Group 16"/>
              <p:cNvGrpSpPr/>
              <p:nvPr/>
            </p:nvGrpSpPr>
            <p:grpSpPr>
              <a:xfrm>
                <a:off x="496939" y="3795441"/>
                <a:ext cx="3784980" cy="968991"/>
                <a:chOff x="873457" y="3771557"/>
                <a:chExt cx="3784980" cy="968991"/>
              </a:xfrm>
            </p:grpSpPr>
            <p:sp>
              <p:nvSpPr>
                <p:cNvPr id="9" name="Pentagon 8"/>
                <p:cNvSpPr/>
                <p:nvPr/>
              </p:nvSpPr>
              <p:spPr>
                <a:xfrm>
                  <a:off x="1844723" y="3771557"/>
                  <a:ext cx="1842448" cy="968991"/>
                </a:xfrm>
                <a:prstGeom prst="homePlat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Feed DDA</a:t>
                  </a:r>
                </a:p>
                <a:p>
                  <a:pPr algn="ctr"/>
                  <a:r>
                    <a:rPr lang="en-US" dirty="0">
                      <a:solidFill>
                        <a:schemeClr val="tx1"/>
                      </a:solidFill>
                    </a:rPr>
                    <a:t>m bit</a:t>
                  </a:r>
                </a:p>
                <a:p>
                  <a:pPr algn="ctr"/>
                  <a:r>
                    <a:rPr lang="en-US" dirty="0">
                      <a:solidFill>
                        <a:schemeClr val="tx1"/>
                      </a:solidFill>
                    </a:rPr>
                    <a:t>S</a:t>
                  </a:r>
                </a:p>
              </p:txBody>
            </p:sp>
            <p:cxnSp>
              <p:nvCxnSpPr>
                <p:cNvPr id="11" name="Straight Arrow Connector 10"/>
                <p:cNvCxnSpPr/>
                <p:nvPr/>
              </p:nvCxnSpPr>
              <p:spPr>
                <a:xfrm>
                  <a:off x="873457" y="4256052"/>
                  <a:ext cx="971266"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687171" y="4253869"/>
                  <a:ext cx="971266"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281919" y="3048317"/>
                <a:ext cx="3784980" cy="2458872"/>
                <a:chOff x="3600734" y="3032303"/>
                <a:chExt cx="3784980" cy="2458872"/>
              </a:xfrm>
            </p:grpSpPr>
            <p:sp>
              <p:nvSpPr>
                <p:cNvPr id="4" name="Pentagon 3"/>
                <p:cNvSpPr/>
                <p:nvPr/>
              </p:nvSpPr>
              <p:spPr>
                <a:xfrm>
                  <a:off x="4572000" y="3032303"/>
                  <a:ext cx="1842448" cy="968991"/>
                </a:xfrm>
                <a:prstGeom prst="homePlat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 DDA</a:t>
                  </a:r>
                </a:p>
                <a:p>
                  <a:pPr algn="ctr"/>
                  <a:r>
                    <a:rPr lang="en-US" dirty="0">
                      <a:solidFill>
                        <a:schemeClr val="tx1"/>
                      </a:solidFill>
                    </a:rPr>
                    <a:t>n bit</a:t>
                  </a:r>
                </a:p>
                <a:p>
                  <a:pPr algn="ctr"/>
                  <a:r>
                    <a:rPr lang="en-US" dirty="0">
                      <a:solidFill>
                        <a:schemeClr val="tx1"/>
                      </a:solidFill>
                    </a:rPr>
                    <a:t>∆x</a:t>
                  </a:r>
                </a:p>
              </p:txBody>
            </p:sp>
            <p:sp>
              <p:nvSpPr>
                <p:cNvPr id="8" name="Pentagon 7"/>
                <p:cNvSpPr/>
                <p:nvPr/>
              </p:nvSpPr>
              <p:spPr>
                <a:xfrm>
                  <a:off x="4572000" y="4522184"/>
                  <a:ext cx="1842448" cy="968991"/>
                </a:xfrm>
                <a:prstGeom prst="homePlat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 DDA</a:t>
                  </a:r>
                </a:p>
                <a:p>
                  <a:pPr algn="ctr"/>
                  <a:r>
                    <a:rPr lang="en-US" dirty="0">
                      <a:solidFill>
                        <a:schemeClr val="tx1"/>
                      </a:solidFill>
                    </a:rPr>
                    <a:t>n bit</a:t>
                  </a:r>
                </a:p>
                <a:p>
                  <a:pPr algn="ctr"/>
                  <a:r>
                    <a:rPr lang="en-US" dirty="0">
                      <a:solidFill>
                        <a:schemeClr val="tx1"/>
                      </a:solidFill>
                    </a:rPr>
                    <a:t>∆y</a:t>
                  </a:r>
                </a:p>
              </p:txBody>
            </p:sp>
            <p:cxnSp>
              <p:nvCxnSpPr>
                <p:cNvPr id="13" name="Straight Arrow Connector 12"/>
                <p:cNvCxnSpPr/>
                <p:nvPr/>
              </p:nvCxnSpPr>
              <p:spPr>
                <a:xfrm>
                  <a:off x="3600734" y="5006679"/>
                  <a:ext cx="971266"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600734" y="3516798"/>
                  <a:ext cx="971266"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414448" y="5013460"/>
                  <a:ext cx="971266"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414448" y="3516798"/>
                  <a:ext cx="971266"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p:cNvCxnSpPr/>
              <p:nvPr/>
            </p:nvCxnSpPr>
            <p:spPr>
              <a:xfrm>
                <a:off x="4281919" y="3532812"/>
                <a:ext cx="0" cy="1489881"/>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810605" y="3243824"/>
              <a:ext cx="485633" cy="461665"/>
            </a:xfrm>
            <a:prstGeom prst="rect">
              <a:avLst/>
            </a:prstGeom>
            <a:noFill/>
          </p:spPr>
          <p:txBody>
            <a:bodyPr wrap="square" rtlCol="0">
              <a:spAutoFit/>
            </a:bodyPr>
            <a:lstStyle/>
            <a:p>
              <a:r>
                <a:rPr lang="en-US" sz="2400" i="1" dirty="0"/>
                <a:t>f</a:t>
              </a:r>
            </a:p>
          </p:txBody>
        </p:sp>
        <p:grpSp>
          <p:nvGrpSpPr>
            <p:cNvPr id="23" name="Group 22"/>
            <p:cNvGrpSpPr/>
            <p:nvPr/>
          </p:nvGrpSpPr>
          <p:grpSpPr>
            <a:xfrm>
              <a:off x="628650" y="2846949"/>
              <a:ext cx="741374" cy="193185"/>
              <a:chOff x="0" y="0"/>
              <a:chExt cx="819467" cy="121603"/>
            </a:xfrm>
          </p:grpSpPr>
          <p:grpSp>
            <p:nvGrpSpPr>
              <p:cNvPr id="24" name="Group 23"/>
              <p:cNvGrpSpPr/>
              <p:nvPr/>
            </p:nvGrpSpPr>
            <p:grpSpPr>
              <a:xfrm>
                <a:off x="0" y="0"/>
                <a:ext cx="357505" cy="121603"/>
                <a:chOff x="0" y="0"/>
                <a:chExt cx="357505" cy="121603"/>
              </a:xfrm>
            </p:grpSpPr>
            <p:cxnSp>
              <p:nvCxnSpPr>
                <p:cNvPr id="35" name="Straight Connector 34"/>
                <p:cNvCxnSpPr/>
                <p:nvPr/>
              </p:nvCxnSpPr>
              <p:spPr>
                <a:xfrm>
                  <a:off x="0" y="114300"/>
                  <a:ext cx="1193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19063" y="0"/>
                  <a:ext cx="119380" cy="0"/>
                </a:xfrm>
                <a:prstGeom prst="line">
                  <a:avLst/>
                </a:prstGeom>
                <a:noFill/>
                <a:ln w="6350" cap="flat" cmpd="sng" algn="ctr">
                  <a:solidFill>
                    <a:schemeClr val="tx1"/>
                  </a:solidFill>
                  <a:prstDash val="solid"/>
                  <a:miter lim="800000"/>
                </a:ln>
                <a:effectLst/>
              </p:spPr>
            </p:cxnSp>
            <p:cxnSp>
              <p:nvCxnSpPr>
                <p:cNvPr id="37" name="Straight Connector 36"/>
                <p:cNvCxnSpPr/>
                <p:nvPr/>
              </p:nvCxnSpPr>
              <p:spPr>
                <a:xfrm>
                  <a:off x="238125" y="119062"/>
                  <a:ext cx="119380" cy="0"/>
                </a:xfrm>
                <a:prstGeom prst="line">
                  <a:avLst/>
                </a:prstGeom>
                <a:noFill/>
                <a:ln w="6350" cap="flat" cmpd="sng" algn="ctr">
                  <a:solidFill>
                    <a:schemeClr val="tx1"/>
                  </a:solidFill>
                  <a:prstDash val="solid"/>
                  <a:miter lim="800000"/>
                </a:ln>
                <a:effectLst/>
              </p:spPr>
            </p:cxnSp>
            <p:cxnSp>
              <p:nvCxnSpPr>
                <p:cNvPr id="38" name="Straight Connector 37"/>
                <p:cNvCxnSpPr/>
                <p:nvPr/>
              </p:nvCxnSpPr>
              <p:spPr>
                <a:xfrm rot="5400000">
                  <a:off x="61912" y="61913"/>
                  <a:ext cx="119380" cy="0"/>
                </a:xfrm>
                <a:prstGeom prst="line">
                  <a:avLst/>
                </a:prstGeom>
                <a:noFill/>
                <a:ln w="6350" cap="flat" cmpd="sng" algn="ctr">
                  <a:solidFill>
                    <a:schemeClr val="tx1"/>
                  </a:solidFill>
                  <a:prstDash val="solid"/>
                  <a:miter lim="800000"/>
                </a:ln>
                <a:effectLst/>
              </p:spPr>
            </p:cxnSp>
            <p:cxnSp>
              <p:nvCxnSpPr>
                <p:cNvPr id="39" name="Straight Connector 38"/>
                <p:cNvCxnSpPr/>
                <p:nvPr/>
              </p:nvCxnSpPr>
              <p:spPr>
                <a:xfrm rot="5400000">
                  <a:off x="176212" y="61913"/>
                  <a:ext cx="119380" cy="0"/>
                </a:xfrm>
                <a:prstGeom prst="line">
                  <a:avLst/>
                </a:prstGeom>
                <a:noFill/>
                <a:ln w="6350" cap="flat" cmpd="sng" algn="ctr">
                  <a:solidFill>
                    <a:schemeClr val="tx1"/>
                  </a:solidFill>
                  <a:prstDash val="solid"/>
                  <a:miter lim="800000"/>
                </a:ln>
                <a:effectLst/>
              </p:spPr>
            </p:cxnSp>
          </p:grpSp>
          <p:grpSp>
            <p:nvGrpSpPr>
              <p:cNvPr id="25" name="Group 24"/>
              <p:cNvGrpSpPr/>
              <p:nvPr/>
            </p:nvGrpSpPr>
            <p:grpSpPr>
              <a:xfrm>
                <a:off x="357188" y="0"/>
                <a:ext cx="238442" cy="121603"/>
                <a:chOff x="119063" y="0"/>
                <a:chExt cx="238442" cy="121603"/>
              </a:xfrm>
            </p:grpSpPr>
            <p:cxnSp>
              <p:nvCxnSpPr>
                <p:cNvPr id="31" name="Straight Connector 30"/>
                <p:cNvCxnSpPr/>
                <p:nvPr/>
              </p:nvCxnSpPr>
              <p:spPr>
                <a:xfrm>
                  <a:off x="119063" y="0"/>
                  <a:ext cx="119380" cy="0"/>
                </a:xfrm>
                <a:prstGeom prst="line">
                  <a:avLst/>
                </a:prstGeom>
                <a:noFill/>
                <a:ln w="6350" cap="flat" cmpd="sng" algn="ctr">
                  <a:solidFill>
                    <a:schemeClr val="tx1"/>
                  </a:solidFill>
                  <a:prstDash val="solid"/>
                  <a:miter lim="800000"/>
                </a:ln>
                <a:effectLst/>
              </p:spPr>
            </p:cxnSp>
            <p:cxnSp>
              <p:nvCxnSpPr>
                <p:cNvPr id="32" name="Straight Connector 31"/>
                <p:cNvCxnSpPr/>
                <p:nvPr/>
              </p:nvCxnSpPr>
              <p:spPr>
                <a:xfrm>
                  <a:off x="238125" y="119062"/>
                  <a:ext cx="119380" cy="0"/>
                </a:xfrm>
                <a:prstGeom prst="line">
                  <a:avLst/>
                </a:prstGeom>
                <a:noFill/>
                <a:ln w="6350" cap="flat" cmpd="sng" algn="ctr">
                  <a:solidFill>
                    <a:schemeClr val="tx1"/>
                  </a:solidFill>
                  <a:prstDash val="solid"/>
                  <a:miter lim="800000"/>
                </a:ln>
                <a:effectLst/>
              </p:spPr>
            </p:cxnSp>
            <p:cxnSp>
              <p:nvCxnSpPr>
                <p:cNvPr id="33" name="Straight Connector 32"/>
                <p:cNvCxnSpPr/>
                <p:nvPr/>
              </p:nvCxnSpPr>
              <p:spPr>
                <a:xfrm rot="5400000">
                  <a:off x="61912" y="61913"/>
                  <a:ext cx="119380" cy="0"/>
                </a:xfrm>
                <a:prstGeom prst="line">
                  <a:avLst/>
                </a:prstGeom>
                <a:noFill/>
                <a:ln w="6350" cap="flat" cmpd="sng" algn="ctr">
                  <a:solidFill>
                    <a:schemeClr val="tx1"/>
                  </a:solidFill>
                  <a:prstDash val="solid"/>
                  <a:miter lim="800000"/>
                </a:ln>
                <a:effectLst/>
              </p:spPr>
            </p:cxnSp>
            <p:cxnSp>
              <p:nvCxnSpPr>
                <p:cNvPr id="34" name="Straight Connector 33"/>
                <p:cNvCxnSpPr/>
                <p:nvPr/>
              </p:nvCxnSpPr>
              <p:spPr>
                <a:xfrm rot="5400000">
                  <a:off x="176212" y="61913"/>
                  <a:ext cx="119380" cy="0"/>
                </a:xfrm>
                <a:prstGeom prst="line">
                  <a:avLst/>
                </a:prstGeom>
                <a:noFill/>
                <a:ln w="6350" cap="flat" cmpd="sng" algn="ctr">
                  <a:solidFill>
                    <a:schemeClr val="tx1"/>
                  </a:solidFill>
                  <a:prstDash val="solid"/>
                  <a:miter lim="800000"/>
                </a:ln>
                <a:effectLst/>
              </p:spPr>
            </p:cxnSp>
          </p:grpSp>
          <p:grpSp>
            <p:nvGrpSpPr>
              <p:cNvPr id="26" name="Group 25"/>
              <p:cNvGrpSpPr/>
              <p:nvPr/>
            </p:nvGrpSpPr>
            <p:grpSpPr>
              <a:xfrm>
                <a:off x="581025" y="0"/>
                <a:ext cx="238442" cy="121603"/>
                <a:chOff x="119063" y="0"/>
                <a:chExt cx="238442" cy="121603"/>
              </a:xfrm>
            </p:grpSpPr>
            <p:cxnSp>
              <p:nvCxnSpPr>
                <p:cNvPr id="27" name="Straight Connector 26"/>
                <p:cNvCxnSpPr/>
                <p:nvPr/>
              </p:nvCxnSpPr>
              <p:spPr>
                <a:xfrm>
                  <a:off x="119063" y="0"/>
                  <a:ext cx="119380" cy="0"/>
                </a:xfrm>
                <a:prstGeom prst="line">
                  <a:avLst/>
                </a:prstGeom>
                <a:noFill/>
                <a:ln w="6350" cap="flat" cmpd="sng" algn="ctr">
                  <a:solidFill>
                    <a:schemeClr val="tx1"/>
                  </a:solidFill>
                  <a:prstDash val="solid"/>
                  <a:miter lim="800000"/>
                </a:ln>
                <a:effectLst/>
              </p:spPr>
            </p:cxnSp>
            <p:cxnSp>
              <p:nvCxnSpPr>
                <p:cNvPr id="28" name="Straight Connector 27"/>
                <p:cNvCxnSpPr/>
                <p:nvPr/>
              </p:nvCxnSpPr>
              <p:spPr>
                <a:xfrm>
                  <a:off x="238125" y="119062"/>
                  <a:ext cx="119380" cy="0"/>
                </a:xfrm>
                <a:prstGeom prst="line">
                  <a:avLst/>
                </a:prstGeom>
                <a:noFill/>
                <a:ln w="6350" cap="flat" cmpd="sng" algn="ctr">
                  <a:solidFill>
                    <a:schemeClr val="tx1"/>
                  </a:solidFill>
                  <a:prstDash val="solid"/>
                  <a:miter lim="800000"/>
                </a:ln>
                <a:effectLst/>
              </p:spPr>
            </p:cxnSp>
            <p:cxnSp>
              <p:nvCxnSpPr>
                <p:cNvPr id="29" name="Straight Connector 28"/>
                <p:cNvCxnSpPr/>
                <p:nvPr/>
              </p:nvCxnSpPr>
              <p:spPr>
                <a:xfrm rot="5400000">
                  <a:off x="61912" y="61913"/>
                  <a:ext cx="119380" cy="0"/>
                </a:xfrm>
                <a:prstGeom prst="line">
                  <a:avLst/>
                </a:prstGeom>
                <a:noFill/>
                <a:ln w="6350" cap="flat" cmpd="sng" algn="ctr">
                  <a:solidFill>
                    <a:schemeClr val="tx1"/>
                  </a:solidFill>
                  <a:prstDash val="solid"/>
                  <a:miter lim="800000"/>
                </a:ln>
                <a:effectLst/>
              </p:spPr>
            </p:cxnSp>
            <p:cxnSp>
              <p:nvCxnSpPr>
                <p:cNvPr id="30" name="Straight Connector 29"/>
                <p:cNvCxnSpPr/>
                <p:nvPr/>
              </p:nvCxnSpPr>
              <p:spPr>
                <a:xfrm rot="5400000">
                  <a:off x="176212" y="61913"/>
                  <a:ext cx="119380" cy="0"/>
                </a:xfrm>
                <a:prstGeom prst="line">
                  <a:avLst/>
                </a:prstGeom>
                <a:noFill/>
                <a:ln w="6350" cap="flat" cmpd="sng" algn="ctr">
                  <a:solidFill>
                    <a:schemeClr val="tx1"/>
                  </a:solidFill>
                  <a:prstDash val="solid"/>
                  <a:miter lim="800000"/>
                </a:ln>
                <a:effectLst/>
              </p:spPr>
            </p:cxnSp>
          </p:grpSp>
        </p:grpSp>
        <p:grpSp>
          <p:nvGrpSpPr>
            <p:cNvPr id="40" name="Group 39"/>
            <p:cNvGrpSpPr/>
            <p:nvPr/>
          </p:nvGrpSpPr>
          <p:grpSpPr>
            <a:xfrm>
              <a:off x="3532620" y="2848714"/>
              <a:ext cx="741374" cy="193185"/>
              <a:chOff x="0" y="0"/>
              <a:chExt cx="819467" cy="121603"/>
            </a:xfrm>
          </p:grpSpPr>
          <p:grpSp>
            <p:nvGrpSpPr>
              <p:cNvPr id="41" name="Group 40"/>
              <p:cNvGrpSpPr/>
              <p:nvPr/>
            </p:nvGrpSpPr>
            <p:grpSpPr>
              <a:xfrm>
                <a:off x="0" y="0"/>
                <a:ext cx="357505" cy="121603"/>
                <a:chOff x="0" y="0"/>
                <a:chExt cx="357505" cy="121603"/>
              </a:xfrm>
            </p:grpSpPr>
            <p:cxnSp>
              <p:nvCxnSpPr>
                <p:cNvPr id="52" name="Straight Connector 51"/>
                <p:cNvCxnSpPr/>
                <p:nvPr/>
              </p:nvCxnSpPr>
              <p:spPr>
                <a:xfrm>
                  <a:off x="0" y="114300"/>
                  <a:ext cx="1193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19063" y="0"/>
                  <a:ext cx="119380" cy="0"/>
                </a:xfrm>
                <a:prstGeom prst="line">
                  <a:avLst/>
                </a:prstGeom>
                <a:noFill/>
                <a:ln w="6350" cap="flat" cmpd="sng" algn="ctr">
                  <a:solidFill>
                    <a:schemeClr val="tx1"/>
                  </a:solidFill>
                  <a:prstDash val="solid"/>
                  <a:miter lim="800000"/>
                </a:ln>
                <a:effectLst/>
              </p:spPr>
            </p:cxnSp>
            <p:cxnSp>
              <p:nvCxnSpPr>
                <p:cNvPr id="54" name="Straight Connector 53"/>
                <p:cNvCxnSpPr/>
                <p:nvPr/>
              </p:nvCxnSpPr>
              <p:spPr>
                <a:xfrm>
                  <a:off x="238125" y="119062"/>
                  <a:ext cx="119380" cy="0"/>
                </a:xfrm>
                <a:prstGeom prst="line">
                  <a:avLst/>
                </a:prstGeom>
                <a:noFill/>
                <a:ln w="6350" cap="flat" cmpd="sng" algn="ctr">
                  <a:solidFill>
                    <a:schemeClr val="tx1"/>
                  </a:solidFill>
                  <a:prstDash val="solid"/>
                  <a:miter lim="800000"/>
                </a:ln>
                <a:effectLst/>
              </p:spPr>
            </p:cxnSp>
            <p:cxnSp>
              <p:nvCxnSpPr>
                <p:cNvPr id="55" name="Straight Connector 54"/>
                <p:cNvCxnSpPr/>
                <p:nvPr/>
              </p:nvCxnSpPr>
              <p:spPr>
                <a:xfrm rot="5400000">
                  <a:off x="61912" y="61913"/>
                  <a:ext cx="119380" cy="0"/>
                </a:xfrm>
                <a:prstGeom prst="line">
                  <a:avLst/>
                </a:prstGeom>
                <a:noFill/>
                <a:ln w="6350" cap="flat" cmpd="sng" algn="ctr">
                  <a:solidFill>
                    <a:schemeClr val="tx1"/>
                  </a:solidFill>
                  <a:prstDash val="solid"/>
                  <a:miter lim="800000"/>
                </a:ln>
                <a:effectLst/>
              </p:spPr>
            </p:cxnSp>
            <p:cxnSp>
              <p:nvCxnSpPr>
                <p:cNvPr id="56" name="Straight Connector 55"/>
                <p:cNvCxnSpPr/>
                <p:nvPr/>
              </p:nvCxnSpPr>
              <p:spPr>
                <a:xfrm rot="5400000">
                  <a:off x="176212" y="61913"/>
                  <a:ext cx="119380" cy="0"/>
                </a:xfrm>
                <a:prstGeom prst="line">
                  <a:avLst/>
                </a:prstGeom>
                <a:noFill/>
                <a:ln w="6350" cap="flat" cmpd="sng" algn="ctr">
                  <a:solidFill>
                    <a:schemeClr val="tx1"/>
                  </a:solidFill>
                  <a:prstDash val="solid"/>
                  <a:miter lim="800000"/>
                </a:ln>
                <a:effectLst/>
              </p:spPr>
            </p:cxnSp>
          </p:grpSp>
          <p:grpSp>
            <p:nvGrpSpPr>
              <p:cNvPr id="42" name="Group 41"/>
              <p:cNvGrpSpPr/>
              <p:nvPr/>
            </p:nvGrpSpPr>
            <p:grpSpPr>
              <a:xfrm>
                <a:off x="357188" y="0"/>
                <a:ext cx="238442" cy="121603"/>
                <a:chOff x="119063" y="0"/>
                <a:chExt cx="238442" cy="121603"/>
              </a:xfrm>
            </p:grpSpPr>
            <p:cxnSp>
              <p:nvCxnSpPr>
                <p:cNvPr id="48" name="Straight Connector 47"/>
                <p:cNvCxnSpPr/>
                <p:nvPr/>
              </p:nvCxnSpPr>
              <p:spPr>
                <a:xfrm>
                  <a:off x="119063" y="0"/>
                  <a:ext cx="119380" cy="0"/>
                </a:xfrm>
                <a:prstGeom prst="line">
                  <a:avLst/>
                </a:prstGeom>
                <a:noFill/>
                <a:ln w="6350" cap="flat" cmpd="sng" algn="ctr">
                  <a:solidFill>
                    <a:schemeClr val="tx1"/>
                  </a:solidFill>
                  <a:prstDash val="solid"/>
                  <a:miter lim="800000"/>
                </a:ln>
                <a:effectLst/>
              </p:spPr>
            </p:cxnSp>
            <p:cxnSp>
              <p:nvCxnSpPr>
                <p:cNvPr id="49" name="Straight Connector 48"/>
                <p:cNvCxnSpPr/>
                <p:nvPr/>
              </p:nvCxnSpPr>
              <p:spPr>
                <a:xfrm>
                  <a:off x="238125" y="119062"/>
                  <a:ext cx="119380" cy="0"/>
                </a:xfrm>
                <a:prstGeom prst="line">
                  <a:avLst/>
                </a:prstGeom>
                <a:noFill/>
                <a:ln w="6350" cap="flat" cmpd="sng" algn="ctr">
                  <a:solidFill>
                    <a:schemeClr val="tx1"/>
                  </a:solidFill>
                  <a:prstDash val="solid"/>
                  <a:miter lim="800000"/>
                </a:ln>
                <a:effectLst/>
              </p:spPr>
            </p:cxnSp>
            <p:cxnSp>
              <p:nvCxnSpPr>
                <p:cNvPr id="50" name="Straight Connector 49"/>
                <p:cNvCxnSpPr/>
                <p:nvPr/>
              </p:nvCxnSpPr>
              <p:spPr>
                <a:xfrm rot="5400000">
                  <a:off x="61912" y="61913"/>
                  <a:ext cx="119380" cy="0"/>
                </a:xfrm>
                <a:prstGeom prst="line">
                  <a:avLst/>
                </a:prstGeom>
                <a:noFill/>
                <a:ln w="6350" cap="flat" cmpd="sng" algn="ctr">
                  <a:solidFill>
                    <a:schemeClr val="tx1"/>
                  </a:solidFill>
                  <a:prstDash val="solid"/>
                  <a:miter lim="800000"/>
                </a:ln>
                <a:effectLst/>
              </p:spPr>
            </p:cxnSp>
            <p:cxnSp>
              <p:nvCxnSpPr>
                <p:cNvPr id="51" name="Straight Connector 50"/>
                <p:cNvCxnSpPr/>
                <p:nvPr/>
              </p:nvCxnSpPr>
              <p:spPr>
                <a:xfrm rot="5400000">
                  <a:off x="176212" y="61913"/>
                  <a:ext cx="119380" cy="0"/>
                </a:xfrm>
                <a:prstGeom prst="line">
                  <a:avLst/>
                </a:prstGeom>
                <a:noFill/>
                <a:ln w="6350" cap="flat" cmpd="sng" algn="ctr">
                  <a:solidFill>
                    <a:schemeClr val="tx1"/>
                  </a:solidFill>
                  <a:prstDash val="solid"/>
                  <a:miter lim="800000"/>
                </a:ln>
                <a:effectLst/>
              </p:spPr>
            </p:cxnSp>
          </p:grpSp>
          <p:grpSp>
            <p:nvGrpSpPr>
              <p:cNvPr id="43" name="Group 42"/>
              <p:cNvGrpSpPr/>
              <p:nvPr/>
            </p:nvGrpSpPr>
            <p:grpSpPr>
              <a:xfrm>
                <a:off x="581025" y="0"/>
                <a:ext cx="238442" cy="121603"/>
                <a:chOff x="119063" y="0"/>
                <a:chExt cx="238442" cy="121603"/>
              </a:xfrm>
            </p:grpSpPr>
            <p:cxnSp>
              <p:nvCxnSpPr>
                <p:cNvPr id="44" name="Straight Connector 43"/>
                <p:cNvCxnSpPr/>
                <p:nvPr/>
              </p:nvCxnSpPr>
              <p:spPr>
                <a:xfrm>
                  <a:off x="119063" y="0"/>
                  <a:ext cx="119380" cy="0"/>
                </a:xfrm>
                <a:prstGeom prst="line">
                  <a:avLst/>
                </a:prstGeom>
                <a:noFill/>
                <a:ln w="6350" cap="flat" cmpd="sng" algn="ctr">
                  <a:solidFill>
                    <a:schemeClr val="tx1"/>
                  </a:solidFill>
                  <a:prstDash val="solid"/>
                  <a:miter lim="800000"/>
                </a:ln>
                <a:effectLst/>
              </p:spPr>
            </p:cxnSp>
            <p:cxnSp>
              <p:nvCxnSpPr>
                <p:cNvPr id="45" name="Straight Connector 44"/>
                <p:cNvCxnSpPr/>
                <p:nvPr/>
              </p:nvCxnSpPr>
              <p:spPr>
                <a:xfrm>
                  <a:off x="238125" y="119062"/>
                  <a:ext cx="119380" cy="0"/>
                </a:xfrm>
                <a:prstGeom prst="line">
                  <a:avLst/>
                </a:prstGeom>
                <a:noFill/>
                <a:ln w="6350" cap="flat" cmpd="sng" algn="ctr">
                  <a:solidFill>
                    <a:schemeClr val="tx1"/>
                  </a:solidFill>
                  <a:prstDash val="solid"/>
                  <a:miter lim="800000"/>
                </a:ln>
                <a:effectLst/>
              </p:spPr>
            </p:cxnSp>
            <p:cxnSp>
              <p:nvCxnSpPr>
                <p:cNvPr id="46" name="Straight Connector 45"/>
                <p:cNvCxnSpPr/>
                <p:nvPr/>
              </p:nvCxnSpPr>
              <p:spPr>
                <a:xfrm rot="5400000">
                  <a:off x="61912" y="61913"/>
                  <a:ext cx="119380" cy="0"/>
                </a:xfrm>
                <a:prstGeom prst="line">
                  <a:avLst/>
                </a:prstGeom>
                <a:noFill/>
                <a:ln w="6350" cap="flat" cmpd="sng" algn="ctr">
                  <a:solidFill>
                    <a:schemeClr val="tx1"/>
                  </a:solidFill>
                  <a:prstDash val="solid"/>
                  <a:miter lim="800000"/>
                </a:ln>
                <a:effectLst/>
              </p:spPr>
            </p:cxnSp>
            <p:cxnSp>
              <p:nvCxnSpPr>
                <p:cNvPr id="47" name="Straight Connector 46"/>
                <p:cNvCxnSpPr/>
                <p:nvPr/>
              </p:nvCxnSpPr>
              <p:spPr>
                <a:xfrm rot="5400000">
                  <a:off x="176212" y="61913"/>
                  <a:ext cx="119380" cy="0"/>
                </a:xfrm>
                <a:prstGeom prst="line">
                  <a:avLst/>
                </a:prstGeom>
                <a:noFill/>
                <a:ln w="6350" cap="flat" cmpd="sng" algn="ctr">
                  <a:solidFill>
                    <a:schemeClr val="tx1"/>
                  </a:solidFill>
                  <a:prstDash val="solid"/>
                  <a:miter lim="800000"/>
                </a:ln>
                <a:effectLst/>
              </p:spPr>
            </p:cxnSp>
          </p:grpSp>
        </p:grpSp>
        <p:grpSp>
          <p:nvGrpSpPr>
            <p:cNvPr id="57" name="Group 56"/>
            <p:cNvGrpSpPr/>
            <p:nvPr/>
          </p:nvGrpSpPr>
          <p:grpSpPr>
            <a:xfrm>
              <a:off x="7227344" y="2065760"/>
              <a:ext cx="741374" cy="193185"/>
              <a:chOff x="0" y="0"/>
              <a:chExt cx="819467" cy="121603"/>
            </a:xfrm>
          </p:grpSpPr>
          <p:grpSp>
            <p:nvGrpSpPr>
              <p:cNvPr id="58" name="Group 57"/>
              <p:cNvGrpSpPr/>
              <p:nvPr/>
            </p:nvGrpSpPr>
            <p:grpSpPr>
              <a:xfrm>
                <a:off x="0" y="0"/>
                <a:ext cx="357505" cy="121603"/>
                <a:chOff x="0" y="0"/>
                <a:chExt cx="357505" cy="121603"/>
              </a:xfrm>
            </p:grpSpPr>
            <p:cxnSp>
              <p:nvCxnSpPr>
                <p:cNvPr id="69" name="Straight Connector 68"/>
                <p:cNvCxnSpPr/>
                <p:nvPr/>
              </p:nvCxnSpPr>
              <p:spPr>
                <a:xfrm>
                  <a:off x="0" y="114300"/>
                  <a:ext cx="1193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9063" y="0"/>
                  <a:ext cx="119380" cy="0"/>
                </a:xfrm>
                <a:prstGeom prst="line">
                  <a:avLst/>
                </a:prstGeom>
                <a:noFill/>
                <a:ln w="6350" cap="flat" cmpd="sng" algn="ctr">
                  <a:solidFill>
                    <a:schemeClr val="tx1"/>
                  </a:solidFill>
                  <a:prstDash val="solid"/>
                  <a:miter lim="800000"/>
                </a:ln>
                <a:effectLst/>
              </p:spPr>
            </p:cxnSp>
            <p:cxnSp>
              <p:nvCxnSpPr>
                <p:cNvPr id="71" name="Straight Connector 70"/>
                <p:cNvCxnSpPr/>
                <p:nvPr/>
              </p:nvCxnSpPr>
              <p:spPr>
                <a:xfrm>
                  <a:off x="238125" y="119062"/>
                  <a:ext cx="119380" cy="0"/>
                </a:xfrm>
                <a:prstGeom prst="line">
                  <a:avLst/>
                </a:prstGeom>
                <a:noFill/>
                <a:ln w="6350" cap="flat" cmpd="sng" algn="ctr">
                  <a:solidFill>
                    <a:schemeClr val="tx1"/>
                  </a:solidFill>
                  <a:prstDash val="solid"/>
                  <a:miter lim="800000"/>
                </a:ln>
                <a:effectLst/>
              </p:spPr>
            </p:cxnSp>
            <p:cxnSp>
              <p:nvCxnSpPr>
                <p:cNvPr id="72" name="Straight Connector 71"/>
                <p:cNvCxnSpPr/>
                <p:nvPr/>
              </p:nvCxnSpPr>
              <p:spPr>
                <a:xfrm rot="5400000">
                  <a:off x="61912" y="61913"/>
                  <a:ext cx="119380" cy="0"/>
                </a:xfrm>
                <a:prstGeom prst="line">
                  <a:avLst/>
                </a:prstGeom>
                <a:noFill/>
                <a:ln w="6350" cap="flat" cmpd="sng" algn="ctr">
                  <a:solidFill>
                    <a:schemeClr val="tx1"/>
                  </a:solidFill>
                  <a:prstDash val="solid"/>
                  <a:miter lim="800000"/>
                </a:ln>
                <a:effectLst/>
              </p:spPr>
            </p:cxnSp>
            <p:cxnSp>
              <p:nvCxnSpPr>
                <p:cNvPr id="73" name="Straight Connector 72"/>
                <p:cNvCxnSpPr/>
                <p:nvPr/>
              </p:nvCxnSpPr>
              <p:spPr>
                <a:xfrm rot="5400000">
                  <a:off x="176212" y="61913"/>
                  <a:ext cx="119380" cy="0"/>
                </a:xfrm>
                <a:prstGeom prst="line">
                  <a:avLst/>
                </a:prstGeom>
                <a:noFill/>
                <a:ln w="6350" cap="flat" cmpd="sng" algn="ctr">
                  <a:solidFill>
                    <a:schemeClr val="tx1"/>
                  </a:solidFill>
                  <a:prstDash val="solid"/>
                  <a:miter lim="800000"/>
                </a:ln>
                <a:effectLst/>
              </p:spPr>
            </p:cxnSp>
          </p:grpSp>
          <p:grpSp>
            <p:nvGrpSpPr>
              <p:cNvPr id="59" name="Group 58"/>
              <p:cNvGrpSpPr/>
              <p:nvPr/>
            </p:nvGrpSpPr>
            <p:grpSpPr>
              <a:xfrm>
                <a:off x="357188" y="0"/>
                <a:ext cx="238442" cy="121603"/>
                <a:chOff x="119063" y="0"/>
                <a:chExt cx="238442" cy="121603"/>
              </a:xfrm>
            </p:grpSpPr>
            <p:cxnSp>
              <p:nvCxnSpPr>
                <p:cNvPr id="65" name="Straight Connector 64"/>
                <p:cNvCxnSpPr/>
                <p:nvPr/>
              </p:nvCxnSpPr>
              <p:spPr>
                <a:xfrm>
                  <a:off x="119063" y="0"/>
                  <a:ext cx="119380" cy="0"/>
                </a:xfrm>
                <a:prstGeom prst="line">
                  <a:avLst/>
                </a:prstGeom>
                <a:noFill/>
                <a:ln w="6350" cap="flat" cmpd="sng" algn="ctr">
                  <a:solidFill>
                    <a:schemeClr val="tx1"/>
                  </a:solidFill>
                  <a:prstDash val="solid"/>
                  <a:miter lim="800000"/>
                </a:ln>
                <a:effectLst/>
              </p:spPr>
            </p:cxnSp>
            <p:cxnSp>
              <p:nvCxnSpPr>
                <p:cNvPr id="66" name="Straight Connector 65"/>
                <p:cNvCxnSpPr/>
                <p:nvPr/>
              </p:nvCxnSpPr>
              <p:spPr>
                <a:xfrm>
                  <a:off x="238125" y="119062"/>
                  <a:ext cx="119380" cy="0"/>
                </a:xfrm>
                <a:prstGeom prst="line">
                  <a:avLst/>
                </a:prstGeom>
                <a:noFill/>
                <a:ln w="6350" cap="flat" cmpd="sng" algn="ctr">
                  <a:solidFill>
                    <a:schemeClr val="tx1"/>
                  </a:solidFill>
                  <a:prstDash val="solid"/>
                  <a:miter lim="800000"/>
                </a:ln>
                <a:effectLst/>
              </p:spPr>
            </p:cxnSp>
            <p:cxnSp>
              <p:nvCxnSpPr>
                <p:cNvPr id="67" name="Straight Connector 66"/>
                <p:cNvCxnSpPr/>
                <p:nvPr/>
              </p:nvCxnSpPr>
              <p:spPr>
                <a:xfrm rot="5400000">
                  <a:off x="61912" y="61913"/>
                  <a:ext cx="119380" cy="0"/>
                </a:xfrm>
                <a:prstGeom prst="line">
                  <a:avLst/>
                </a:prstGeom>
                <a:noFill/>
                <a:ln w="6350" cap="flat" cmpd="sng" algn="ctr">
                  <a:solidFill>
                    <a:schemeClr val="tx1"/>
                  </a:solidFill>
                  <a:prstDash val="solid"/>
                  <a:miter lim="800000"/>
                </a:ln>
                <a:effectLst/>
              </p:spPr>
            </p:cxnSp>
            <p:cxnSp>
              <p:nvCxnSpPr>
                <p:cNvPr id="68" name="Straight Connector 67"/>
                <p:cNvCxnSpPr/>
                <p:nvPr/>
              </p:nvCxnSpPr>
              <p:spPr>
                <a:xfrm rot="5400000">
                  <a:off x="176212" y="61913"/>
                  <a:ext cx="119380" cy="0"/>
                </a:xfrm>
                <a:prstGeom prst="line">
                  <a:avLst/>
                </a:prstGeom>
                <a:noFill/>
                <a:ln w="6350" cap="flat" cmpd="sng" algn="ctr">
                  <a:solidFill>
                    <a:schemeClr val="tx1"/>
                  </a:solidFill>
                  <a:prstDash val="solid"/>
                  <a:miter lim="800000"/>
                </a:ln>
                <a:effectLst/>
              </p:spPr>
            </p:cxnSp>
          </p:grpSp>
          <p:grpSp>
            <p:nvGrpSpPr>
              <p:cNvPr id="60" name="Group 59"/>
              <p:cNvGrpSpPr/>
              <p:nvPr/>
            </p:nvGrpSpPr>
            <p:grpSpPr>
              <a:xfrm>
                <a:off x="581025" y="0"/>
                <a:ext cx="238442" cy="121603"/>
                <a:chOff x="119063" y="0"/>
                <a:chExt cx="238442" cy="121603"/>
              </a:xfrm>
            </p:grpSpPr>
            <p:cxnSp>
              <p:nvCxnSpPr>
                <p:cNvPr id="61" name="Straight Connector 60"/>
                <p:cNvCxnSpPr/>
                <p:nvPr/>
              </p:nvCxnSpPr>
              <p:spPr>
                <a:xfrm>
                  <a:off x="119063" y="0"/>
                  <a:ext cx="119380" cy="0"/>
                </a:xfrm>
                <a:prstGeom prst="line">
                  <a:avLst/>
                </a:prstGeom>
                <a:noFill/>
                <a:ln w="6350" cap="flat" cmpd="sng" algn="ctr">
                  <a:solidFill>
                    <a:schemeClr val="tx1"/>
                  </a:solidFill>
                  <a:prstDash val="solid"/>
                  <a:miter lim="800000"/>
                </a:ln>
                <a:effectLst/>
              </p:spPr>
            </p:cxnSp>
            <p:cxnSp>
              <p:nvCxnSpPr>
                <p:cNvPr id="62" name="Straight Connector 61"/>
                <p:cNvCxnSpPr/>
                <p:nvPr/>
              </p:nvCxnSpPr>
              <p:spPr>
                <a:xfrm>
                  <a:off x="238125" y="119062"/>
                  <a:ext cx="119380" cy="0"/>
                </a:xfrm>
                <a:prstGeom prst="line">
                  <a:avLst/>
                </a:prstGeom>
                <a:noFill/>
                <a:ln w="6350" cap="flat" cmpd="sng" algn="ctr">
                  <a:solidFill>
                    <a:schemeClr val="tx1"/>
                  </a:solidFill>
                  <a:prstDash val="solid"/>
                  <a:miter lim="800000"/>
                </a:ln>
                <a:effectLst/>
              </p:spPr>
            </p:cxnSp>
            <p:cxnSp>
              <p:nvCxnSpPr>
                <p:cNvPr id="63" name="Straight Connector 62"/>
                <p:cNvCxnSpPr/>
                <p:nvPr/>
              </p:nvCxnSpPr>
              <p:spPr>
                <a:xfrm rot="5400000">
                  <a:off x="61912" y="61913"/>
                  <a:ext cx="119380" cy="0"/>
                </a:xfrm>
                <a:prstGeom prst="line">
                  <a:avLst/>
                </a:prstGeom>
                <a:noFill/>
                <a:ln w="6350" cap="flat" cmpd="sng" algn="ctr">
                  <a:solidFill>
                    <a:schemeClr val="tx1"/>
                  </a:solidFill>
                  <a:prstDash val="solid"/>
                  <a:miter lim="800000"/>
                </a:ln>
                <a:effectLst/>
              </p:spPr>
            </p:cxnSp>
            <p:cxnSp>
              <p:nvCxnSpPr>
                <p:cNvPr id="64" name="Straight Connector 63"/>
                <p:cNvCxnSpPr/>
                <p:nvPr/>
              </p:nvCxnSpPr>
              <p:spPr>
                <a:xfrm rot="5400000">
                  <a:off x="176212" y="61913"/>
                  <a:ext cx="119380" cy="0"/>
                </a:xfrm>
                <a:prstGeom prst="line">
                  <a:avLst/>
                </a:prstGeom>
                <a:noFill/>
                <a:ln w="6350" cap="flat" cmpd="sng" algn="ctr">
                  <a:solidFill>
                    <a:schemeClr val="tx1"/>
                  </a:solidFill>
                  <a:prstDash val="solid"/>
                  <a:miter lim="800000"/>
                </a:ln>
                <a:effectLst/>
              </p:spPr>
            </p:cxnSp>
          </p:grpSp>
        </p:grpSp>
        <p:grpSp>
          <p:nvGrpSpPr>
            <p:cNvPr id="74" name="Group 73"/>
            <p:cNvGrpSpPr/>
            <p:nvPr/>
          </p:nvGrpSpPr>
          <p:grpSpPr>
            <a:xfrm>
              <a:off x="7176429" y="3486967"/>
              <a:ext cx="959535" cy="198322"/>
              <a:chOff x="0" y="0"/>
              <a:chExt cx="819467" cy="121603"/>
            </a:xfrm>
          </p:grpSpPr>
          <p:grpSp>
            <p:nvGrpSpPr>
              <p:cNvPr id="75" name="Group 74"/>
              <p:cNvGrpSpPr/>
              <p:nvPr/>
            </p:nvGrpSpPr>
            <p:grpSpPr>
              <a:xfrm>
                <a:off x="0" y="0"/>
                <a:ext cx="357505" cy="121603"/>
                <a:chOff x="0" y="0"/>
                <a:chExt cx="357505" cy="121603"/>
              </a:xfrm>
            </p:grpSpPr>
            <p:cxnSp>
              <p:nvCxnSpPr>
                <p:cNvPr id="86" name="Straight Connector 85"/>
                <p:cNvCxnSpPr/>
                <p:nvPr/>
              </p:nvCxnSpPr>
              <p:spPr>
                <a:xfrm>
                  <a:off x="0" y="114300"/>
                  <a:ext cx="1193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9063" y="0"/>
                  <a:ext cx="119380" cy="0"/>
                </a:xfrm>
                <a:prstGeom prst="line">
                  <a:avLst/>
                </a:prstGeom>
                <a:noFill/>
                <a:ln w="6350" cap="flat" cmpd="sng" algn="ctr">
                  <a:solidFill>
                    <a:schemeClr val="tx1"/>
                  </a:solidFill>
                  <a:prstDash val="solid"/>
                  <a:miter lim="800000"/>
                </a:ln>
                <a:effectLst/>
              </p:spPr>
            </p:cxnSp>
            <p:cxnSp>
              <p:nvCxnSpPr>
                <p:cNvPr id="88" name="Straight Connector 87"/>
                <p:cNvCxnSpPr/>
                <p:nvPr/>
              </p:nvCxnSpPr>
              <p:spPr>
                <a:xfrm>
                  <a:off x="238125" y="119062"/>
                  <a:ext cx="119380" cy="0"/>
                </a:xfrm>
                <a:prstGeom prst="line">
                  <a:avLst/>
                </a:prstGeom>
                <a:noFill/>
                <a:ln w="6350" cap="flat" cmpd="sng" algn="ctr">
                  <a:solidFill>
                    <a:schemeClr val="tx1"/>
                  </a:solidFill>
                  <a:prstDash val="solid"/>
                  <a:miter lim="800000"/>
                </a:ln>
                <a:effectLst/>
              </p:spPr>
            </p:cxnSp>
            <p:cxnSp>
              <p:nvCxnSpPr>
                <p:cNvPr id="89" name="Straight Connector 88"/>
                <p:cNvCxnSpPr/>
                <p:nvPr/>
              </p:nvCxnSpPr>
              <p:spPr>
                <a:xfrm rot="5400000">
                  <a:off x="61912" y="61913"/>
                  <a:ext cx="119380" cy="0"/>
                </a:xfrm>
                <a:prstGeom prst="line">
                  <a:avLst/>
                </a:prstGeom>
                <a:noFill/>
                <a:ln w="6350" cap="flat" cmpd="sng" algn="ctr">
                  <a:solidFill>
                    <a:schemeClr val="tx1"/>
                  </a:solidFill>
                  <a:prstDash val="solid"/>
                  <a:miter lim="800000"/>
                </a:ln>
                <a:effectLst/>
              </p:spPr>
            </p:cxnSp>
            <p:cxnSp>
              <p:nvCxnSpPr>
                <p:cNvPr id="90" name="Straight Connector 89"/>
                <p:cNvCxnSpPr/>
                <p:nvPr/>
              </p:nvCxnSpPr>
              <p:spPr>
                <a:xfrm rot="5400000">
                  <a:off x="176212" y="61913"/>
                  <a:ext cx="119380" cy="0"/>
                </a:xfrm>
                <a:prstGeom prst="line">
                  <a:avLst/>
                </a:prstGeom>
                <a:noFill/>
                <a:ln w="6350" cap="flat" cmpd="sng" algn="ctr">
                  <a:solidFill>
                    <a:schemeClr val="tx1"/>
                  </a:solidFill>
                  <a:prstDash val="solid"/>
                  <a:miter lim="800000"/>
                </a:ln>
                <a:effectLst/>
              </p:spPr>
            </p:cxnSp>
          </p:grpSp>
          <p:grpSp>
            <p:nvGrpSpPr>
              <p:cNvPr id="76" name="Group 75"/>
              <p:cNvGrpSpPr/>
              <p:nvPr/>
            </p:nvGrpSpPr>
            <p:grpSpPr>
              <a:xfrm>
                <a:off x="357188" y="0"/>
                <a:ext cx="238442" cy="121603"/>
                <a:chOff x="119063" y="0"/>
                <a:chExt cx="238442" cy="121603"/>
              </a:xfrm>
            </p:grpSpPr>
            <p:cxnSp>
              <p:nvCxnSpPr>
                <p:cNvPr id="82" name="Straight Connector 81"/>
                <p:cNvCxnSpPr/>
                <p:nvPr/>
              </p:nvCxnSpPr>
              <p:spPr>
                <a:xfrm>
                  <a:off x="119063" y="0"/>
                  <a:ext cx="119380" cy="0"/>
                </a:xfrm>
                <a:prstGeom prst="line">
                  <a:avLst/>
                </a:prstGeom>
                <a:noFill/>
                <a:ln w="6350" cap="flat" cmpd="sng" algn="ctr">
                  <a:solidFill>
                    <a:schemeClr val="tx1"/>
                  </a:solidFill>
                  <a:prstDash val="solid"/>
                  <a:miter lim="800000"/>
                </a:ln>
                <a:effectLst/>
              </p:spPr>
            </p:cxnSp>
            <p:cxnSp>
              <p:nvCxnSpPr>
                <p:cNvPr id="83" name="Straight Connector 82"/>
                <p:cNvCxnSpPr/>
                <p:nvPr/>
              </p:nvCxnSpPr>
              <p:spPr>
                <a:xfrm>
                  <a:off x="238125" y="119062"/>
                  <a:ext cx="119380" cy="0"/>
                </a:xfrm>
                <a:prstGeom prst="line">
                  <a:avLst/>
                </a:prstGeom>
                <a:noFill/>
                <a:ln w="6350" cap="flat" cmpd="sng" algn="ctr">
                  <a:solidFill>
                    <a:schemeClr val="tx1"/>
                  </a:solidFill>
                  <a:prstDash val="solid"/>
                  <a:miter lim="800000"/>
                </a:ln>
                <a:effectLst/>
              </p:spPr>
            </p:cxnSp>
            <p:cxnSp>
              <p:nvCxnSpPr>
                <p:cNvPr id="84" name="Straight Connector 83"/>
                <p:cNvCxnSpPr/>
                <p:nvPr/>
              </p:nvCxnSpPr>
              <p:spPr>
                <a:xfrm rot="5400000">
                  <a:off x="61912" y="61913"/>
                  <a:ext cx="119380" cy="0"/>
                </a:xfrm>
                <a:prstGeom prst="line">
                  <a:avLst/>
                </a:prstGeom>
                <a:noFill/>
                <a:ln w="6350" cap="flat" cmpd="sng" algn="ctr">
                  <a:solidFill>
                    <a:schemeClr val="tx1"/>
                  </a:solidFill>
                  <a:prstDash val="solid"/>
                  <a:miter lim="800000"/>
                </a:ln>
                <a:effectLst/>
              </p:spPr>
            </p:cxnSp>
            <p:cxnSp>
              <p:nvCxnSpPr>
                <p:cNvPr id="85" name="Straight Connector 84"/>
                <p:cNvCxnSpPr/>
                <p:nvPr/>
              </p:nvCxnSpPr>
              <p:spPr>
                <a:xfrm rot="5400000">
                  <a:off x="176212" y="61913"/>
                  <a:ext cx="119380" cy="0"/>
                </a:xfrm>
                <a:prstGeom prst="line">
                  <a:avLst/>
                </a:prstGeom>
                <a:noFill/>
                <a:ln w="6350" cap="flat" cmpd="sng" algn="ctr">
                  <a:solidFill>
                    <a:schemeClr val="tx1"/>
                  </a:solidFill>
                  <a:prstDash val="solid"/>
                  <a:miter lim="800000"/>
                </a:ln>
                <a:effectLst/>
              </p:spPr>
            </p:cxnSp>
          </p:grpSp>
          <p:grpSp>
            <p:nvGrpSpPr>
              <p:cNvPr id="77" name="Group 76"/>
              <p:cNvGrpSpPr/>
              <p:nvPr/>
            </p:nvGrpSpPr>
            <p:grpSpPr>
              <a:xfrm>
                <a:off x="581025" y="0"/>
                <a:ext cx="238442" cy="121603"/>
                <a:chOff x="119063" y="0"/>
                <a:chExt cx="238442" cy="121603"/>
              </a:xfrm>
            </p:grpSpPr>
            <p:cxnSp>
              <p:nvCxnSpPr>
                <p:cNvPr id="78" name="Straight Connector 77"/>
                <p:cNvCxnSpPr/>
                <p:nvPr/>
              </p:nvCxnSpPr>
              <p:spPr>
                <a:xfrm>
                  <a:off x="119063" y="0"/>
                  <a:ext cx="119380" cy="0"/>
                </a:xfrm>
                <a:prstGeom prst="line">
                  <a:avLst/>
                </a:prstGeom>
                <a:noFill/>
                <a:ln w="6350" cap="flat" cmpd="sng" algn="ctr">
                  <a:solidFill>
                    <a:schemeClr val="tx1"/>
                  </a:solidFill>
                  <a:prstDash val="solid"/>
                  <a:miter lim="800000"/>
                </a:ln>
                <a:effectLst/>
              </p:spPr>
            </p:cxnSp>
            <p:cxnSp>
              <p:nvCxnSpPr>
                <p:cNvPr id="79" name="Straight Connector 78"/>
                <p:cNvCxnSpPr/>
                <p:nvPr/>
              </p:nvCxnSpPr>
              <p:spPr>
                <a:xfrm>
                  <a:off x="238125" y="119062"/>
                  <a:ext cx="119380" cy="0"/>
                </a:xfrm>
                <a:prstGeom prst="line">
                  <a:avLst/>
                </a:prstGeom>
                <a:noFill/>
                <a:ln w="6350" cap="flat" cmpd="sng" algn="ctr">
                  <a:solidFill>
                    <a:schemeClr val="tx1"/>
                  </a:solidFill>
                  <a:prstDash val="solid"/>
                  <a:miter lim="800000"/>
                </a:ln>
                <a:effectLst/>
              </p:spPr>
            </p:cxnSp>
            <p:cxnSp>
              <p:nvCxnSpPr>
                <p:cNvPr id="80" name="Straight Connector 79"/>
                <p:cNvCxnSpPr/>
                <p:nvPr/>
              </p:nvCxnSpPr>
              <p:spPr>
                <a:xfrm rot="5400000">
                  <a:off x="61912" y="61913"/>
                  <a:ext cx="119380" cy="0"/>
                </a:xfrm>
                <a:prstGeom prst="line">
                  <a:avLst/>
                </a:prstGeom>
                <a:noFill/>
                <a:ln w="6350" cap="flat" cmpd="sng" algn="ctr">
                  <a:solidFill>
                    <a:schemeClr val="tx1"/>
                  </a:solidFill>
                  <a:prstDash val="solid"/>
                  <a:miter lim="800000"/>
                </a:ln>
                <a:effectLst/>
              </p:spPr>
            </p:cxnSp>
            <p:cxnSp>
              <p:nvCxnSpPr>
                <p:cNvPr id="81" name="Straight Connector 80"/>
                <p:cNvCxnSpPr/>
                <p:nvPr/>
              </p:nvCxnSpPr>
              <p:spPr>
                <a:xfrm rot="5400000">
                  <a:off x="176212" y="61913"/>
                  <a:ext cx="119380" cy="0"/>
                </a:xfrm>
                <a:prstGeom prst="line">
                  <a:avLst/>
                </a:prstGeom>
                <a:noFill/>
                <a:ln w="6350" cap="flat" cmpd="sng" algn="ctr">
                  <a:solidFill>
                    <a:schemeClr val="tx1"/>
                  </a:solidFill>
                  <a:prstDash val="solid"/>
                  <a:miter lim="800000"/>
                </a:ln>
                <a:effectLst/>
              </p:spPr>
            </p:cxnSp>
          </p:grpSp>
        </p:grpSp>
      </p:grpSp>
      <mc:AlternateContent xmlns:mc="http://schemas.openxmlformats.org/markup-compatibility/2006" xmlns:a14="http://schemas.microsoft.com/office/drawing/2010/main">
        <mc:Choice Requires="a14">
          <p:sp>
            <p:nvSpPr>
              <p:cNvPr id="6" name="TextBox 5"/>
              <p:cNvSpPr txBox="1"/>
              <p:nvPr/>
            </p:nvSpPr>
            <p:spPr>
              <a:xfrm>
                <a:off x="842071" y="4831307"/>
                <a:ext cx="6334358" cy="1938929"/>
              </a:xfrm>
              <a:prstGeom prst="rect">
                <a:avLst/>
              </a:prstGeom>
              <a:noFill/>
            </p:spPr>
            <p:txBody>
              <a:bodyPr wrap="square" rtlCol="0">
                <a:spAutoFit/>
              </a:bodyPr>
              <a:lstStyle/>
              <a:p>
                <a:r>
                  <a:rPr lang="en-US" sz="2400" dirty="0"/>
                  <a:t>Output pulse rate for one DDA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𝑓</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𝑋</m:t>
                        </m:r>
                      </m:num>
                      <m:den>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𝑛</m:t>
                            </m:r>
                          </m:sup>
                        </m:sSup>
                      </m:den>
                    </m:f>
                  </m:oMath>
                </a14:m>
                <a:endParaRPr lang="en-US" sz="2400" dirty="0"/>
              </a:p>
              <a:p>
                <a:r>
                  <a:rPr lang="en-US" sz="2400" dirty="0"/>
                  <a:t>The output pulse rate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𝑓</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num>
                      <m:den>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𝑚</m:t>
                            </m:r>
                            <m:r>
                              <a:rPr lang="en-US" sz="2800" b="0" i="1" smtClean="0">
                                <a:latin typeface="Cambria Math" panose="02040503050406030204" pitchFamily="18" charset="0"/>
                              </a:rPr>
                              <m:t>+</m:t>
                            </m:r>
                            <m:r>
                              <a:rPr lang="en-US" sz="2800" b="0" i="1" smtClean="0">
                                <a:latin typeface="Cambria Math" panose="02040503050406030204" pitchFamily="18" charset="0"/>
                              </a:rPr>
                              <m:t>𝑛</m:t>
                            </m:r>
                          </m:sup>
                        </m:sSup>
                      </m:den>
                    </m:f>
                  </m:oMath>
                </a14:m>
                <a:r>
                  <a:rPr lang="en-US" sz="2400" dirty="0"/>
                  <a:t> = </a:t>
                </a:r>
                <a14:m>
                  <m:oMath xmlns:m="http://schemas.openxmlformats.org/officeDocument/2006/math">
                    <m:f>
                      <m:fPr>
                        <m:ctrlPr>
                          <a:rPr lang="en-US" sz="2800" i="1" dirty="0" smtClean="0">
                            <a:latin typeface="Cambria Math" panose="02040503050406030204" pitchFamily="18" charset="0"/>
                          </a:rPr>
                        </m:ctrlPr>
                      </m:fPr>
                      <m:num>
                        <m:r>
                          <a:rPr lang="en-US" sz="2800" b="0" i="1" dirty="0" smtClean="0">
                            <a:latin typeface="Cambria Math" panose="02040503050406030204" pitchFamily="18" charset="0"/>
                          </a:rPr>
                          <m:t>𝑓</m:t>
                        </m:r>
                        <m:r>
                          <a:rPr lang="en-US" sz="2800" b="0" i="1" dirty="0" smtClean="0">
                            <a:latin typeface="Cambria Math" panose="02040503050406030204" pitchFamily="18" charset="0"/>
                            <a:ea typeface="Cambria Math" panose="02040503050406030204" pitchFamily="18" charset="0"/>
                          </a:rPr>
                          <m:t>×10</m:t>
                        </m:r>
                        <m:r>
                          <a:rPr lang="en-US" sz="2800" b="0" i="1" dirty="0" smtClean="0">
                            <a:latin typeface="Cambria Math" panose="02040503050406030204" pitchFamily="18" charset="0"/>
                            <a:ea typeface="Cambria Math" panose="02040503050406030204" pitchFamily="18" charset="0"/>
                          </a:rPr>
                          <m:t>𝑉</m:t>
                        </m:r>
                        <m:r>
                          <a:rPr lang="en-US" sz="2800" b="0" i="1" dirty="0" smtClean="0">
                            <a:latin typeface="Cambria Math" panose="02040503050406030204" pitchFamily="18" charset="0"/>
                            <a:ea typeface="Cambria Math" panose="02040503050406030204" pitchFamily="18" charset="0"/>
                          </a:rPr>
                          <m:t>×∆</m:t>
                        </m:r>
                        <m:r>
                          <a:rPr lang="en-US" sz="2800" b="0" i="1" dirty="0" smtClean="0">
                            <a:latin typeface="Cambria Math" panose="02040503050406030204" pitchFamily="18" charset="0"/>
                            <a:ea typeface="Cambria Math" panose="02040503050406030204" pitchFamily="18" charset="0"/>
                          </a:rPr>
                          <m:t>𝑥</m:t>
                        </m:r>
                      </m:num>
                      <m:den>
                        <m:r>
                          <a:rPr lang="en-US" sz="2800" b="0" i="1" dirty="0" smtClean="0">
                            <a:latin typeface="Cambria Math" panose="02040503050406030204" pitchFamily="18" charset="0"/>
                          </a:rPr>
                          <m:t>𝐿</m:t>
                        </m:r>
                        <m:r>
                          <a:rPr lang="en-US" sz="2800" b="0" i="1" dirty="0" smtClean="0">
                            <a:latin typeface="Cambria Math" panose="02040503050406030204" pitchFamily="18" charset="0"/>
                            <a:ea typeface="Cambria Math" panose="02040503050406030204" pitchFamily="18" charset="0"/>
                          </a:rPr>
                          <m:t>×</m:t>
                        </m:r>
                        <m:sSup>
                          <m:sSupPr>
                            <m:ctrlPr>
                              <a:rPr lang="en-US" sz="2800" i="1" dirty="0" smtClean="0">
                                <a:latin typeface="Cambria Math" panose="02040503050406030204" pitchFamily="18" charset="0"/>
                              </a:rPr>
                            </m:ctrlPr>
                          </m:sSupPr>
                          <m:e>
                            <m:r>
                              <a:rPr lang="en-US" sz="2800" b="0" i="1" dirty="0" smtClean="0">
                                <a:latin typeface="Cambria Math" panose="02040503050406030204" pitchFamily="18" charset="0"/>
                              </a:rPr>
                              <m:t>2</m:t>
                            </m:r>
                          </m:e>
                          <m:sup>
                            <m:r>
                              <a:rPr lang="en-US" sz="2800" b="0" i="1" dirty="0" smtClean="0">
                                <a:latin typeface="Cambria Math" panose="02040503050406030204" pitchFamily="18" charset="0"/>
                              </a:rPr>
                              <m:t>𝑚</m:t>
                            </m:r>
                            <m:r>
                              <a:rPr lang="en-US" sz="2800" b="0" i="1" dirty="0" smtClean="0">
                                <a:latin typeface="Cambria Math" panose="02040503050406030204" pitchFamily="18" charset="0"/>
                              </a:rPr>
                              <m:t>+</m:t>
                            </m:r>
                            <m:r>
                              <a:rPr lang="en-US" sz="2800" b="0" i="1" dirty="0" smtClean="0">
                                <a:latin typeface="Cambria Math" panose="02040503050406030204" pitchFamily="18" charset="0"/>
                              </a:rPr>
                              <m:t>𝑛</m:t>
                            </m:r>
                          </m:sup>
                        </m:sSup>
                      </m:den>
                    </m:f>
                  </m:oMath>
                </a14:m>
                <a:endParaRPr lang="en-US" sz="2800" dirty="0"/>
              </a:p>
              <a:p>
                <a:r>
                  <a:rPr lang="en-US" sz="2800" dirty="0"/>
                  <a:t>S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10</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𝑉</m:t>
                        </m:r>
                      </m:num>
                      <m:den>
                        <m:r>
                          <a:rPr lang="en-US" sz="2800" b="0" i="1" smtClean="0">
                            <a:latin typeface="Cambria Math" panose="02040503050406030204" pitchFamily="18" charset="0"/>
                          </a:rPr>
                          <m:t>𝐿</m:t>
                        </m:r>
                      </m:den>
                    </m:f>
                  </m:oMath>
                </a14:m>
                <a:r>
                  <a:rPr lang="en-US" sz="2800" dirty="0"/>
                  <a:t> , </a:t>
                </a:r>
                <a14:m>
                  <m:oMath xmlns:m="http://schemas.openxmlformats.org/officeDocument/2006/math">
                    <m:r>
                      <a:rPr lang="en-US" sz="2800" b="0" i="1" smtClean="0">
                        <a:highlight>
                          <a:srgbClr val="FFFF00"/>
                        </a:highlight>
                        <a:latin typeface="Cambria Math" panose="02040503050406030204" pitchFamily="18" charset="0"/>
                      </a:rPr>
                      <m:t>𝑓</m:t>
                    </m:r>
                    <m:r>
                      <a:rPr lang="en-US" sz="2800" b="0" i="1" smtClean="0">
                        <a:highlight>
                          <a:srgbClr val="FFFF00"/>
                        </a:highlight>
                        <a:latin typeface="Cambria Math" panose="02040503050406030204" pitchFamily="18" charset="0"/>
                      </a:rPr>
                      <m:t>=</m:t>
                    </m:r>
                    <m:f>
                      <m:fPr>
                        <m:ctrlPr>
                          <a:rPr lang="en-US" sz="2800" b="0" i="1" smtClean="0">
                            <a:highlight>
                              <a:srgbClr val="FFFF00"/>
                            </a:highlight>
                            <a:latin typeface="Cambria Math" panose="02040503050406030204" pitchFamily="18" charset="0"/>
                          </a:rPr>
                        </m:ctrlPr>
                      </m:fPr>
                      <m:num>
                        <m:sSup>
                          <m:sSupPr>
                            <m:ctrlPr>
                              <a:rPr lang="en-US" sz="2800" b="0" i="1" smtClean="0">
                                <a:highlight>
                                  <a:srgbClr val="FFFF00"/>
                                </a:highlight>
                                <a:latin typeface="Cambria Math" panose="02040503050406030204" pitchFamily="18" charset="0"/>
                              </a:rPr>
                            </m:ctrlPr>
                          </m:sSupPr>
                          <m:e>
                            <m:r>
                              <a:rPr lang="en-US" sz="2800" b="0" i="1" smtClean="0">
                                <a:highlight>
                                  <a:srgbClr val="FFFF00"/>
                                </a:highlight>
                                <a:latin typeface="Cambria Math" panose="02040503050406030204" pitchFamily="18" charset="0"/>
                              </a:rPr>
                              <m:t>2</m:t>
                            </m:r>
                          </m:e>
                          <m:sup>
                            <m:r>
                              <a:rPr lang="en-US" sz="2800" b="0" i="1" smtClean="0">
                                <a:highlight>
                                  <a:srgbClr val="FFFF00"/>
                                </a:highlight>
                                <a:latin typeface="Cambria Math" panose="02040503050406030204" pitchFamily="18" charset="0"/>
                              </a:rPr>
                              <m:t>𝑚</m:t>
                            </m:r>
                            <m:r>
                              <a:rPr lang="en-US" sz="2800" b="0" i="1" smtClean="0">
                                <a:highlight>
                                  <a:srgbClr val="FFFF00"/>
                                </a:highlight>
                                <a:latin typeface="Cambria Math" panose="02040503050406030204" pitchFamily="18" charset="0"/>
                              </a:rPr>
                              <m:t>+</m:t>
                            </m:r>
                            <m:r>
                              <a:rPr lang="en-US" sz="2800" b="0" i="1" smtClean="0">
                                <a:highlight>
                                  <a:srgbClr val="FFFF00"/>
                                </a:highlight>
                                <a:latin typeface="Cambria Math" panose="02040503050406030204" pitchFamily="18" charset="0"/>
                              </a:rPr>
                              <m:t>𝑛</m:t>
                            </m:r>
                          </m:sup>
                        </m:sSup>
                      </m:num>
                      <m:den>
                        <m:r>
                          <a:rPr lang="en-US" sz="2800" b="0" i="1" smtClean="0">
                            <a:highlight>
                              <a:srgbClr val="FFFF00"/>
                            </a:highlight>
                            <a:latin typeface="Cambria Math" panose="02040503050406030204" pitchFamily="18" charset="0"/>
                          </a:rPr>
                          <m:t>10</m:t>
                        </m:r>
                      </m:den>
                    </m:f>
                  </m:oMath>
                </a14:m>
                <a:r>
                  <a:rPr lang="en-US" sz="2800" dirty="0">
                    <a:highlight>
                      <a:srgbClr val="FFFF00"/>
                    </a:highlight>
                  </a:rPr>
                  <a:t> ppm</a:t>
                </a:r>
              </a:p>
            </p:txBody>
          </p:sp>
        </mc:Choice>
        <mc:Fallback xmlns="">
          <p:sp>
            <p:nvSpPr>
              <p:cNvPr id="6" name="TextBox 5"/>
              <p:cNvSpPr txBox="1">
                <a:spLocks noRot="1" noChangeAspect="1" noMove="1" noResize="1" noEditPoints="1" noAdjustHandles="1" noChangeArrowheads="1" noChangeShapeType="1" noTextEdit="1"/>
              </p:cNvSpPr>
              <p:nvPr/>
            </p:nvSpPr>
            <p:spPr>
              <a:xfrm>
                <a:off x="842071" y="4831307"/>
                <a:ext cx="6334358" cy="1938929"/>
              </a:xfrm>
              <a:prstGeom prst="rect">
                <a:avLst/>
              </a:prstGeom>
              <a:blipFill>
                <a:blip r:embed="rId3"/>
                <a:stretch>
                  <a:fillRect l="-1925" b="-2516"/>
                </a:stretch>
              </a:blipFill>
            </p:spPr>
            <p:txBody>
              <a:bodyPr/>
              <a:lstStyle/>
              <a:p>
                <a:r>
                  <a:rPr lang="en-IN">
                    <a:noFill/>
                  </a:rPr>
                  <a:t> </a:t>
                </a:r>
              </a:p>
            </p:txBody>
          </p:sp>
        </mc:Fallback>
      </mc:AlternateContent>
      <p:pic>
        <p:nvPicPr>
          <p:cNvPr id="5" name="Picture 4"/>
          <p:cNvPicPr>
            <a:picLocks noChangeAspect="1"/>
          </p:cNvPicPr>
          <p:nvPr/>
        </p:nvPicPr>
        <p:blipFill>
          <a:blip r:embed="rId4"/>
          <a:stretch>
            <a:fillRect/>
          </a:stretch>
        </p:blipFill>
        <p:spPr>
          <a:xfrm>
            <a:off x="5186148" y="963322"/>
            <a:ext cx="3452884" cy="612453"/>
          </a:xfrm>
          <a:prstGeom prst="rect">
            <a:avLst/>
          </a:prstGeom>
        </p:spPr>
      </p:pic>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A0CD4F75-FAC7-4295-9EB1-5671A11685D9}"/>
                  </a:ext>
                </a:extLst>
              </p:cNvPr>
              <p:cNvSpPr txBox="1"/>
              <p:nvPr/>
            </p:nvSpPr>
            <p:spPr>
              <a:xfrm>
                <a:off x="578313" y="1663716"/>
                <a:ext cx="4572000" cy="803810"/>
              </a:xfrm>
              <a:prstGeom prst="rect">
                <a:avLst/>
              </a:prstGeom>
              <a:noFill/>
            </p:spPr>
            <p:txBody>
              <a:bodyPr wrap="square">
                <a:spAutoFit/>
              </a:bodyPr>
              <a:lstStyle/>
              <a:p>
                <a:r>
                  <a:rPr lang="en-US" sz="3200" dirty="0"/>
                  <a:t>(</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𝑓</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𝑋</m:t>
                        </m:r>
                      </m:num>
                      <m:den>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2</m:t>
                            </m:r>
                          </m:e>
                          <m:sup>
                            <m:r>
                              <a:rPr lang="en-US" sz="3200" b="0" i="1" smtClean="0">
                                <a:latin typeface="Cambria Math" panose="02040503050406030204" pitchFamily="18" charset="0"/>
                              </a:rPr>
                              <m:t>𝑛</m:t>
                            </m:r>
                          </m:sup>
                        </m:sSup>
                      </m:den>
                    </m:f>
                    <m:r>
                      <a:rPr lang="en-US" sz="3200" b="0" i="0" smtClean="0">
                        <a:latin typeface="Cambria Math" panose="02040503050406030204" pitchFamily="18" charset="0"/>
                      </a:rPr>
                      <m:t>)</m:t>
                    </m:r>
                    <m:r>
                      <a:rPr lang="en-US" sz="3200" b="0" i="0" baseline="30000" smtClean="0">
                        <a:latin typeface="Cambria Math" panose="02040503050406030204" pitchFamily="18" charset="0"/>
                      </a:rPr>
                      <m:t>2</m:t>
                    </m:r>
                  </m:oMath>
                </a14:m>
                <a:r>
                  <a:rPr lang="en-US" sz="3200" baseline="30000" dirty="0"/>
                  <a:t> + </a:t>
                </a:r>
                <a:r>
                  <a:rPr lang="en-US" sz="3200" dirty="0"/>
                  <a:t>(</a:t>
                </a:r>
                <a14:m>
                  <m:oMath xmlns:m="http://schemas.openxmlformats.org/officeDocument/2006/math">
                    <m:f>
                      <m:fPr>
                        <m:ctrlPr>
                          <a:rPr lang="en-US" sz="3200" i="1">
                            <a:latin typeface="Cambria Math" panose="02040503050406030204" pitchFamily="18" charset="0"/>
                          </a:rPr>
                        </m:ctrlPr>
                      </m:fPr>
                      <m:num>
                        <m:r>
                          <a:rPr lang="en-US" sz="3200" i="1">
                            <a:latin typeface="Cambria Math" panose="02040503050406030204" pitchFamily="18" charset="0"/>
                          </a:rPr>
                          <m:t>𝑓</m:t>
                        </m:r>
                        <m:r>
                          <a:rPr lang="en-US" sz="3200" i="1">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𝑌</m:t>
                        </m:r>
                      </m:num>
                      <m:den>
                        <m:sSup>
                          <m:sSupPr>
                            <m:ctrlPr>
                              <a:rPr lang="en-US" sz="3200" i="1">
                                <a:latin typeface="Cambria Math" panose="02040503050406030204" pitchFamily="18" charset="0"/>
                              </a:rPr>
                            </m:ctrlPr>
                          </m:sSupPr>
                          <m:e>
                            <m:r>
                              <a:rPr lang="en-US" sz="3200" i="1">
                                <a:latin typeface="Cambria Math" panose="02040503050406030204" pitchFamily="18" charset="0"/>
                              </a:rPr>
                              <m:t>2</m:t>
                            </m:r>
                          </m:e>
                          <m:sup>
                            <m:r>
                              <a:rPr lang="en-US" sz="3200" i="1">
                                <a:latin typeface="Cambria Math" panose="02040503050406030204" pitchFamily="18" charset="0"/>
                              </a:rPr>
                              <m:t>𝑛</m:t>
                            </m:r>
                          </m:sup>
                        </m:sSup>
                      </m:den>
                    </m:f>
                    <m:r>
                      <a:rPr lang="en-US" sz="3200">
                        <a:latin typeface="Cambria Math" panose="02040503050406030204" pitchFamily="18" charset="0"/>
                      </a:rPr>
                      <m:t>)</m:t>
                    </m:r>
                    <m:r>
                      <a:rPr lang="en-US" sz="3200" baseline="30000">
                        <a:latin typeface="Cambria Math" panose="02040503050406030204" pitchFamily="18" charset="0"/>
                      </a:rPr>
                      <m:t>2</m:t>
                    </m:r>
                  </m:oMath>
                </a14:m>
                <a:r>
                  <a:rPr lang="en-US" sz="3200" baseline="30000" dirty="0"/>
                  <a:t> = </a:t>
                </a:r>
                <a:r>
                  <a:rPr lang="en-US" sz="3200" dirty="0"/>
                  <a:t>V</a:t>
                </a:r>
                <a:r>
                  <a:rPr lang="en-US" sz="3200" baseline="30000" dirty="0"/>
                  <a:t>2</a:t>
                </a:r>
              </a:p>
            </p:txBody>
          </p:sp>
        </mc:Choice>
        <mc:Fallback xmlns="">
          <p:sp>
            <p:nvSpPr>
              <p:cNvPr id="91" name="TextBox 90">
                <a:extLst>
                  <a:ext uri="{FF2B5EF4-FFF2-40B4-BE49-F238E27FC236}">
                    <a16:creationId xmlns:a16="http://schemas.microsoft.com/office/drawing/2014/main" id="{A0CD4F75-FAC7-4295-9EB1-5671A11685D9}"/>
                  </a:ext>
                </a:extLst>
              </p:cNvPr>
              <p:cNvSpPr txBox="1">
                <a:spLocks noRot="1" noChangeAspect="1" noMove="1" noResize="1" noEditPoints="1" noAdjustHandles="1" noChangeArrowheads="1" noChangeShapeType="1" noTextEdit="1"/>
              </p:cNvSpPr>
              <p:nvPr/>
            </p:nvSpPr>
            <p:spPr>
              <a:xfrm>
                <a:off x="578313" y="1663716"/>
                <a:ext cx="4572000" cy="803810"/>
              </a:xfrm>
              <a:prstGeom prst="rect">
                <a:avLst/>
              </a:prstGeom>
              <a:blipFill>
                <a:blip r:embed="rId5"/>
                <a:stretch>
                  <a:fillRect l="-3467" b="-12121"/>
                </a:stretch>
              </a:blipFill>
            </p:spPr>
            <p:txBody>
              <a:bodyPr/>
              <a:lstStyle/>
              <a:p>
                <a:r>
                  <a:rPr lang="en-IN">
                    <a:noFill/>
                  </a:rPr>
                  <a:t> </a:t>
                </a:r>
              </a:p>
            </p:txBody>
          </p:sp>
        </mc:Fallback>
      </mc:AlternateContent>
    </p:spTree>
    <p:extLst>
      <p:ext uri="{BB962C8B-B14F-4D97-AF65-F5344CB8AC3E}">
        <p14:creationId xmlns:p14="http://schemas.microsoft.com/office/powerpoint/2010/main" val="418727899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D0D8-9401-4F74-8E50-6109C7087227}"/>
              </a:ext>
            </a:extLst>
          </p:cNvPr>
          <p:cNvSpPr>
            <a:spLocks noGrp="1"/>
          </p:cNvSpPr>
          <p:nvPr>
            <p:ph type="title"/>
          </p:nvPr>
        </p:nvSpPr>
        <p:spPr/>
        <p:txBody>
          <a:bodyPr/>
          <a:lstStyle/>
          <a:p>
            <a:endParaRPr lang="en-I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591009-58FC-454A-A359-2394C160980E}"/>
                  </a:ext>
                </a:extLst>
              </p:cNvPr>
              <p:cNvSpPr>
                <a:spLocks noGrp="1"/>
              </p:cNvSpPr>
              <p:nvPr>
                <p:ph idx="1"/>
              </p:nvPr>
            </p:nvSpPr>
            <p:spPr/>
            <p:txBody>
              <a:bodyPr/>
              <a:lstStyle/>
              <a:p>
                <a14:m>
                  <m:oMath xmlns:m="http://schemas.openxmlformats.org/officeDocument/2006/math">
                    <m:sSubSup>
                      <m:sSubSupPr>
                        <m:ctrlPr>
                          <a:rPr lang="en-US" i="1" dirty="0" smtClean="0">
                            <a:latin typeface="Cambria Math" panose="02040503050406030204" pitchFamily="18" charset="0"/>
                          </a:rPr>
                        </m:ctrlPr>
                      </m:sSubSupPr>
                      <m:e>
                        <m:r>
                          <a:rPr lang="en-US" b="0" i="1" dirty="0" smtClean="0">
                            <a:latin typeface="Cambria Math" panose="02040503050406030204" pitchFamily="18" charset="0"/>
                          </a:rPr>
                          <m:t> </m:t>
                        </m:r>
                        <m:r>
                          <a:rPr lang="en-US" b="0" i="1" dirty="0" smtClean="0">
                            <a:latin typeface="Cambria Math" panose="02040503050406030204" pitchFamily="18" charset="0"/>
                          </a:rPr>
                          <m:t>𝑉</m:t>
                        </m:r>
                      </m:e>
                      <m:sub>
                        <m:r>
                          <a:rPr lang="en-US" b="0" i="1" dirty="0" smtClean="0">
                            <a:latin typeface="Cambria Math" panose="02040503050406030204" pitchFamily="18" charset="0"/>
                          </a:rPr>
                          <m:t>𝑥</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sSubSup>
                      <m:sSubSupPr>
                        <m:ctrlPr>
                          <a:rPr lang="en-US" i="1" dirty="0">
                            <a:solidFill>
                              <a:prstClr val="black"/>
                            </a:solidFill>
                            <a:latin typeface="Cambria Math" panose="02040503050406030204" pitchFamily="18" charset="0"/>
                          </a:rPr>
                        </m:ctrlPr>
                      </m:sSubSupPr>
                      <m:e>
                        <m:r>
                          <a:rPr lang="en-US" i="1" dirty="0">
                            <a:solidFill>
                              <a:prstClr val="black"/>
                            </a:solidFill>
                            <a:latin typeface="Cambria Math" panose="02040503050406030204" pitchFamily="18" charset="0"/>
                          </a:rPr>
                          <m:t>𝑉</m:t>
                        </m:r>
                      </m:e>
                      <m:sub>
                        <m:r>
                          <a:rPr lang="en-US" b="0" i="1" dirty="0" smtClean="0">
                            <a:solidFill>
                              <a:prstClr val="black"/>
                            </a:solidFill>
                            <a:latin typeface="Cambria Math" panose="02040503050406030204" pitchFamily="18" charset="0"/>
                          </a:rPr>
                          <m:t>𝑦</m:t>
                        </m:r>
                      </m:sub>
                      <m:sup>
                        <m:r>
                          <a:rPr lang="en-US" i="1" dirty="0">
                            <a:solidFill>
                              <a:prstClr val="black"/>
                            </a:solidFill>
                            <a:latin typeface="Cambria Math" panose="02040503050406030204" pitchFamily="18" charset="0"/>
                          </a:rPr>
                          <m:t>2</m:t>
                        </m:r>
                      </m:sup>
                    </m:sSubSup>
                  </m:oMath>
                </a14:m>
                <a:r>
                  <a:rPr lang="en-US" dirty="0"/>
                  <a:t>= V</a:t>
                </a:r>
                <a:r>
                  <a:rPr lang="en-US" baseline="30000" dirty="0"/>
                  <a:t>2</a:t>
                </a:r>
              </a:p>
              <a:p>
                <a:endParaRPr lang="en-US" baseline="30000" dirty="0"/>
              </a:p>
              <a:p>
                <a:r>
                  <a:rPr lang="en-US" sz="2800" dirty="0"/>
                  <a:t>(</a:t>
                </a:r>
                <a14:m>
                  <m:oMath xmlns:m="http://schemas.openxmlformats.org/officeDocument/2006/math">
                    <m:f>
                      <m:fPr>
                        <m:ctrlPr>
                          <a:rPr lang="en-US" sz="280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p>
                        </m:sSup>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𝑋</m:t>
                        </m:r>
                      </m:num>
                      <m:den>
                        <m:r>
                          <a:rPr lang="en-US" sz="2800" b="0" i="1" smtClean="0">
                            <a:latin typeface="Cambria Math" panose="02040503050406030204" pitchFamily="18" charset="0"/>
                            <a:ea typeface="Cambria Math" panose="02040503050406030204" pitchFamily="18" charset="0"/>
                          </a:rPr>
                          <m:t>10∗</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𝑚</m:t>
                            </m:r>
                            <m:r>
                              <a:rPr lang="en-US" sz="2800" b="0" i="1" smtClean="0">
                                <a:latin typeface="Cambria Math" panose="02040503050406030204" pitchFamily="18" charset="0"/>
                              </a:rPr>
                              <m:t>+</m:t>
                            </m:r>
                            <m:r>
                              <a:rPr lang="en-US" sz="2800" b="0" i="1" smtClean="0">
                                <a:latin typeface="Cambria Math" panose="02040503050406030204" pitchFamily="18" charset="0"/>
                              </a:rPr>
                              <m:t>𝑛</m:t>
                            </m:r>
                          </m:sup>
                        </m:sSup>
                      </m:den>
                    </m:f>
                    <m:r>
                      <a:rPr lang="en-US" sz="2800" b="0" i="0" smtClean="0">
                        <a:latin typeface="Cambria Math" panose="02040503050406030204" pitchFamily="18" charset="0"/>
                      </a:rPr>
                      <m:t>)</m:t>
                    </m:r>
                    <m:r>
                      <a:rPr lang="en-US" sz="2800" b="0" i="0" baseline="30000" smtClean="0">
                        <a:latin typeface="Cambria Math" panose="02040503050406030204" pitchFamily="18" charset="0"/>
                      </a:rPr>
                      <m:t>2</m:t>
                    </m:r>
                  </m:oMath>
                </a14:m>
                <a:r>
                  <a:rPr lang="en-US" baseline="30000" dirty="0"/>
                  <a:t> + </a:t>
                </a:r>
                <a:r>
                  <a:rPr lang="en-US" dirty="0"/>
                  <a:t>(</a:t>
                </a:r>
                <a14:m>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p>
                        </m:sSup>
                        <m:r>
                          <a:rPr lang="en-US" i="1" smtClean="0">
                            <a:latin typeface="Cambria Math" panose="02040503050406030204" pitchFamily="18" charset="0"/>
                          </a:rPr>
                          <m:t>×</m:t>
                        </m:r>
                        <m:r>
                          <a:rPr lang="en-US" b="0" i="1" smtClean="0">
                            <a:latin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num>
                      <m:den>
                        <m:r>
                          <a:rPr lang="en-US" b="0" i="1" smtClean="0">
                            <a:latin typeface="Cambria Math" panose="02040503050406030204" pitchFamily="18" charset="0"/>
                            <a:ea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𝑚</m:t>
                            </m:r>
                            <m:r>
                              <a:rPr lang="en-US" b="0" i="1" smtClean="0">
                                <a:latin typeface="Cambria Math" panose="02040503050406030204" pitchFamily="18" charset="0"/>
                              </a:rPr>
                              <m:t>+</m:t>
                            </m:r>
                            <m:r>
                              <a:rPr lang="en-US" i="1">
                                <a:latin typeface="Cambria Math" panose="02040503050406030204" pitchFamily="18" charset="0"/>
                              </a:rPr>
                              <m:t>𝑛</m:t>
                            </m:r>
                          </m:sup>
                        </m:sSup>
                      </m:den>
                    </m:f>
                    <m:r>
                      <a:rPr lang="en-US">
                        <a:latin typeface="Cambria Math" panose="02040503050406030204" pitchFamily="18" charset="0"/>
                      </a:rPr>
                      <m:t>)</m:t>
                    </m:r>
                    <m:r>
                      <a:rPr lang="en-US" baseline="30000">
                        <a:latin typeface="Cambria Math" panose="02040503050406030204" pitchFamily="18" charset="0"/>
                      </a:rPr>
                      <m:t>2</m:t>
                    </m:r>
                  </m:oMath>
                </a14:m>
                <a:r>
                  <a:rPr lang="en-US" baseline="30000" dirty="0"/>
                  <a:t> = </a:t>
                </a:r>
                <a:r>
                  <a:rPr lang="en-US" dirty="0"/>
                  <a:t>V</a:t>
                </a:r>
                <a:r>
                  <a:rPr lang="en-US" baseline="30000" dirty="0"/>
                  <a:t>2</a:t>
                </a:r>
              </a:p>
              <a:p>
                <a:endParaRPr lang="en-US" baseline="30000" dirty="0"/>
              </a:p>
              <a:p>
                <a:endParaRPr lang="en-US" baseline="30000" dirty="0"/>
              </a:p>
              <a:p>
                <a:pPr marL="0" indent="0">
                  <a:buNone/>
                </a:pPr>
                <a:r>
                  <a:rPr lang="en-US" sz="2800" dirty="0"/>
                  <a:t>(</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𝑓</m:t>
                        </m:r>
                      </m:num>
                      <m:den>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𝑛</m:t>
                            </m:r>
                          </m:sup>
                        </m:sSup>
                      </m:den>
                    </m:f>
                    <m:r>
                      <a:rPr lang="en-US" sz="2800" b="0" i="0" smtClean="0">
                        <a:latin typeface="Cambria Math" panose="02040503050406030204" pitchFamily="18" charset="0"/>
                      </a:rPr>
                      <m:t>)=</m:t>
                    </m:r>
                    <m:r>
                      <m:rPr>
                        <m:sty m:val="p"/>
                      </m:rPr>
                      <a:rPr lang="en-US" sz="2800" b="0" i="0" smtClean="0">
                        <a:latin typeface="Cambria Math" panose="02040503050406030204" pitchFamily="18" charset="0"/>
                      </a:rPr>
                      <m:t>V</m:t>
                    </m:r>
                    <m:r>
                      <a:rPr lang="en-US" sz="2800" b="0" i="0"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oMath>
                </a14:m>
                <a:endParaRPr lang="en-US" baseline="30000" dirty="0"/>
              </a:p>
              <a:p>
                <a:endParaRPr lang="en-IN" dirty="0"/>
              </a:p>
            </p:txBody>
          </p:sp>
        </mc:Choice>
        <mc:Fallback xmlns="">
          <p:sp>
            <p:nvSpPr>
              <p:cNvPr id="3" name="Content Placeholder 2">
                <a:extLst>
                  <a:ext uri="{FF2B5EF4-FFF2-40B4-BE49-F238E27FC236}">
                    <a16:creationId xmlns:a16="http://schemas.microsoft.com/office/drawing/2014/main" id="{74591009-58FC-454A-A359-2394C160980E}"/>
                  </a:ext>
                </a:extLst>
              </p:cNvPr>
              <p:cNvSpPr>
                <a:spLocks noGrp="1" noRot="1" noChangeAspect="1" noMove="1" noResize="1" noEditPoints="1" noAdjustHandles="1" noChangeArrowheads="1" noChangeShapeType="1" noTextEdit="1"/>
              </p:cNvSpPr>
              <p:nvPr>
                <p:ph idx="1"/>
              </p:nvPr>
            </p:nvSpPr>
            <p:spPr>
              <a:blipFill>
                <a:blip r:embed="rId2"/>
                <a:stretch>
                  <a:fillRect l="-1546" t="-1821"/>
                </a:stretch>
              </a:blipFill>
            </p:spPr>
            <p:txBody>
              <a:bodyPr/>
              <a:lstStyle/>
              <a:p>
                <a:r>
                  <a:rPr lang="en-IN">
                    <a:noFill/>
                  </a:rPr>
                  <a:t> </a:t>
                </a:r>
              </a:p>
            </p:txBody>
          </p:sp>
        </mc:Fallback>
      </mc:AlternateContent>
      <p:sp>
        <p:nvSpPr>
          <p:cNvPr id="4" name="Right Triangle 3">
            <a:extLst>
              <a:ext uri="{FF2B5EF4-FFF2-40B4-BE49-F238E27FC236}">
                <a16:creationId xmlns:a16="http://schemas.microsoft.com/office/drawing/2014/main" id="{31D7C619-45D9-41D7-A7DF-BE018C430D75}"/>
              </a:ext>
            </a:extLst>
          </p:cNvPr>
          <p:cNvSpPr/>
          <p:nvPr/>
        </p:nvSpPr>
        <p:spPr>
          <a:xfrm flipH="1">
            <a:off x="4094922" y="2531165"/>
            <a:ext cx="2080591" cy="2080592"/>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6E1C2494-F221-40F2-B267-74DF6DA7313B}"/>
              </a:ext>
            </a:extLst>
          </p:cNvPr>
          <p:cNvSpPr txBox="1"/>
          <p:nvPr/>
        </p:nvSpPr>
        <p:spPr>
          <a:xfrm>
            <a:off x="4883426" y="3086172"/>
            <a:ext cx="490330" cy="369332"/>
          </a:xfrm>
          <a:prstGeom prst="rect">
            <a:avLst/>
          </a:prstGeom>
          <a:noFill/>
        </p:spPr>
        <p:txBody>
          <a:bodyPr wrap="square" rtlCol="0">
            <a:spAutoFit/>
          </a:bodyPr>
          <a:lstStyle/>
          <a:p>
            <a:r>
              <a:rPr lang="el-GR" dirty="0"/>
              <a:t>Δ</a:t>
            </a:r>
            <a:r>
              <a:rPr lang="en-US" dirty="0"/>
              <a:t>L</a:t>
            </a:r>
            <a:endParaRPr lang="en-IN" dirty="0"/>
          </a:p>
        </p:txBody>
      </p:sp>
    </p:spTree>
    <p:extLst>
      <p:ext uri="{BB962C8B-B14F-4D97-AF65-F5344CB8AC3E}">
        <p14:creationId xmlns:p14="http://schemas.microsoft.com/office/powerpoint/2010/main" val="27266668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problem</a:t>
            </a:r>
          </a:p>
        </p:txBody>
      </p:sp>
      <p:sp>
        <p:nvSpPr>
          <p:cNvPr id="3" name="Content Placeholder 2"/>
          <p:cNvSpPr>
            <a:spLocks noGrp="1"/>
          </p:cNvSpPr>
          <p:nvPr>
            <p:ph idx="1"/>
          </p:nvPr>
        </p:nvSpPr>
        <p:spPr>
          <a:xfrm>
            <a:off x="628650" y="1460310"/>
            <a:ext cx="7886700" cy="4716653"/>
          </a:xfrm>
        </p:spPr>
        <p:txBody>
          <a:bodyPr>
            <a:normAutofit fontScale="55000" lnSpcReduction="20000"/>
          </a:bodyPr>
          <a:lstStyle/>
          <a:p>
            <a:pPr marL="342900" marR="0" lvl="0" indent="-342900">
              <a:spcBef>
                <a:spcPts val="0"/>
              </a:spcBef>
              <a:spcAft>
                <a:spcPts val="0"/>
              </a:spcAft>
              <a:buFont typeface="+mj-lt"/>
              <a:buAutoNum type="arabicPeriod"/>
              <a:tabLst>
                <a:tab pos="457200" algn="l"/>
              </a:tabLst>
            </a:pPr>
            <a:r>
              <a:rPr lang="en-US" sz="4400" dirty="0">
                <a:latin typeface="Times New Roman" panose="02020603050405020304" pitchFamily="18" charset="0"/>
                <a:ea typeface="Times New Roman" panose="02020603050405020304" pitchFamily="18" charset="0"/>
              </a:rPr>
              <a:t> During DDA based linear interpolation, the cutting tool </a:t>
            </a:r>
            <a:r>
              <a:rPr lang="en-US" sz="4400" dirty="0" err="1">
                <a:latin typeface="Times New Roman" panose="02020603050405020304" pitchFamily="18" charset="0"/>
                <a:ea typeface="Times New Roman" panose="02020603050405020304" pitchFamily="18" charset="0"/>
              </a:rPr>
              <a:t>centre</a:t>
            </a:r>
            <a:r>
              <a:rPr lang="en-US" sz="4400" dirty="0">
                <a:latin typeface="Times New Roman" panose="02020603050405020304" pitchFamily="18" charset="0"/>
                <a:ea typeface="Times New Roman" panose="02020603050405020304" pitchFamily="18" charset="0"/>
              </a:rPr>
              <a:t> has to move from point P(20,10)  to point Q(120,60) at a speed of 3 m/min.</a:t>
            </a:r>
            <a:br>
              <a:rPr lang="en-US" sz="4400" dirty="0">
                <a:latin typeface="Times New Roman" panose="02020603050405020304" pitchFamily="18" charset="0"/>
                <a:ea typeface="Times New Roman" panose="02020603050405020304" pitchFamily="18" charset="0"/>
              </a:rPr>
            </a:br>
            <a:r>
              <a:rPr lang="en-US" sz="4400" dirty="0">
                <a:latin typeface="Times New Roman" panose="02020603050405020304" pitchFamily="18" charset="0"/>
                <a:ea typeface="Times New Roman" panose="02020603050405020304" pitchFamily="18" charset="0"/>
              </a:rPr>
              <a:t>The coordinates of the points are in mm. The table size is 600 mm × 600 mm. The maximum movements along the axes are equal to the maximum dimensions along those axes. The maximum table speed is 12 m/min for a minimum distance of 50 mm. BLU = 10 micron along each axis.</a:t>
            </a:r>
            <a:br>
              <a:rPr lang="en-US" sz="4400" dirty="0">
                <a:latin typeface="Times New Roman" panose="02020603050405020304" pitchFamily="18" charset="0"/>
                <a:ea typeface="Times New Roman" panose="02020603050405020304" pitchFamily="18" charset="0"/>
              </a:rPr>
            </a:br>
            <a:br>
              <a:rPr lang="en-US" sz="4400" dirty="0">
                <a:latin typeface="Times New Roman" panose="02020603050405020304" pitchFamily="18" charset="0"/>
                <a:ea typeface="Times New Roman" panose="02020603050405020304" pitchFamily="18" charset="0"/>
              </a:rPr>
            </a:br>
            <a:r>
              <a:rPr lang="en-US" sz="4400" dirty="0">
                <a:latin typeface="Times New Roman" panose="02020603050405020304" pitchFamily="18" charset="0"/>
                <a:ea typeface="Times New Roman" panose="02020603050405020304" pitchFamily="18" charset="0"/>
              </a:rPr>
              <a:t>Determine </a:t>
            </a:r>
          </a:p>
          <a:p>
            <a:pPr marR="0" indent="0">
              <a:spcBef>
                <a:spcPts val="0"/>
              </a:spcBef>
              <a:spcAft>
                <a:spcPts val="0"/>
              </a:spcAft>
              <a:buNone/>
            </a:pPr>
            <a:r>
              <a:rPr lang="en-US" sz="4400" dirty="0">
                <a:latin typeface="Times New Roman" panose="02020603050405020304" pitchFamily="18" charset="0"/>
                <a:ea typeface="Times New Roman" panose="02020603050405020304" pitchFamily="18" charset="0"/>
              </a:rPr>
              <a:t>     </a:t>
            </a:r>
          </a:p>
          <a:p>
            <a:pPr marL="342900" marR="0" lvl="0" indent="-342900">
              <a:spcBef>
                <a:spcPts val="0"/>
              </a:spcBef>
              <a:spcAft>
                <a:spcPts val="0"/>
              </a:spcAft>
              <a:buFont typeface="+mj-lt"/>
              <a:buAutoNum type="alphaLcPeriod"/>
            </a:pPr>
            <a:r>
              <a:rPr lang="en-US" sz="4400" dirty="0">
                <a:latin typeface="Times New Roman" panose="02020603050405020304" pitchFamily="18" charset="0"/>
                <a:ea typeface="Times New Roman" panose="02020603050405020304" pitchFamily="18" charset="0"/>
                <a:cs typeface="Times New Roman" panose="02020603050405020304" pitchFamily="18" charset="0"/>
              </a:rPr>
              <a:t>Bit size of all three DDAs</a:t>
            </a:r>
          </a:p>
          <a:p>
            <a:pPr marL="342900" marR="0" lvl="0" indent="-342900">
              <a:spcBef>
                <a:spcPts val="0"/>
              </a:spcBef>
              <a:spcAft>
                <a:spcPts val="0"/>
              </a:spcAft>
              <a:buFont typeface="+mj-lt"/>
              <a:buAutoNum type="alphaLcPeriod"/>
            </a:pPr>
            <a:r>
              <a:rPr lang="en-US" sz="4400" dirty="0">
                <a:latin typeface="Times New Roman" panose="02020603050405020304" pitchFamily="18" charset="0"/>
                <a:ea typeface="Times New Roman" panose="02020603050405020304" pitchFamily="18" charset="0"/>
                <a:cs typeface="Times New Roman" panose="02020603050405020304" pitchFamily="18" charset="0"/>
              </a:rPr>
              <a:t>The S word in the Feed DDA</a:t>
            </a:r>
          </a:p>
          <a:p>
            <a:pPr marL="342900" marR="0" lvl="0" indent="-342900">
              <a:spcBef>
                <a:spcPts val="0"/>
              </a:spcBef>
              <a:spcAft>
                <a:spcPts val="0"/>
              </a:spcAft>
              <a:buFont typeface="+mj-lt"/>
              <a:buAutoNum type="alphaLcPeriod"/>
            </a:pPr>
            <a:r>
              <a:rPr lang="en-US" sz="4400" dirty="0">
                <a:latin typeface="Times New Roman" panose="02020603050405020304" pitchFamily="18" charset="0"/>
                <a:ea typeface="Times New Roman" panose="02020603050405020304" pitchFamily="18" charset="0"/>
                <a:cs typeface="Times New Roman" panose="02020603050405020304" pitchFamily="18" charset="0"/>
              </a:rPr>
              <a:t>Values of </a:t>
            </a:r>
            <a:r>
              <a:rPr lang="en-US" sz="4400" dirty="0" err="1">
                <a:latin typeface="Times New Roman" panose="02020603050405020304" pitchFamily="18" charset="0"/>
                <a:ea typeface="Times New Roman" panose="02020603050405020304" pitchFamily="18" charset="0"/>
                <a:cs typeface="Times New Roman" panose="02020603050405020304" pitchFamily="18" charset="0"/>
              </a:rPr>
              <a:t>px</a:t>
            </a:r>
            <a:r>
              <a:rPr lang="en-US" sz="4400" dirty="0">
                <a:latin typeface="Times New Roman" panose="02020603050405020304" pitchFamily="18" charset="0"/>
                <a:ea typeface="Times New Roman" panose="02020603050405020304" pitchFamily="18" charset="0"/>
                <a:cs typeface="Times New Roman" panose="02020603050405020304" pitchFamily="18" charset="0"/>
              </a:rPr>
              <a:t> and </a:t>
            </a:r>
            <a:r>
              <a:rPr lang="en-US" sz="4400" dirty="0" err="1">
                <a:latin typeface="Times New Roman" panose="02020603050405020304" pitchFamily="18" charset="0"/>
                <a:ea typeface="Times New Roman" panose="02020603050405020304" pitchFamily="18" charset="0"/>
                <a:cs typeface="Times New Roman" panose="02020603050405020304" pitchFamily="18" charset="0"/>
              </a:rPr>
              <a:t>py</a:t>
            </a:r>
            <a:endParaRPr lang="en-US" sz="44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mj-lt"/>
              <a:buAutoNum type="alphaLcPeriod"/>
            </a:pPr>
            <a:r>
              <a:rPr lang="en-US" sz="4400" dirty="0">
                <a:latin typeface="Times New Roman" panose="02020603050405020304" pitchFamily="18" charset="0"/>
                <a:ea typeface="Times New Roman" panose="02020603050405020304" pitchFamily="18" charset="0"/>
                <a:cs typeface="Times New Roman" panose="02020603050405020304" pitchFamily="18" charset="0"/>
              </a:rPr>
              <a:t>Clock frequency</a:t>
            </a:r>
          </a:p>
          <a:p>
            <a:pPr marL="342900" marR="0" lvl="0" indent="-342900">
              <a:spcBef>
                <a:spcPts val="0"/>
              </a:spcBef>
              <a:spcAft>
                <a:spcPts val="0"/>
              </a:spcAft>
              <a:buFont typeface="+mj-lt"/>
              <a:buAutoNum type="alphaLcPeriod"/>
            </a:pPr>
            <a:r>
              <a:rPr lang="en-US" sz="4400" dirty="0">
                <a:latin typeface="Times New Roman" panose="02020603050405020304" pitchFamily="18" charset="0"/>
                <a:ea typeface="Times New Roman" panose="02020603050405020304" pitchFamily="18" charset="0"/>
                <a:cs typeface="Times New Roman" panose="02020603050405020304" pitchFamily="18" charset="0"/>
              </a:rPr>
              <a:t>Output frequency of Feed DDA</a:t>
            </a:r>
          </a:p>
          <a:p>
            <a:pPr marL="0" indent="0">
              <a:buNone/>
            </a:pPr>
            <a:r>
              <a:rPr lang="en-US" sz="4400" dirty="0">
                <a:latin typeface="Times New Roman" panose="02020603050405020304" pitchFamily="18" charset="0"/>
                <a:ea typeface="Times New Roman" panose="02020603050405020304" pitchFamily="18" charset="0"/>
              </a:rPr>
              <a:t>Output frequency of x and y axis DDA.</a:t>
            </a:r>
            <a:endParaRPr lang="en-US" dirty="0"/>
          </a:p>
        </p:txBody>
      </p:sp>
    </p:spTree>
    <p:extLst>
      <p:ext uri="{BB962C8B-B14F-4D97-AF65-F5344CB8AC3E}">
        <p14:creationId xmlns:p14="http://schemas.microsoft.com/office/powerpoint/2010/main" val="7759989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6763" y="447201"/>
            <a:ext cx="7886700" cy="5776178"/>
          </a:xfrm>
        </p:spPr>
        <p:txBody>
          <a:bodyPr>
            <a:normAutofit fontScale="85000" lnSpcReduction="20000"/>
          </a:bodyPr>
          <a:lstStyle/>
          <a:p>
            <a:r>
              <a:rPr lang="en-US" sz="3100" dirty="0">
                <a:latin typeface="Times New Roman" panose="02020603050405020304" pitchFamily="18" charset="0"/>
                <a:ea typeface="Times New Roman" panose="02020603050405020304" pitchFamily="18" charset="0"/>
              </a:rPr>
              <a:t>If the maximum motion is 600 along any one axis and the BLU is 10 microns, the size of DDA should be n=16, </a:t>
            </a:r>
            <a:r>
              <a:rPr lang="en-US" sz="3100" dirty="0" err="1">
                <a:latin typeface="Times New Roman" panose="02020603050405020304" pitchFamily="18" charset="0"/>
                <a:ea typeface="Times New Roman" panose="02020603050405020304" pitchFamily="18" charset="0"/>
              </a:rPr>
              <a:t>ie</a:t>
            </a:r>
            <a:r>
              <a:rPr lang="en-US" sz="3100" dirty="0">
                <a:latin typeface="Times New Roman" panose="02020603050405020304" pitchFamily="18" charset="0"/>
                <a:ea typeface="Times New Roman" panose="02020603050405020304" pitchFamily="18" charset="0"/>
              </a:rPr>
              <a:t> 65536 (</a:t>
            </a:r>
            <a:r>
              <a:rPr lang="en-US" sz="3100" dirty="0" err="1">
                <a:latin typeface="Times New Roman" panose="02020603050405020304" pitchFamily="18" charset="0"/>
                <a:ea typeface="Times New Roman" panose="02020603050405020304" pitchFamily="18" charset="0"/>
              </a:rPr>
              <a:t>p</a:t>
            </a:r>
            <a:r>
              <a:rPr lang="en-US" sz="3100" baseline="-25000" dirty="0" err="1">
                <a:latin typeface="Times New Roman" panose="02020603050405020304" pitchFamily="18" charset="0"/>
                <a:ea typeface="Times New Roman" panose="02020603050405020304" pitchFamily="18" charset="0"/>
              </a:rPr>
              <a:t>x</a:t>
            </a:r>
            <a:r>
              <a:rPr lang="en-US" sz="3100" dirty="0">
                <a:latin typeface="Times New Roman" panose="02020603050405020304" pitchFamily="18" charset="0"/>
                <a:ea typeface="Times New Roman" panose="02020603050405020304" pitchFamily="18" charset="0"/>
              </a:rPr>
              <a:t> and </a:t>
            </a:r>
            <a:r>
              <a:rPr lang="en-US" sz="3100" dirty="0" err="1">
                <a:latin typeface="Times New Roman" panose="02020603050405020304" pitchFamily="18" charset="0"/>
                <a:ea typeface="Times New Roman" panose="02020603050405020304" pitchFamily="18" charset="0"/>
              </a:rPr>
              <a:t>p</a:t>
            </a:r>
            <a:r>
              <a:rPr lang="en-US" sz="3100" baseline="-25000" dirty="0" err="1">
                <a:latin typeface="Times New Roman" panose="02020603050405020304" pitchFamily="18" charset="0"/>
                <a:ea typeface="Times New Roman" panose="02020603050405020304" pitchFamily="18" charset="0"/>
              </a:rPr>
              <a:t>y</a:t>
            </a:r>
            <a:r>
              <a:rPr lang="en-US" sz="3100" dirty="0">
                <a:latin typeface="Times New Roman" panose="02020603050405020304" pitchFamily="18" charset="0"/>
                <a:ea typeface="Times New Roman" panose="02020603050405020304" pitchFamily="18" charset="0"/>
              </a:rPr>
              <a:t> would be max 60,000)</a:t>
            </a:r>
            <a:br>
              <a:rPr lang="en-US" sz="3100" dirty="0">
                <a:latin typeface="Times New Roman" panose="02020603050405020304" pitchFamily="18" charset="0"/>
                <a:ea typeface="Times New Roman" panose="02020603050405020304" pitchFamily="18" charset="0"/>
              </a:rPr>
            </a:br>
            <a:br>
              <a:rPr lang="en-US" sz="3100" dirty="0">
                <a:latin typeface="Times New Roman" panose="02020603050405020304" pitchFamily="18" charset="0"/>
                <a:ea typeface="Times New Roman" panose="02020603050405020304" pitchFamily="18" charset="0"/>
              </a:rPr>
            </a:br>
            <a:r>
              <a:rPr lang="en-US" sz="3100" i="1" dirty="0">
                <a:latin typeface="Times New Roman" panose="02020603050405020304" pitchFamily="18" charset="0"/>
                <a:ea typeface="Times New Roman" panose="02020603050405020304" pitchFamily="18" charset="0"/>
              </a:rPr>
              <a:t>Maximum</a:t>
            </a:r>
            <a:r>
              <a:rPr lang="en-US" sz="3100" dirty="0">
                <a:latin typeface="Times New Roman" panose="02020603050405020304" pitchFamily="18" charset="0"/>
                <a:ea typeface="Times New Roman" panose="02020603050405020304" pitchFamily="18" charset="0"/>
              </a:rPr>
              <a:t> feed rate number corresponds to </a:t>
            </a:r>
            <a:r>
              <a:rPr lang="en-US" sz="3100" i="1" dirty="0">
                <a:latin typeface="Times New Roman" panose="02020603050405020304" pitchFamily="18" charset="0"/>
                <a:ea typeface="Times New Roman" panose="02020603050405020304" pitchFamily="18" charset="0"/>
              </a:rPr>
              <a:t>max</a:t>
            </a:r>
            <a:r>
              <a:rPr lang="en-US" sz="3100" dirty="0">
                <a:latin typeface="Times New Roman" panose="02020603050405020304" pitchFamily="18" charset="0"/>
                <a:ea typeface="Times New Roman" panose="02020603050405020304" pitchFamily="18" charset="0"/>
              </a:rPr>
              <a:t> (10V/L) where V is </a:t>
            </a:r>
            <a:r>
              <a:rPr lang="en-US" sz="3100" b="1" dirty="0">
                <a:latin typeface="Times New Roman" panose="02020603050405020304" pitchFamily="18" charset="0"/>
                <a:ea typeface="Times New Roman" panose="02020603050405020304" pitchFamily="18" charset="0"/>
              </a:rPr>
              <a:t>in length units /min </a:t>
            </a:r>
            <a:r>
              <a:rPr lang="en-US" sz="3100" dirty="0">
                <a:latin typeface="Times New Roman" panose="02020603050405020304" pitchFamily="18" charset="0"/>
                <a:ea typeface="Times New Roman" panose="02020603050405020304" pitchFamily="18" charset="0"/>
              </a:rPr>
              <a:t>and L is in same </a:t>
            </a:r>
            <a:r>
              <a:rPr lang="en-US" sz="3100" b="1" dirty="0">
                <a:latin typeface="Times New Roman" panose="02020603050405020304" pitchFamily="18" charset="0"/>
                <a:ea typeface="Times New Roman" panose="02020603050405020304" pitchFamily="18" charset="0"/>
              </a:rPr>
              <a:t>length units</a:t>
            </a:r>
          </a:p>
          <a:p>
            <a:pPr marL="0" indent="0">
              <a:buNone/>
            </a:pPr>
            <a:endParaRPr lang="en-US" sz="3100" b="1" dirty="0">
              <a:latin typeface="Times New Roman" panose="02020603050405020304" pitchFamily="18" charset="0"/>
              <a:ea typeface="Times New Roman" panose="02020603050405020304" pitchFamily="18" charset="0"/>
            </a:endParaRPr>
          </a:p>
          <a:p>
            <a:pPr marL="457200" marR="0">
              <a:spcBef>
                <a:spcPts val="0"/>
              </a:spcBef>
              <a:spcAft>
                <a:spcPts val="0"/>
              </a:spcAft>
            </a:pPr>
            <a:r>
              <a:rPr lang="en-US" sz="3100" dirty="0">
                <a:latin typeface="Times New Roman" panose="02020603050405020304" pitchFamily="18" charset="0"/>
                <a:ea typeface="Times New Roman" panose="02020603050405020304" pitchFamily="18" charset="0"/>
              </a:rPr>
              <a:t>Highest velocity = 12 m/min and lowest distance for which this can be implemented is 50 mm</a:t>
            </a:r>
          </a:p>
          <a:p>
            <a:pPr marR="0" indent="0">
              <a:spcBef>
                <a:spcPts val="0"/>
              </a:spcBef>
              <a:spcAft>
                <a:spcPts val="0"/>
              </a:spcAft>
              <a:buNone/>
            </a:pPr>
            <a:r>
              <a:rPr lang="en-US" sz="3100" dirty="0">
                <a:latin typeface="Times New Roman" panose="02020603050405020304" pitchFamily="18" charset="0"/>
                <a:ea typeface="Times New Roman" panose="02020603050405020304" pitchFamily="18" charset="0"/>
              </a:rPr>
              <a:t> </a:t>
            </a:r>
          </a:p>
          <a:p>
            <a:pPr marL="457200" marR="0">
              <a:spcBef>
                <a:spcPts val="0"/>
              </a:spcBef>
              <a:spcAft>
                <a:spcPts val="0"/>
              </a:spcAft>
            </a:pPr>
            <a:r>
              <a:rPr lang="en-US" sz="3100" dirty="0">
                <a:latin typeface="Times New Roman" panose="02020603050405020304" pitchFamily="18" charset="0"/>
                <a:ea typeface="Times New Roman" panose="02020603050405020304" pitchFamily="18" charset="0"/>
              </a:rPr>
              <a:t>So, Max S word = 10 * 1200000/(5000) = 2400 </a:t>
            </a:r>
          </a:p>
          <a:p>
            <a:pPr marR="0" indent="0">
              <a:spcBef>
                <a:spcPts val="0"/>
              </a:spcBef>
              <a:spcAft>
                <a:spcPts val="0"/>
              </a:spcAft>
              <a:buNone/>
            </a:pPr>
            <a:r>
              <a:rPr lang="en-IN" sz="3100" dirty="0">
                <a:latin typeface="Times New Roman" panose="02020603050405020304" pitchFamily="18" charset="0"/>
                <a:ea typeface="Times New Roman" panose="02020603050405020304" pitchFamily="18" charset="0"/>
              </a:rPr>
              <a:t> </a:t>
            </a:r>
            <a:endParaRPr lang="en-US" sz="3100" dirty="0">
              <a:latin typeface="Times New Roman" panose="02020603050405020304" pitchFamily="18" charset="0"/>
              <a:ea typeface="Times New Roman" panose="02020603050405020304" pitchFamily="18" charset="0"/>
            </a:endParaRPr>
          </a:p>
          <a:p>
            <a:r>
              <a:rPr lang="en-US" sz="3100" dirty="0">
                <a:latin typeface="Times New Roman" panose="02020603050405020304" pitchFamily="18" charset="0"/>
                <a:ea typeface="Times New Roman" panose="02020603050405020304" pitchFamily="18" charset="0"/>
              </a:rPr>
              <a:t>Therefore m = 12 in order to accommodate the max S word</a:t>
            </a:r>
            <a:br>
              <a:rPr lang="en-US" sz="3100" dirty="0">
                <a:latin typeface="Times New Roman" panose="02020603050405020304" pitchFamily="18" charset="0"/>
                <a:ea typeface="Times New Roman" panose="02020603050405020304" pitchFamily="18" charset="0"/>
              </a:rPr>
            </a:br>
            <a:br>
              <a:rPr lang="en-US" sz="3100" dirty="0">
                <a:latin typeface="Times New Roman" panose="02020603050405020304" pitchFamily="18" charset="0"/>
                <a:ea typeface="Times New Roman" panose="02020603050405020304" pitchFamily="18" charset="0"/>
              </a:rPr>
            </a:br>
            <a:r>
              <a:rPr lang="en-US" dirty="0">
                <a:latin typeface="Times New Roman" panose="02020603050405020304" pitchFamily="18" charset="0"/>
                <a:ea typeface="Times New Roman" panose="02020603050405020304" pitchFamily="18" charset="0"/>
              </a:rPr>
              <a:t>If m and n are known, f = 2</a:t>
            </a:r>
            <a:r>
              <a:rPr lang="en-US" baseline="30000" dirty="0">
                <a:latin typeface="Times New Roman" panose="02020603050405020304" pitchFamily="18" charset="0"/>
                <a:ea typeface="Times New Roman" panose="02020603050405020304" pitchFamily="18" charset="0"/>
              </a:rPr>
              <a:t>m+n</a:t>
            </a:r>
            <a:r>
              <a:rPr lang="en-US" dirty="0">
                <a:latin typeface="Times New Roman" panose="02020603050405020304" pitchFamily="18" charset="0"/>
                <a:ea typeface="Times New Roman" panose="02020603050405020304" pitchFamily="18" charset="0"/>
              </a:rPr>
              <a:t>/10 = 2</a:t>
            </a:r>
            <a:r>
              <a:rPr lang="en-US" baseline="30000" dirty="0">
                <a:latin typeface="Times New Roman" panose="02020603050405020304" pitchFamily="18" charset="0"/>
                <a:ea typeface="Times New Roman" panose="02020603050405020304" pitchFamily="18" charset="0"/>
              </a:rPr>
              <a:t>12+16</a:t>
            </a:r>
            <a:r>
              <a:rPr lang="en-US" dirty="0">
                <a:latin typeface="Times New Roman" panose="02020603050405020304" pitchFamily="18" charset="0"/>
                <a:ea typeface="Times New Roman" panose="02020603050405020304" pitchFamily="18" charset="0"/>
              </a:rPr>
              <a:t>/10 ppm </a:t>
            </a:r>
          </a:p>
          <a:p>
            <a:pPr marL="0" indent="0">
              <a:buNone/>
            </a:pPr>
            <a:r>
              <a:rPr lang="en-US" dirty="0">
                <a:latin typeface="Times New Roman" panose="02020603050405020304" pitchFamily="18" charset="0"/>
                <a:ea typeface="Times New Roman" panose="02020603050405020304" pitchFamily="18" charset="0"/>
              </a:rPr>
              <a:t>= 447,392 </a:t>
            </a:r>
            <a:r>
              <a:rPr lang="en-US" dirty="0" err="1">
                <a:latin typeface="Times New Roman" panose="02020603050405020304" pitchFamily="18" charset="0"/>
                <a:ea typeface="Times New Roman" panose="02020603050405020304" pitchFamily="18" charset="0"/>
              </a:rPr>
              <a:t>pps</a:t>
            </a:r>
            <a:endParaRPr lang="en-US" dirty="0"/>
          </a:p>
          <a:p>
            <a:endParaRPr lang="en-US" dirty="0"/>
          </a:p>
        </p:txBody>
      </p:sp>
    </p:spTree>
    <p:extLst>
      <p:ext uri="{BB962C8B-B14F-4D97-AF65-F5344CB8AC3E}">
        <p14:creationId xmlns:p14="http://schemas.microsoft.com/office/powerpoint/2010/main" val="33557177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477672"/>
            <a:ext cx="7886700" cy="5699291"/>
          </a:xfrm>
        </p:spPr>
        <p:txBody>
          <a:bodyPr>
            <a:normAutofit fontScale="70000" lnSpcReduction="20000"/>
          </a:bodyPr>
          <a:lstStyle/>
          <a:p>
            <a:pPr marL="457200" marR="0">
              <a:spcBef>
                <a:spcPts val="0"/>
              </a:spcBef>
              <a:spcAft>
                <a:spcPts val="0"/>
              </a:spcAft>
            </a:pPr>
            <a:r>
              <a:rPr lang="en-US" i="1" dirty="0">
                <a:latin typeface="Times New Roman" panose="02020603050405020304" pitchFamily="18" charset="0"/>
                <a:ea typeface="Times New Roman" panose="02020603050405020304" pitchFamily="18" charset="0"/>
              </a:rPr>
              <a:t>For the particular case given</a:t>
            </a:r>
            <a:r>
              <a:rPr lang="en-US" dirty="0">
                <a:latin typeface="Times New Roman" panose="02020603050405020304" pitchFamily="18" charset="0"/>
                <a:ea typeface="Times New Roman" panose="02020603050405020304" pitchFamily="18" charset="0"/>
              </a:rPr>
              <a:t> </a:t>
            </a:r>
          </a:p>
          <a:p>
            <a:pPr marR="0" indent="0">
              <a:spcBef>
                <a:spcPts val="0"/>
              </a:spcBef>
              <a:spcAft>
                <a:spcPts val="0"/>
              </a:spcAft>
              <a:buNone/>
            </a:pPr>
            <a:r>
              <a:rPr lang="en-US" dirty="0">
                <a:latin typeface="Times New Roman" panose="02020603050405020304" pitchFamily="18" charset="0"/>
                <a:ea typeface="Times New Roman" panose="02020603050405020304" pitchFamily="18" charset="0"/>
              </a:rPr>
              <a:t> </a:t>
            </a:r>
          </a:p>
          <a:p>
            <a:pPr marR="0" indent="0">
              <a:spcBef>
                <a:spcPts val="0"/>
              </a:spcBef>
              <a:spcAft>
                <a:spcPts val="0"/>
              </a:spcAft>
              <a:buNone/>
            </a:pPr>
            <a:r>
              <a:rPr lang="en-US" dirty="0">
                <a:latin typeface="Times New Roman" panose="02020603050405020304" pitchFamily="18" charset="0"/>
                <a:ea typeface="Times New Roman" panose="02020603050405020304" pitchFamily="18" charset="0"/>
              </a:rPr>
              <a:t>Incremental x and incremental y in BLU = 10000 and 5000 in binary</a:t>
            </a:r>
          </a:p>
          <a:p>
            <a:pPr marR="0" indent="0">
              <a:spcBef>
                <a:spcPts val="0"/>
              </a:spcBef>
              <a:spcAft>
                <a:spcPts val="0"/>
              </a:spcAft>
              <a:buNone/>
            </a:pPr>
            <a:endParaRPr lang="en-US" dirty="0">
              <a:latin typeface="Times New Roman" panose="02020603050405020304" pitchFamily="18" charset="0"/>
              <a:ea typeface="Times New Roman" panose="02020603050405020304" pitchFamily="18" charset="0"/>
            </a:endParaRPr>
          </a:p>
          <a:p>
            <a:pPr marR="0" indent="0">
              <a:spcBef>
                <a:spcPts val="0"/>
              </a:spcBef>
              <a:spcAft>
                <a:spcPts val="0"/>
              </a:spcAft>
              <a:buNone/>
            </a:pPr>
            <a:r>
              <a:rPr lang="en-US" dirty="0">
                <a:latin typeface="Times New Roman" panose="02020603050405020304" pitchFamily="18" charset="0"/>
                <a:ea typeface="Times New Roman" panose="02020603050405020304" pitchFamily="18" charset="0"/>
              </a:rPr>
              <a:t>L = length of cut = √(10000</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+ 5000</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 11180 in BLU</a:t>
            </a:r>
          </a:p>
          <a:p>
            <a:pPr marR="0" indent="0">
              <a:spcBef>
                <a:spcPts val="0"/>
              </a:spcBef>
              <a:spcAft>
                <a:spcPts val="0"/>
              </a:spcAft>
              <a:buNone/>
            </a:pPr>
            <a:r>
              <a:rPr lang="en-US" dirty="0">
                <a:latin typeface="Times New Roman" panose="02020603050405020304" pitchFamily="18" charset="0"/>
                <a:ea typeface="Times New Roman" panose="02020603050405020304" pitchFamily="18" charset="0"/>
              </a:rPr>
              <a:t> </a:t>
            </a:r>
          </a:p>
          <a:p>
            <a:pPr marR="0" indent="0">
              <a:spcBef>
                <a:spcPts val="0"/>
              </a:spcBef>
              <a:spcAft>
                <a:spcPts val="0"/>
              </a:spcAft>
              <a:buNone/>
            </a:pPr>
            <a:r>
              <a:rPr lang="en-US" dirty="0">
                <a:latin typeface="Times New Roman" panose="02020603050405020304" pitchFamily="18" charset="0"/>
                <a:ea typeface="Times New Roman" panose="02020603050405020304" pitchFamily="18" charset="0"/>
              </a:rPr>
              <a:t>Output </a:t>
            </a:r>
            <a:r>
              <a:rPr lang="en-US" dirty="0" err="1">
                <a:latin typeface="Times New Roman" panose="02020603050405020304" pitchFamily="18" charset="0"/>
                <a:ea typeface="Times New Roman" panose="02020603050405020304" pitchFamily="18" charset="0"/>
              </a:rPr>
              <a:t>freq</a:t>
            </a:r>
            <a:r>
              <a:rPr lang="en-US" dirty="0">
                <a:latin typeface="Times New Roman" panose="02020603050405020304" pitchFamily="18" charset="0"/>
                <a:ea typeface="Times New Roman" panose="02020603050405020304" pitchFamily="18" charset="0"/>
              </a:rPr>
              <a:t> of Feed DDA for this movement is </a:t>
            </a:r>
          </a:p>
          <a:p>
            <a:pPr marR="0" indent="0">
              <a:spcBef>
                <a:spcPts val="0"/>
              </a:spcBef>
              <a:spcAft>
                <a:spcPts val="0"/>
              </a:spcAft>
              <a:buNone/>
            </a:pPr>
            <a:r>
              <a:rPr lang="en-US" dirty="0">
                <a:latin typeface="Times New Roman" panose="02020603050405020304" pitchFamily="18" charset="0"/>
                <a:ea typeface="Times New Roman" panose="02020603050405020304" pitchFamily="18" charset="0"/>
              </a:rPr>
              <a:t> </a:t>
            </a:r>
          </a:p>
          <a:p>
            <a:pPr marR="0" indent="0">
              <a:spcBef>
                <a:spcPts val="0"/>
              </a:spcBef>
              <a:spcAft>
                <a:spcPts val="0"/>
              </a:spcAft>
              <a:buNone/>
            </a:pPr>
            <a:r>
              <a:rPr lang="en-US" dirty="0">
                <a:latin typeface="Times New Roman" panose="02020603050405020304" pitchFamily="18" charset="0"/>
                <a:ea typeface="Times New Roman" panose="02020603050405020304" pitchFamily="18" charset="0"/>
              </a:rPr>
              <a:t>= f * S/2</a:t>
            </a:r>
            <a:r>
              <a:rPr lang="en-US" baseline="30000" dirty="0">
                <a:latin typeface="Times New Roman" panose="02020603050405020304" pitchFamily="18" charset="0"/>
                <a:ea typeface="Times New Roman" panose="02020603050405020304" pitchFamily="18" charset="0"/>
              </a:rPr>
              <a:t>m</a:t>
            </a:r>
            <a:r>
              <a:rPr lang="en-US" dirty="0">
                <a:latin typeface="Times New Roman" panose="02020603050405020304" pitchFamily="18" charset="0"/>
                <a:ea typeface="Times New Roman" panose="02020603050405020304" pitchFamily="18" charset="0"/>
              </a:rPr>
              <a:t> =  f * (10*V/L) /2</a:t>
            </a:r>
            <a:r>
              <a:rPr lang="en-US" baseline="30000" dirty="0">
                <a:latin typeface="Times New Roman" panose="02020603050405020304" pitchFamily="18" charset="0"/>
                <a:ea typeface="Times New Roman" panose="02020603050405020304" pitchFamily="18" charset="0"/>
              </a:rPr>
              <a:t>12</a:t>
            </a:r>
            <a:r>
              <a:rPr lang="en-US" dirty="0">
                <a:latin typeface="Times New Roman" panose="02020603050405020304" pitchFamily="18" charset="0"/>
                <a:ea typeface="Times New Roman" panose="02020603050405020304" pitchFamily="18" charset="0"/>
              </a:rPr>
              <a:t> = 447,392 * (10*300000/11180)/ 2</a:t>
            </a:r>
            <a:r>
              <a:rPr lang="en-US" baseline="30000" dirty="0">
                <a:latin typeface="Times New Roman" panose="02020603050405020304" pitchFamily="18" charset="0"/>
                <a:ea typeface="Times New Roman" panose="02020603050405020304" pitchFamily="18" charset="0"/>
              </a:rPr>
              <a:t>12</a:t>
            </a:r>
            <a:endParaRPr lang="en-US" dirty="0">
              <a:latin typeface="Times New Roman" panose="02020603050405020304" pitchFamily="18" charset="0"/>
              <a:ea typeface="Times New Roman" panose="02020603050405020304" pitchFamily="18" charset="0"/>
            </a:endParaRPr>
          </a:p>
          <a:p>
            <a:pPr marR="0" indent="0">
              <a:spcBef>
                <a:spcPts val="0"/>
              </a:spcBef>
              <a:spcAft>
                <a:spcPts val="0"/>
              </a:spcAft>
              <a:buNone/>
            </a:pPr>
            <a:r>
              <a:rPr lang="en-US" dirty="0">
                <a:latin typeface="Times New Roman" panose="02020603050405020304" pitchFamily="18" charset="0"/>
                <a:ea typeface="Times New Roman" panose="02020603050405020304" pitchFamily="18" charset="0"/>
              </a:rPr>
              <a:t> </a:t>
            </a:r>
          </a:p>
          <a:p>
            <a:pPr marR="0" indent="0">
              <a:spcBef>
                <a:spcPts val="0"/>
              </a:spcBef>
              <a:spcAft>
                <a:spcPts val="0"/>
              </a:spcAft>
              <a:buNone/>
            </a:pPr>
            <a:r>
              <a:rPr lang="en-US" dirty="0">
                <a:latin typeface="Times New Roman" panose="02020603050405020304" pitchFamily="18" charset="0"/>
                <a:ea typeface="Times New Roman" panose="02020603050405020304" pitchFamily="18" charset="0"/>
              </a:rPr>
              <a:t>=  29309.43 </a:t>
            </a:r>
            <a:r>
              <a:rPr lang="en-US" dirty="0" err="1">
                <a:latin typeface="Times New Roman" panose="02020603050405020304" pitchFamily="18" charset="0"/>
                <a:ea typeface="Times New Roman" panose="02020603050405020304" pitchFamily="18" charset="0"/>
              </a:rPr>
              <a:t>pps</a:t>
            </a:r>
            <a:endParaRPr lang="en-US" dirty="0">
              <a:latin typeface="Times New Roman" panose="02020603050405020304" pitchFamily="18" charset="0"/>
              <a:ea typeface="Times New Roman" panose="02020603050405020304" pitchFamily="18" charset="0"/>
            </a:endParaRPr>
          </a:p>
          <a:p>
            <a:pPr marR="0" indent="0">
              <a:spcBef>
                <a:spcPts val="0"/>
              </a:spcBef>
              <a:spcAft>
                <a:spcPts val="0"/>
              </a:spcAft>
              <a:buNone/>
            </a:pPr>
            <a:r>
              <a:rPr lang="en-US" dirty="0">
                <a:latin typeface="Times New Roman" panose="02020603050405020304" pitchFamily="18" charset="0"/>
                <a:ea typeface="Times New Roman" panose="02020603050405020304" pitchFamily="18" charset="0"/>
              </a:rPr>
              <a:t> </a:t>
            </a:r>
          </a:p>
          <a:p>
            <a:pPr marR="0" indent="0">
              <a:spcBef>
                <a:spcPts val="0"/>
              </a:spcBef>
              <a:spcAft>
                <a:spcPts val="0"/>
              </a:spcAft>
              <a:buNone/>
            </a:pPr>
            <a:r>
              <a:rPr lang="en-US" dirty="0">
                <a:latin typeface="Times New Roman" panose="02020603050405020304" pitchFamily="18" charset="0"/>
                <a:ea typeface="Times New Roman" panose="02020603050405020304" pitchFamily="18" charset="0"/>
              </a:rPr>
              <a:t>Output frequency of x and y DDA would  be </a:t>
            </a:r>
          </a:p>
          <a:p>
            <a:pPr marR="0" indent="0">
              <a:spcBef>
                <a:spcPts val="0"/>
              </a:spcBef>
              <a:spcAft>
                <a:spcPts val="0"/>
              </a:spcAft>
              <a:buNone/>
            </a:pPr>
            <a:r>
              <a:rPr lang="en-US" dirty="0">
                <a:latin typeface="Times New Roman" panose="02020603050405020304" pitchFamily="18" charset="0"/>
                <a:ea typeface="Times New Roman" panose="02020603050405020304" pitchFamily="18" charset="0"/>
              </a:rPr>
              <a:t> </a:t>
            </a:r>
          </a:p>
          <a:p>
            <a:pPr marR="0" indent="0">
              <a:spcBef>
                <a:spcPts val="0"/>
              </a:spcBef>
              <a:spcAft>
                <a:spcPts val="0"/>
              </a:spcAft>
              <a:buNone/>
            </a:pPr>
            <a:r>
              <a:rPr lang="en-US" dirty="0">
                <a:latin typeface="Times New Roman" panose="02020603050405020304" pitchFamily="18" charset="0"/>
                <a:ea typeface="Times New Roman" panose="02020603050405020304" pitchFamily="18" charset="0"/>
              </a:rPr>
              <a:t>= 29309.43 * 10000/2</a:t>
            </a:r>
            <a:r>
              <a:rPr lang="en-US" baseline="30000" dirty="0">
                <a:latin typeface="Times New Roman" panose="02020603050405020304" pitchFamily="18" charset="0"/>
                <a:ea typeface="Times New Roman" panose="02020603050405020304" pitchFamily="18" charset="0"/>
              </a:rPr>
              <a:t>16</a:t>
            </a:r>
            <a:r>
              <a:rPr lang="en-US" dirty="0">
                <a:latin typeface="Times New Roman" panose="02020603050405020304" pitchFamily="18" charset="0"/>
                <a:ea typeface="Times New Roman" panose="02020603050405020304" pitchFamily="18" charset="0"/>
              </a:rPr>
              <a:t> = 4472 </a:t>
            </a:r>
            <a:r>
              <a:rPr lang="en-US" dirty="0" err="1">
                <a:latin typeface="Times New Roman" panose="02020603050405020304" pitchFamily="18" charset="0"/>
                <a:ea typeface="Times New Roman" panose="02020603050405020304" pitchFamily="18" charset="0"/>
              </a:rPr>
              <a:t>pps</a:t>
            </a:r>
            <a:r>
              <a:rPr lang="en-US" dirty="0">
                <a:latin typeface="Times New Roman" panose="02020603050405020304" pitchFamily="18" charset="0"/>
                <a:ea typeface="Times New Roman" panose="02020603050405020304" pitchFamily="18" charset="0"/>
              </a:rPr>
              <a:t> = </a:t>
            </a:r>
            <a:r>
              <a:rPr lang="en-US" dirty="0" err="1">
                <a:latin typeface="Times New Roman" panose="02020603050405020304" pitchFamily="18" charset="0"/>
                <a:ea typeface="Times New Roman" panose="02020603050405020304" pitchFamily="18" charset="0"/>
              </a:rPr>
              <a:t>V</a:t>
            </a:r>
            <a:r>
              <a:rPr lang="en-US" baseline="-25000" dirty="0" err="1">
                <a:latin typeface="Times New Roman" panose="02020603050405020304" pitchFamily="18" charset="0"/>
                <a:ea typeface="Times New Roman" panose="02020603050405020304" pitchFamily="18" charset="0"/>
              </a:rPr>
              <a:t>x</a:t>
            </a:r>
            <a:endParaRPr lang="en-US" baseline="-25000" dirty="0">
              <a:latin typeface="Times New Roman" panose="02020603050405020304" pitchFamily="18" charset="0"/>
              <a:ea typeface="Times New Roman" panose="02020603050405020304" pitchFamily="18" charset="0"/>
            </a:endParaRPr>
          </a:p>
          <a:p>
            <a:pPr marR="0" indent="0">
              <a:spcBef>
                <a:spcPts val="0"/>
              </a:spcBef>
              <a:spcAft>
                <a:spcPts val="0"/>
              </a:spcAft>
              <a:buNone/>
            </a:pPr>
            <a:r>
              <a:rPr lang="en-US" dirty="0">
                <a:latin typeface="Times New Roman" panose="02020603050405020304" pitchFamily="18" charset="0"/>
                <a:ea typeface="Times New Roman" panose="02020603050405020304" pitchFamily="18" charset="0"/>
              </a:rPr>
              <a:t> </a:t>
            </a:r>
          </a:p>
          <a:p>
            <a:pPr marR="0" indent="0">
              <a:spcBef>
                <a:spcPts val="0"/>
              </a:spcBef>
              <a:spcAft>
                <a:spcPts val="0"/>
              </a:spcAft>
              <a:buNone/>
            </a:pPr>
            <a:r>
              <a:rPr lang="en-US" dirty="0">
                <a:latin typeface="Times New Roman" panose="02020603050405020304" pitchFamily="18" charset="0"/>
                <a:ea typeface="Times New Roman" panose="02020603050405020304" pitchFamily="18" charset="0"/>
              </a:rPr>
              <a:t>29309.43 * 5000/2</a:t>
            </a:r>
            <a:r>
              <a:rPr lang="en-US" baseline="30000" dirty="0">
                <a:latin typeface="Times New Roman" panose="02020603050405020304" pitchFamily="18" charset="0"/>
                <a:ea typeface="Times New Roman" panose="02020603050405020304" pitchFamily="18" charset="0"/>
              </a:rPr>
              <a:t>16 </a:t>
            </a:r>
            <a:r>
              <a:rPr lang="en-US" dirty="0">
                <a:latin typeface="Times New Roman" panose="02020603050405020304" pitchFamily="18" charset="0"/>
                <a:ea typeface="Times New Roman" panose="02020603050405020304" pitchFamily="18" charset="0"/>
              </a:rPr>
              <a:t>= 2236 </a:t>
            </a:r>
            <a:r>
              <a:rPr lang="en-US" dirty="0" err="1">
                <a:latin typeface="Times New Roman" panose="02020603050405020304" pitchFamily="18" charset="0"/>
                <a:ea typeface="Times New Roman" panose="02020603050405020304" pitchFamily="18" charset="0"/>
              </a:rPr>
              <a:t>pps</a:t>
            </a:r>
            <a:r>
              <a:rPr lang="en-US" dirty="0">
                <a:latin typeface="Times New Roman" panose="02020603050405020304" pitchFamily="18" charset="0"/>
                <a:ea typeface="Times New Roman" panose="02020603050405020304" pitchFamily="18" charset="0"/>
              </a:rPr>
              <a:t> = </a:t>
            </a:r>
            <a:r>
              <a:rPr lang="en-US" dirty="0" err="1">
                <a:latin typeface="Times New Roman" panose="02020603050405020304" pitchFamily="18" charset="0"/>
                <a:ea typeface="Times New Roman" panose="02020603050405020304" pitchFamily="18" charset="0"/>
              </a:rPr>
              <a:t>V</a:t>
            </a:r>
            <a:r>
              <a:rPr lang="en-US" baseline="-25000" dirty="0" err="1">
                <a:latin typeface="Times New Roman" panose="02020603050405020304" pitchFamily="18" charset="0"/>
                <a:ea typeface="Times New Roman" panose="02020603050405020304" pitchFamily="18" charset="0"/>
              </a:rPr>
              <a:t>y</a:t>
            </a:r>
            <a:endParaRPr lang="en-US" baseline="-25000" dirty="0">
              <a:latin typeface="Times New Roman" panose="02020603050405020304" pitchFamily="18" charset="0"/>
              <a:ea typeface="Times New Roman" panose="02020603050405020304" pitchFamily="18" charset="0"/>
            </a:endParaRPr>
          </a:p>
          <a:p>
            <a:pPr marR="0" indent="0">
              <a:spcBef>
                <a:spcPts val="0"/>
              </a:spcBef>
              <a:spcAft>
                <a:spcPts val="0"/>
              </a:spcAft>
              <a:buNone/>
            </a:pPr>
            <a:r>
              <a:rPr lang="en-US" dirty="0">
                <a:latin typeface="Times New Roman" panose="02020603050405020304" pitchFamily="18" charset="0"/>
                <a:ea typeface="Times New Roman" panose="02020603050405020304" pitchFamily="18" charset="0"/>
              </a:rPr>
              <a:t> </a:t>
            </a:r>
          </a:p>
          <a:p>
            <a:pPr marR="0" indent="0">
              <a:spcBef>
                <a:spcPts val="0"/>
              </a:spcBef>
              <a:spcAft>
                <a:spcPts val="0"/>
              </a:spcAft>
              <a:buNone/>
            </a:pPr>
            <a:r>
              <a:rPr lang="en-US" dirty="0">
                <a:latin typeface="Times New Roman" panose="02020603050405020304" pitchFamily="18" charset="0"/>
                <a:ea typeface="Times New Roman" panose="02020603050405020304" pitchFamily="18" charset="0"/>
              </a:rPr>
              <a:t>Verify vector sum of </a:t>
            </a:r>
            <a:r>
              <a:rPr lang="en-US" dirty="0" err="1">
                <a:latin typeface="Times New Roman" panose="02020603050405020304" pitchFamily="18" charset="0"/>
                <a:ea typeface="Times New Roman" panose="02020603050405020304" pitchFamily="18" charset="0"/>
              </a:rPr>
              <a:t>V</a:t>
            </a:r>
            <a:r>
              <a:rPr lang="en-US" baseline="-25000" dirty="0" err="1">
                <a:latin typeface="Times New Roman" panose="02020603050405020304" pitchFamily="18" charset="0"/>
                <a:ea typeface="Times New Roman" panose="02020603050405020304" pitchFamily="18" charset="0"/>
              </a:rPr>
              <a:t>x</a:t>
            </a:r>
            <a:r>
              <a:rPr lang="en-US" dirty="0">
                <a:latin typeface="Times New Roman" panose="02020603050405020304" pitchFamily="18" charset="0"/>
                <a:ea typeface="Times New Roman" panose="02020603050405020304" pitchFamily="18" charset="0"/>
              </a:rPr>
              <a:t> and </a:t>
            </a:r>
            <a:r>
              <a:rPr lang="en-US" dirty="0" err="1">
                <a:latin typeface="Times New Roman" panose="02020603050405020304" pitchFamily="18" charset="0"/>
                <a:ea typeface="Times New Roman" panose="02020603050405020304" pitchFamily="18" charset="0"/>
              </a:rPr>
              <a:t>V</a:t>
            </a:r>
            <a:r>
              <a:rPr lang="en-US" baseline="-25000" dirty="0" err="1">
                <a:latin typeface="Times New Roman" panose="02020603050405020304" pitchFamily="18" charset="0"/>
                <a:ea typeface="Times New Roman" panose="02020603050405020304" pitchFamily="18" charset="0"/>
              </a:rPr>
              <a:t>y</a:t>
            </a:r>
            <a:r>
              <a:rPr lang="en-US" dirty="0">
                <a:latin typeface="Times New Roman" panose="02020603050405020304" pitchFamily="18" charset="0"/>
                <a:ea typeface="Times New Roman" panose="02020603050405020304" pitchFamily="18" charset="0"/>
              </a:rPr>
              <a:t> = 3 m/min</a:t>
            </a:r>
          </a:p>
          <a:p>
            <a:pPr marL="457200" marR="0">
              <a:spcBef>
                <a:spcPts val="0"/>
              </a:spcBef>
              <a:spcAft>
                <a:spcPts val="0"/>
              </a:spcAft>
            </a:pPr>
            <a:endParaRPr lang="en-US" dirty="0">
              <a:latin typeface="Times New Roman" panose="02020603050405020304" pitchFamily="18" charset="0"/>
              <a:ea typeface="Times New Roman" panose="02020603050405020304" pitchFamily="18" charset="0"/>
            </a:endParaRPr>
          </a:p>
          <a:p>
            <a:pPr marR="0" indent="0">
              <a:spcBef>
                <a:spcPts val="0"/>
              </a:spcBef>
              <a:spcAft>
                <a:spcPts val="0"/>
              </a:spcAft>
              <a:buNone/>
            </a:pPr>
            <a:r>
              <a:rPr lang="en-US" dirty="0">
                <a:latin typeface="Times New Roman" panose="02020603050405020304" pitchFamily="18" charset="0"/>
                <a:ea typeface="Times New Roman" panose="02020603050405020304" pitchFamily="18" charset="0"/>
              </a:rPr>
              <a:t>How ?  Well </a:t>
            </a:r>
            <a:r>
              <a:rPr lang="en-US" dirty="0" err="1">
                <a:latin typeface="Times New Roman" panose="02020603050405020304" pitchFamily="18" charset="0"/>
                <a:ea typeface="Times New Roman" panose="02020603050405020304" pitchFamily="18" charset="0"/>
              </a:rPr>
              <a:t>V</a:t>
            </a:r>
            <a:r>
              <a:rPr lang="en-US" baseline="-25000" dirty="0" err="1">
                <a:latin typeface="Times New Roman" panose="02020603050405020304" pitchFamily="18" charset="0"/>
                <a:ea typeface="Times New Roman" panose="02020603050405020304" pitchFamily="18" charset="0"/>
              </a:rPr>
              <a:t>x</a:t>
            </a:r>
            <a:r>
              <a:rPr lang="en-US" dirty="0">
                <a:latin typeface="Times New Roman" panose="02020603050405020304" pitchFamily="18" charset="0"/>
                <a:ea typeface="Times New Roman" panose="02020603050405020304" pitchFamily="18" charset="0"/>
              </a:rPr>
              <a:t> = 4472 BLU/s = 44.72 mm/s = 2683 mm/min</a:t>
            </a:r>
          </a:p>
          <a:p>
            <a:pPr marR="0" indent="0">
              <a:spcBef>
                <a:spcPts val="0"/>
              </a:spcBef>
              <a:spcAft>
                <a:spcPts val="0"/>
              </a:spcAft>
              <a:buNone/>
            </a:pPr>
            <a:r>
              <a:rPr lang="en-US" dirty="0">
                <a:latin typeface="Times New Roman" panose="02020603050405020304" pitchFamily="18" charset="0"/>
                <a:ea typeface="Times New Roman" panose="02020603050405020304" pitchFamily="18" charset="0"/>
              </a:rPr>
              <a:t> </a:t>
            </a:r>
          </a:p>
          <a:p>
            <a:pPr marR="0" indent="0">
              <a:spcBef>
                <a:spcPts val="0"/>
              </a:spcBef>
              <a:spcAft>
                <a:spcPts val="0"/>
              </a:spcAft>
              <a:buNone/>
            </a:pPr>
            <a:r>
              <a:rPr lang="en-US" dirty="0" err="1">
                <a:latin typeface="Times New Roman" panose="02020603050405020304" pitchFamily="18" charset="0"/>
                <a:ea typeface="Times New Roman" panose="02020603050405020304" pitchFamily="18" charset="0"/>
              </a:rPr>
              <a:t>V</a:t>
            </a:r>
            <a:r>
              <a:rPr lang="en-US" baseline="-25000" dirty="0" err="1">
                <a:latin typeface="Times New Roman" panose="02020603050405020304" pitchFamily="18" charset="0"/>
                <a:ea typeface="Times New Roman" panose="02020603050405020304" pitchFamily="18" charset="0"/>
              </a:rPr>
              <a:t>y</a:t>
            </a:r>
            <a:r>
              <a:rPr lang="en-US" dirty="0">
                <a:latin typeface="Times New Roman" panose="02020603050405020304" pitchFamily="18" charset="0"/>
                <a:ea typeface="Times New Roman" panose="02020603050405020304" pitchFamily="18" charset="0"/>
              </a:rPr>
              <a:t> = 2236 </a:t>
            </a:r>
            <a:r>
              <a:rPr lang="en-US" dirty="0" err="1">
                <a:latin typeface="Times New Roman" panose="02020603050405020304" pitchFamily="18" charset="0"/>
                <a:ea typeface="Times New Roman" panose="02020603050405020304" pitchFamily="18" charset="0"/>
              </a:rPr>
              <a:t>pps</a:t>
            </a:r>
            <a:r>
              <a:rPr lang="en-US" dirty="0">
                <a:latin typeface="Times New Roman" panose="02020603050405020304" pitchFamily="18" charset="0"/>
                <a:ea typeface="Times New Roman" panose="02020603050405020304" pitchFamily="18" charset="0"/>
              </a:rPr>
              <a:t> = 22.36 mm/s = 1341.5 mm/min</a:t>
            </a:r>
          </a:p>
          <a:p>
            <a:pPr marR="0" indent="0">
              <a:spcBef>
                <a:spcPts val="0"/>
              </a:spcBef>
              <a:spcAft>
                <a:spcPts val="0"/>
              </a:spcAft>
              <a:buNone/>
            </a:pPr>
            <a:r>
              <a:rPr lang="en-US" dirty="0">
                <a:latin typeface="Times New Roman" panose="02020603050405020304" pitchFamily="18" charset="0"/>
                <a:ea typeface="Times New Roman" panose="02020603050405020304" pitchFamily="18" charset="0"/>
              </a:rPr>
              <a:t> </a:t>
            </a:r>
          </a:p>
          <a:p>
            <a:pPr marR="0" indent="0">
              <a:spcBef>
                <a:spcPts val="0"/>
              </a:spcBef>
              <a:spcAft>
                <a:spcPts val="0"/>
              </a:spcAft>
              <a:buNone/>
            </a:pPr>
            <a:r>
              <a:rPr lang="en-US" dirty="0">
                <a:latin typeface="Times New Roman" panose="02020603050405020304" pitchFamily="18" charset="0"/>
                <a:ea typeface="Times New Roman" panose="02020603050405020304" pitchFamily="18" charset="0"/>
              </a:rPr>
              <a:t>Check out their vector sum  -- is it 3 m/min ???</a:t>
            </a:r>
          </a:p>
          <a:p>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823293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MCQ</a:t>
            </a:r>
          </a:p>
        </p:txBody>
      </p:sp>
      <p:sp>
        <p:nvSpPr>
          <p:cNvPr id="3" name="Content Placeholder 2"/>
          <p:cNvSpPr>
            <a:spLocks noGrp="1"/>
          </p:cNvSpPr>
          <p:nvPr>
            <p:ph idx="1"/>
          </p:nvPr>
        </p:nvSpPr>
        <p:spPr/>
        <p:txBody>
          <a:bodyPr>
            <a:normAutofit fontScale="92500" lnSpcReduction="20000"/>
          </a:bodyPr>
          <a:lstStyle/>
          <a:p>
            <a:pPr lvl="0"/>
            <a:r>
              <a:rPr lang="en-US" dirty="0"/>
              <a:t>You join DRDO and they ask you to design a grenade with programmable delay before detonation. Inside the grenade, there is to be a chip with a fixed clock at 1024 </a:t>
            </a:r>
            <a:r>
              <a:rPr lang="en-US" dirty="0" err="1"/>
              <a:t>pps</a:t>
            </a:r>
            <a:r>
              <a:rPr lang="en-US" dirty="0"/>
              <a:t> which is  input to a DDA and the first overflow of the DDA will cause detonation. The grenade will have buttons to load the counter of the DDA with 3 numbers for 3 detonation delay times: 2 seconds, 4 seconds and 8 seconds. What should be the minimum DDA size to make this work?</a:t>
            </a:r>
          </a:p>
          <a:p>
            <a:r>
              <a:rPr lang="en-US" dirty="0"/>
              <a:t> </a:t>
            </a:r>
          </a:p>
          <a:p>
            <a:pPr lvl="0"/>
            <a:r>
              <a:rPr lang="en-US" dirty="0"/>
              <a:t> 2</a:t>
            </a:r>
            <a:r>
              <a:rPr lang="en-US" baseline="30000" dirty="0"/>
              <a:t>10</a:t>
            </a:r>
            <a:r>
              <a:rPr lang="en-US" dirty="0"/>
              <a:t> – 1                                      b. 2</a:t>
            </a:r>
            <a:r>
              <a:rPr lang="en-US" baseline="30000" dirty="0"/>
              <a:t>13</a:t>
            </a:r>
            <a:r>
              <a:rPr lang="en-US" dirty="0"/>
              <a:t> – 1</a:t>
            </a:r>
          </a:p>
          <a:p>
            <a:r>
              <a:rPr lang="en-US" dirty="0"/>
              <a:t> c . 2</a:t>
            </a:r>
            <a:r>
              <a:rPr lang="en-US" baseline="30000" dirty="0"/>
              <a:t>18</a:t>
            </a:r>
            <a:r>
              <a:rPr lang="en-US" dirty="0"/>
              <a:t> – 1                        d. None of the others</a:t>
            </a:r>
          </a:p>
          <a:p>
            <a:r>
              <a:rPr lang="en-US" dirty="0"/>
              <a:t> </a:t>
            </a:r>
          </a:p>
          <a:p>
            <a:endParaRPr lang="en-US" dirty="0"/>
          </a:p>
        </p:txBody>
      </p:sp>
    </p:spTree>
    <p:extLst>
      <p:ext uri="{BB962C8B-B14F-4D97-AF65-F5344CB8AC3E}">
        <p14:creationId xmlns:p14="http://schemas.microsoft.com/office/powerpoint/2010/main" val="154148358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Ans</a:t>
            </a:r>
            <a:endParaRPr lang="en-US" dirty="0"/>
          </a:p>
        </p:txBody>
      </p:sp>
      <p:sp>
        <p:nvSpPr>
          <p:cNvPr id="3" name="Content Placeholder 2"/>
          <p:cNvSpPr>
            <a:spLocks noGrp="1"/>
          </p:cNvSpPr>
          <p:nvPr>
            <p:ph idx="1"/>
          </p:nvPr>
        </p:nvSpPr>
        <p:spPr/>
        <p:txBody>
          <a:bodyPr/>
          <a:lstStyle/>
          <a:p>
            <a:r>
              <a:rPr lang="en-US" dirty="0"/>
              <a:t>The rates of detonation are </a:t>
            </a:r>
          </a:p>
          <a:p>
            <a:r>
              <a:rPr lang="en-US" dirty="0"/>
              <a:t>½ per second, ¼ per second and 1/8 per second</a:t>
            </a:r>
          </a:p>
          <a:p>
            <a:endParaRPr lang="en-US" dirty="0"/>
          </a:p>
          <a:p>
            <a:pPr marL="0" indent="0">
              <a:buNone/>
            </a:pPr>
            <a:r>
              <a:rPr lang="en-US" dirty="0"/>
              <a:t>Assuming that the number of bits in DDA to be x</a:t>
            </a:r>
          </a:p>
          <a:p>
            <a:pPr marL="0" indent="0">
              <a:buNone/>
            </a:pPr>
            <a:endParaRPr lang="en-US" dirty="0"/>
          </a:p>
          <a:p>
            <a:pPr marL="0" indent="0">
              <a:buNone/>
            </a:pPr>
            <a:r>
              <a:rPr lang="en-US" dirty="0"/>
              <a:t>The lowest output pulse rate is = 1024 X 1 /(2</a:t>
            </a:r>
            <a:r>
              <a:rPr lang="en-US" baseline="30000" dirty="0"/>
              <a:t>x</a:t>
            </a:r>
            <a:r>
              <a:rPr lang="en-US" dirty="0"/>
              <a:t>) = 1/8</a:t>
            </a:r>
          </a:p>
        </p:txBody>
      </p:sp>
    </p:spTree>
    <p:extLst>
      <p:ext uri="{BB962C8B-B14F-4D97-AF65-F5344CB8AC3E}">
        <p14:creationId xmlns:p14="http://schemas.microsoft.com/office/powerpoint/2010/main" val="178335925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problem</a:t>
            </a:r>
          </a:p>
        </p:txBody>
      </p:sp>
      <p:sp>
        <p:nvSpPr>
          <p:cNvPr id="3" name="Content Placeholder 2"/>
          <p:cNvSpPr>
            <a:spLocks noGrp="1"/>
          </p:cNvSpPr>
          <p:nvPr>
            <p:ph idx="1"/>
          </p:nvPr>
        </p:nvSpPr>
        <p:spPr/>
        <p:txBody>
          <a:bodyPr/>
          <a:lstStyle/>
          <a:p>
            <a:pPr marL="0" lvl="0" indent="0">
              <a:lnSpc>
                <a:spcPct val="100000"/>
              </a:lnSpc>
              <a:spcBef>
                <a:spcPts val="0"/>
              </a:spcBef>
              <a:buNone/>
            </a:pPr>
            <a:r>
              <a:rPr lang="en-IN" dirty="0">
                <a:solidFill>
                  <a:prstClr val="black"/>
                </a:solidFill>
                <a:latin typeface="Calibri" panose="020F0502020204030204" pitchFamily="34" charset="0"/>
                <a:ea typeface="Calibri" panose="020F0502020204030204" pitchFamily="34" charset="0"/>
                <a:cs typeface="Times New Roman" panose="02020603050405020304" pitchFamily="18" charset="0"/>
              </a:rPr>
              <a:t>You join a company which makes escalators. The prime mover is a stepper motor which gets pulses from a Digital differential analyser (DDA) which has X = 13 and n = 5. The DDA is run by a pulse train of frequency f. One customer wants you to reduce the speed of the escalator to 13/32 of its present speed. How will you do it ?  No gearbox allowed. </a:t>
            </a:r>
            <a:endParaRPr lang="en-US" dirty="0">
              <a:solidFill>
                <a:prstClr val="black"/>
              </a:solidFill>
            </a:endParaRPr>
          </a:p>
          <a:p>
            <a:endParaRPr lang="en-US" dirty="0"/>
          </a:p>
        </p:txBody>
      </p:sp>
    </p:spTree>
    <p:extLst>
      <p:ext uri="{BB962C8B-B14F-4D97-AF65-F5344CB8AC3E}">
        <p14:creationId xmlns:p14="http://schemas.microsoft.com/office/powerpoint/2010/main" val="30802159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for you …</a:t>
            </a:r>
          </a:p>
        </p:txBody>
      </p:sp>
      <p:sp>
        <p:nvSpPr>
          <p:cNvPr id="3" name="Content Placeholder 2"/>
          <p:cNvSpPr>
            <a:spLocks noGrp="1"/>
          </p:cNvSpPr>
          <p:nvPr>
            <p:ph idx="1"/>
          </p:nvPr>
        </p:nvSpPr>
        <p:spPr/>
        <p:txBody>
          <a:bodyPr/>
          <a:lstStyle/>
          <a:p>
            <a:r>
              <a:rPr lang="en-US" dirty="0"/>
              <a:t>There are two motors in an experimental set-up which should always have their speeds in the ratio 3:5. How can this be done by the use of DDAs ?</a:t>
            </a:r>
          </a:p>
          <a:p>
            <a:endParaRPr lang="en-US" dirty="0"/>
          </a:p>
          <a:p>
            <a:endParaRPr lang="en-US" dirty="0"/>
          </a:p>
        </p:txBody>
      </p:sp>
    </p:spTree>
    <p:extLst>
      <p:ext uri="{BB962C8B-B14F-4D97-AF65-F5344CB8AC3E}">
        <p14:creationId xmlns:p14="http://schemas.microsoft.com/office/powerpoint/2010/main" val="284817558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05203CA1-E2F0-4188-A046-BE1451E241C1}"/>
              </a:ext>
            </a:extLst>
          </p:cNvPr>
          <p:cNvSpPr/>
          <p:nvPr/>
        </p:nvSpPr>
        <p:spPr>
          <a:xfrm>
            <a:off x="2186609" y="1099930"/>
            <a:ext cx="4956313" cy="466476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AC3D59FF-175B-437D-B44E-0D94C5F2D7C4}"/>
              </a:ext>
            </a:extLst>
          </p:cNvPr>
          <p:cNvCxnSpPr>
            <a:cxnSpLocks/>
          </p:cNvCxnSpPr>
          <p:nvPr/>
        </p:nvCxnSpPr>
        <p:spPr>
          <a:xfrm flipH="1" flipV="1">
            <a:off x="3465871" y="1415845"/>
            <a:ext cx="1106129" cy="201315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669847-36E7-4A61-AE36-711B01AD9456}"/>
              </a:ext>
            </a:extLst>
          </p:cNvPr>
          <p:cNvCxnSpPr>
            <a:cxnSpLocks/>
          </p:cNvCxnSpPr>
          <p:nvPr/>
        </p:nvCxnSpPr>
        <p:spPr>
          <a:xfrm flipH="1" flipV="1">
            <a:off x="2433484" y="2422423"/>
            <a:ext cx="2138516" cy="100657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1EE2C443-869D-4800-B9CF-461097B7D7D2}"/>
              </a:ext>
            </a:extLst>
          </p:cNvPr>
          <p:cNvSpPr/>
          <p:nvPr/>
        </p:nvSpPr>
        <p:spPr>
          <a:xfrm rot="14884084">
            <a:off x="3163529" y="2865590"/>
            <a:ext cx="678425" cy="822222"/>
          </a:xfrm>
          <a:prstGeom prst="arc">
            <a:avLst>
              <a:gd name="adj1" fmla="val 15866818"/>
              <a:gd name="adj2" fmla="val 125903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TextBox 14">
            <a:extLst>
              <a:ext uri="{FF2B5EF4-FFF2-40B4-BE49-F238E27FC236}">
                <a16:creationId xmlns:a16="http://schemas.microsoft.com/office/drawing/2014/main" id="{15F2CCEB-C3C5-4D84-AC45-00EEC05C56A0}"/>
              </a:ext>
            </a:extLst>
          </p:cNvPr>
          <p:cNvSpPr txBox="1"/>
          <p:nvPr/>
        </p:nvSpPr>
        <p:spPr>
          <a:xfrm>
            <a:off x="3266386" y="3014191"/>
            <a:ext cx="398969" cy="369332"/>
          </a:xfrm>
          <a:prstGeom prst="rect">
            <a:avLst/>
          </a:prstGeom>
          <a:noFill/>
        </p:spPr>
        <p:txBody>
          <a:bodyPr wrap="square" rtlCol="0">
            <a:spAutoFit/>
          </a:bodyPr>
          <a:lstStyle/>
          <a:p>
            <a:r>
              <a:rPr lang="el-GR" dirty="0"/>
              <a:t>θ</a:t>
            </a:r>
            <a:endParaRPr lang="en-IN" dirty="0"/>
          </a:p>
        </p:txBody>
      </p:sp>
      <p:cxnSp>
        <p:nvCxnSpPr>
          <p:cNvPr id="17" name="Straight Arrow Connector 16">
            <a:extLst>
              <a:ext uri="{FF2B5EF4-FFF2-40B4-BE49-F238E27FC236}">
                <a16:creationId xmlns:a16="http://schemas.microsoft.com/office/drawing/2014/main" id="{38387237-A5E2-4356-83C2-557E1D147D46}"/>
              </a:ext>
            </a:extLst>
          </p:cNvPr>
          <p:cNvCxnSpPr>
            <a:cxnSpLocks/>
          </p:cNvCxnSpPr>
          <p:nvPr/>
        </p:nvCxnSpPr>
        <p:spPr>
          <a:xfrm flipV="1">
            <a:off x="2409789" y="943897"/>
            <a:ext cx="856597" cy="147852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6B6A218-8577-48CA-AD61-50498D90C602}"/>
              </a:ext>
            </a:extLst>
          </p:cNvPr>
          <p:cNvSpPr txBox="1"/>
          <p:nvPr/>
        </p:nvSpPr>
        <p:spPr>
          <a:xfrm>
            <a:off x="3227968" y="664358"/>
            <a:ext cx="874774" cy="369332"/>
          </a:xfrm>
          <a:prstGeom prst="rect">
            <a:avLst/>
          </a:prstGeom>
          <a:noFill/>
        </p:spPr>
        <p:txBody>
          <a:bodyPr wrap="square" rtlCol="0">
            <a:spAutoFit/>
          </a:bodyPr>
          <a:lstStyle/>
          <a:p>
            <a:r>
              <a:rPr lang="en-US" dirty="0"/>
              <a:t>V = R</a:t>
            </a:r>
            <a:r>
              <a:rPr lang="el-GR" dirty="0"/>
              <a:t>ω</a:t>
            </a:r>
            <a:endParaRPr lang="en-IN" dirty="0"/>
          </a:p>
        </p:txBody>
      </p:sp>
      <p:sp>
        <p:nvSpPr>
          <p:cNvPr id="20" name="TextBox 19">
            <a:extLst>
              <a:ext uri="{FF2B5EF4-FFF2-40B4-BE49-F238E27FC236}">
                <a16:creationId xmlns:a16="http://schemas.microsoft.com/office/drawing/2014/main" id="{B553CFA0-2474-4416-93F6-1776DA1EA675}"/>
              </a:ext>
            </a:extLst>
          </p:cNvPr>
          <p:cNvSpPr txBox="1"/>
          <p:nvPr/>
        </p:nvSpPr>
        <p:spPr>
          <a:xfrm>
            <a:off x="3819450" y="1892105"/>
            <a:ext cx="398969" cy="369332"/>
          </a:xfrm>
          <a:prstGeom prst="rect">
            <a:avLst/>
          </a:prstGeom>
          <a:noFill/>
        </p:spPr>
        <p:txBody>
          <a:bodyPr wrap="square" rtlCol="0">
            <a:spAutoFit/>
          </a:bodyPr>
          <a:lstStyle/>
          <a:p>
            <a:r>
              <a:rPr lang="en-US" dirty="0"/>
              <a:t>R</a:t>
            </a:r>
            <a:endParaRPr lang="en-IN" dirty="0"/>
          </a:p>
        </p:txBody>
      </p:sp>
      <p:sp>
        <p:nvSpPr>
          <p:cNvPr id="22" name="TextBox 21">
            <a:extLst>
              <a:ext uri="{FF2B5EF4-FFF2-40B4-BE49-F238E27FC236}">
                <a16:creationId xmlns:a16="http://schemas.microsoft.com/office/drawing/2014/main" id="{6AB57431-7A0F-4C86-A7AB-470FA7FFC822}"/>
              </a:ext>
            </a:extLst>
          </p:cNvPr>
          <p:cNvSpPr txBox="1"/>
          <p:nvPr/>
        </p:nvSpPr>
        <p:spPr>
          <a:xfrm>
            <a:off x="6068664" y="499765"/>
            <a:ext cx="2377331" cy="1200329"/>
          </a:xfrm>
          <a:prstGeom prst="rect">
            <a:avLst/>
          </a:prstGeom>
          <a:noFill/>
        </p:spPr>
        <p:txBody>
          <a:bodyPr wrap="square" rtlCol="0">
            <a:spAutoFit/>
          </a:bodyPr>
          <a:lstStyle/>
          <a:p>
            <a:r>
              <a:rPr lang="en-US" dirty="0"/>
              <a:t>Find the x and y components of the velocity</a:t>
            </a:r>
          </a:p>
          <a:p>
            <a:endParaRPr lang="en-IN" dirty="0"/>
          </a:p>
        </p:txBody>
      </p:sp>
      <p:cxnSp>
        <p:nvCxnSpPr>
          <p:cNvPr id="24" name="Straight Arrow Connector 23">
            <a:extLst>
              <a:ext uri="{FF2B5EF4-FFF2-40B4-BE49-F238E27FC236}">
                <a16:creationId xmlns:a16="http://schemas.microsoft.com/office/drawing/2014/main" id="{8D56CE80-55D4-44E3-8F70-6D5D0054D58F}"/>
              </a:ext>
            </a:extLst>
          </p:cNvPr>
          <p:cNvCxnSpPr/>
          <p:nvPr/>
        </p:nvCxnSpPr>
        <p:spPr>
          <a:xfrm>
            <a:off x="1563329" y="2422423"/>
            <a:ext cx="0" cy="100657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EC91273-06A5-4EDB-8DB2-AB3C814513A5}"/>
              </a:ext>
            </a:extLst>
          </p:cNvPr>
          <p:cNvCxnSpPr>
            <a:cxnSpLocks/>
          </p:cNvCxnSpPr>
          <p:nvPr/>
        </p:nvCxnSpPr>
        <p:spPr>
          <a:xfrm flipH="1">
            <a:off x="883536" y="2422423"/>
            <a:ext cx="15262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0316DE0-DF3E-4ADA-9F62-D0E3322128BE}"/>
              </a:ext>
            </a:extLst>
          </p:cNvPr>
          <p:cNvCxnSpPr>
            <a:cxnSpLocks/>
          </p:cNvCxnSpPr>
          <p:nvPr/>
        </p:nvCxnSpPr>
        <p:spPr>
          <a:xfrm flipH="1">
            <a:off x="2397943" y="2422423"/>
            <a:ext cx="35542" cy="2013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F2C7B6-1858-459D-85A8-7CFFF3E8ADE0}"/>
              </a:ext>
            </a:extLst>
          </p:cNvPr>
          <p:cNvCxnSpPr/>
          <p:nvPr/>
        </p:nvCxnSpPr>
        <p:spPr>
          <a:xfrm>
            <a:off x="2409789" y="3966143"/>
            <a:ext cx="2159671"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EC06178-8AD6-4EA2-A1B1-392395997964}"/>
              </a:ext>
            </a:extLst>
          </p:cNvPr>
          <p:cNvSpPr txBox="1"/>
          <p:nvPr/>
        </p:nvSpPr>
        <p:spPr>
          <a:xfrm>
            <a:off x="2638602" y="3593363"/>
            <a:ext cx="1464139" cy="369332"/>
          </a:xfrm>
          <a:prstGeom prst="rect">
            <a:avLst/>
          </a:prstGeom>
          <a:noFill/>
        </p:spPr>
        <p:txBody>
          <a:bodyPr wrap="square" rtlCol="0">
            <a:spAutoFit/>
          </a:bodyPr>
          <a:lstStyle/>
          <a:p>
            <a:r>
              <a:rPr lang="en-US" dirty="0"/>
              <a:t>I = </a:t>
            </a:r>
            <a:r>
              <a:rPr lang="en-US" dirty="0" err="1"/>
              <a:t>RCos</a:t>
            </a:r>
            <a:r>
              <a:rPr lang="el-GR" dirty="0"/>
              <a:t>ω</a:t>
            </a:r>
            <a:r>
              <a:rPr lang="en-US" dirty="0"/>
              <a:t>t</a:t>
            </a:r>
            <a:endParaRPr lang="en-IN" dirty="0"/>
          </a:p>
        </p:txBody>
      </p:sp>
      <p:sp>
        <p:nvSpPr>
          <p:cNvPr id="35" name="TextBox 34">
            <a:extLst>
              <a:ext uri="{FF2B5EF4-FFF2-40B4-BE49-F238E27FC236}">
                <a16:creationId xmlns:a16="http://schemas.microsoft.com/office/drawing/2014/main" id="{B44D02DF-DFD8-496F-97AA-FD707F79DF59}"/>
              </a:ext>
            </a:extLst>
          </p:cNvPr>
          <p:cNvSpPr txBox="1"/>
          <p:nvPr/>
        </p:nvSpPr>
        <p:spPr>
          <a:xfrm>
            <a:off x="996247" y="2653326"/>
            <a:ext cx="1201644" cy="369332"/>
          </a:xfrm>
          <a:prstGeom prst="rect">
            <a:avLst/>
          </a:prstGeom>
          <a:noFill/>
        </p:spPr>
        <p:txBody>
          <a:bodyPr wrap="square" rtlCol="0">
            <a:spAutoFit/>
          </a:bodyPr>
          <a:lstStyle/>
          <a:p>
            <a:r>
              <a:rPr lang="en-US" dirty="0"/>
              <a:t>J=</a:t>
            </a:r>
            <a:r>
              <a:rPr lang="en-US" dirty="0" err="1"/>
              <a:t>RSin</a:t>
            </a:r>
            <a:r>
              <a:rPr lang="el-GR" dirty="0"/>
              <a:t>ω</a:t>
            </a:r>
            <a:r>
              <a:rPr lang="en-US" dirty="0"/>
              <a:t>t</a:t>
            </a:r>
            <a:endParaRPr lang="en-IN" dirty="0"/>
          </a:p>
        </p:txBody>
      </p:sp>
      <p:cxnSp>
        <p:nvCxnSpPr>
          <p:cNvPr id="36" name="Straight Arrow Connector 35">
            <a:extLst>
              <a:ext uri="{FF2B5EF4-FFF2-40B4-BE49-F238E27FC236}">
                <a16:creationId xmlns:a16="http://schemas.microsoft.com/office/drawing/2014/main" id="{1F2B9B41-F90C-4E59-B804-09919C6D521A}"/>
              </a:ext>
            </a:extLst>
          </p:cNvPr>
          <p:cNvCxnSpPr>
            <a:cxnSpLocks/>
          </p:cNvCxnSpPr>
          <p:nvPr/>
        </p:nvCxnSpPr>
        <p:spPr>
          <a:xfrm flipV="1">
            <a:off x="2429794" y="947517"/>
            <a:ext cx="33228" cy="142695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C997D17-A99C-4F0B-8FC5-C759843A6E19}"/>
              </a:ext>
            </a:extLst>
          </p:cNvPr>
          <p:cNvSpPr txBox="1"/>
          <p:nvPr/>
        </p:nvSpPr>
        <p:spPr>
          <a:xfrm>
            <a:off x="1360337" y="648417"/>
            <a:ext cx="1699933" cy="369332"/>
          </a:xfrm>
          <a:prstGeom prst="rect">
            <a:avLst/>
          </a:prstGeom>
          <a:noFill/>
        </p:spPr>
        <p:txBody>
          <a:bodyPr wrap="square" rtlCol="0">
            <a:spAutoFit/>
          </a:bodyPr>
          <a:lstStyle/>
          <a:p>
            <a:r>
              <a:rPr lang="en-US" dirty="0" err="1"/>
              <a:t>Vy</a:t>
            </a:r>
            <a:r>
              <a:rPr lang="en-US" dirty="0"/>
              <a:t> = R</a:t>
            </a:r>
            <a:r>
              <a:rPr lang="el-GR" dirty="0"/>
              <a:t>ω</a:t>
            </a:r>
            <a:r>
              <a:rPr lang="en-US" dirty="0"/>
              <a:t>Cos</a:t>
            </a:r>
            <a:r>
              <a:rPr lang="el-GR" dirty="0"/>
              <a:t>ω</a:t>
            </a:r>
            <a:r>
              <a:rPr lang="en-US" dirty="0"/>
              <a:t>t</a:t>
            </a:r>
            <a:endParaRPr lang="en-IN" dirty="0"/>
          </a:p>
        </p:txBody>
      </p:sp>
      <p:cxnSp>
        <p:nvCxnSpPr>
          <p:cNvPr id="40" name="Straight Arrow Connector 39">
            <a:extLst>
              <a:ext uri="{FF2B5EF4-FFF2-40B4-BE49-F238E27FC236}">
                <a16:creationId xmlns:a16="http://schemas.microsoft.com/office/drawing/2014/main" id="{11B071FF-69E4-4346-87C8-68D9FE0D266B}"/>
              </a:ext>
            </a:extLst>
          </p:cNvPr>
          <p:cNvCxnSpPr>
            <a:cxnSpLocks/>
          </p:cNvCxnSpPr>
          <p:nvPr/>
        </p:nvCxnSpPr>
        <p:spPr>
          <a:xfrm flipV="1">
            <a:off x="2462832" y="2418975"/>
            <a:ext cx="883677"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BF64F59-D470-47E6-A93B-C7E77FCC95A2}"/>
              </a:ext>
            </a:extLst>
          </p:cNvPr>
          <p:cNvSpPr txBox="1"/>
          <p:nvPr/>
        </p:nvSpPr>
        <p:spPr>
          <a:xfrm>
            <a:off x="2549584" y="2099510"/>
            <a:ext cx="1699933" cy="369332"/>
          </a:xfrm>
          <a:prstGeom prst="rect">
            <a:avLst/>
          </a:prstGeom>
          <a:noFill/>
        </p:spPr>
        <p:txBody>
          <a:bodyPr wrap="square" rtlCol="0">
            <a:spAutoFit/>
          </a:bodyPr>
          <a:lstStyle/>
          <a:p>
            <a:r>
              <a:rPr lang="en-US" dirty="0"/>
              <a:t>Vx = R</a:t>
            </a:r>
            <a:r>
              <a:rPr lang="el-GR" dirty="0"/>
              <a:t>ω</a:t>
            </a:r>
            <a:r>
              <a:rPr lang="en-US" dirty="0"/>
              <a:t>Sin</a:t>
            </a:r>
            <a:r>
              <a:rPr lang="el-GR" dirty="0"/>
              <a:t>ω</a:t>
            </a:r>
            <a:r>
              <a:rPr lang="en-US" dirty="0"/>
              <a:t>t</a:t>
            </a:r>
            <a:endParaRPr lang="en-IN" dirty="0"/>
          </a:p>
        </p:txBody>
      </p:sp>
      <p:sp>
        <p:nvSpPr>
          <p:cNvPr id="43" name="TextBox 42">
            <a:extLst>
              <a:ext uri="{FF2B5EF4-FFF2-40B4-BE49-F238E27FC236}">
                <a16:creationId xmlns:a16="http://schemas.microsoft.com/office/drawing/2014/main" id="{3F802CFF-DB7F-4B5D-8458-9C71FA0F2B80}"/>
              </a:ext>
            </a:extLst>
          </p:cNvPr>
          <p:cNvSpPr txBox="1"/>
          <p:nvPr/>
        </p:nvSpPr>
        <p:spPr>
          <a:xfrm>
            <a:off x="4720703" y="2189802"/>
            <a:ext cx="1970616" cy="369332"/>
          </a:xfrm>
          <a:prstGeom prst="rect">
            <a:avLst/>
          </a:prstGeom>
          <a:noFill/>
        </p:spPr>
        <p:txBody>
          <a:bodyPr wrap="square" rtlCol="0">
            <a:spAutoFit/>
          </a:bodyPr>
          <a:lstStyle/>
          <a:p>
            <a:r>
              <a:rPr lang="en-US" dirty="0" err="1"/>
              <a:t>dI</a:t>
            </a:r>
            <a:r>
              <a:rPr lang="en-US" dirty="0"/>
              <a:t>/dt = -R</a:t>
            </a:r>
            <a:r>
              <a:rPr lang="el-GR" dirty="0"/>
              <a:t>ω</a:t>
            </a:r>
            <a:r>
              <a:rPr lang="en-US" dirty="0"/>
              <a:t>Sin</a:t>
            </a:r>
            <a:r>
              <a:rPr lang="el-GR" dirty="0"/>
              <a:t>ω</a:t>
            </a:r>
            <a:r>
              <a:rPr lang="en-US" dirty="0"/>
              <a:t>t</a:t>
            </a:r>
            <a:endParaRPr lang="en-IN" dirty="0"/>
          </a:p>
        </p:txBody>
      </p:sp>
      <p:sp>
        <p:nvSpPr>
          <p:cNvPr id="44" name="TextBox 43">
            <a:extLst>
              <a:ext uri="{FF2B5EF4-FFF2-40B4-BE49-F238E27FC236}">
                <a16:creationId xmlns:a16="http://schemas.microsoft.com/office/drawing/2014/main" id="{16D16924-7325-4EFD-B64B-287D7CD5B6D3}"/>
              </a:ext>
            </a:extLst>
          </p:cNvPr>
          <p:cNvSpPr txBox="1"/>
          <p:nvPr/>
        </p:nvSpPr>
        <p:spPr>
          <a:xfrm>
            <a:off x="4703191" y="2741045"/>
            <a:ext cx="1970616" cy="369332"/>
          </a:xfrm>
          <a:prstGeom prst="rect">
            <a:avLst/>
          </a:prstGeom>
          <a:noFill/>
        </p:spPr>
        <p:txBody>
          <a:bodyPr wrap="square" rtlCol="0">
            <a:spAutoFit/>
          </a:bodyPr>
          <a:lstStyle/>
          <a:p>
            <a:r>
              <a:rPr lang="en-US" dirty="0" err="1"/>
              <a:t>dj</a:t>
            </a:r>
            <a:r>
              <a:rPr lang="en-US" dirty="0"/>
              <a:t>/dt = R</a:t>
            </a:r>
            <a:r>
              <a:rPr lang="el-GR" dirty="0"/>
              <a:t>ω</a:t>
            </a:r>
            <a:r>
              <a:rPr lang="en-US" dirty="0"/>
              <a:t>Cos</a:t>
            </a:r>
            <a:r>
              <a:rPr lang="el-GR" dirty="0"/>
              <a:t>ω</a:t>
            </a:r>
            <a:r>
              <a:rPr lang="en-US" dirty="0"/>
              <a:t>t</a:t>
            </a:r>
            <a:endParaRPr lang="en-IN" dirty="0"/>
          </a:p>
        </p:txBody>
      </p:sp>
    </p:spTree>
    <p:extLst>
      <p:ext uri="{BB962C8B-B14F-4D97-AF65-F5344CB8AC3E}">
        <p14:creationId xmlns:p14="http://schemas.microsoft.com/office/powerpoint/2010/main" val="794207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 of 2 bytes</a:t>
            </a:r>
          </a:p>
        </p:txBody>
      </p:sp>
      <p:sp>
        <p:nvSpPr>
          <p:cNvPr id="3" name="Content Placeholder 2"/>
          <p:cNvSpPr>
            <a:spLocks noGrp="1"/>
          </p:cNvSpPr>
          <p:nvPr>
            <p:ph idx="1"/>
          </p:nvPr>
        </p:nvSpPr>
        <p:spPr/>
        <p:txBody>
          <a:bodyPr/>
          <a:lstStyle/>
          <a:p>
            <a:pPr marL="0" marR="0" indent="0" algn="just">
              <a:spcBef>
                <a:spcPts val="0"/>
              </a:spcBef>
              <a:spcAft>
                <a:spcPts val="0"/>
              </a:spcAft>
              <a:buNone/>
            </a:pPr>
            <a:r>
              <a:rPr lang="en-US" sz="3200" dirty="0">
                <a:latin typeface="Times New Roman" panose="02020603050405020304" pitchFamily="18" charset="0"/>
                <a:ea typeface="Times New Roman" panose="02020603050405020304" pitchFamily="18" charset="0"/>
              </a:rPr>
              <a:t>                          </a:t>
            </a:r>
          </a:p>
          <a:p>
            <a:pPr marL="0" marR="0" indent="0" algn="just">
              <a:spcBef>
                <a:spcPts val="0"/>
              </a:spcBef>
              <a:spcAft>
                <a:spcPts val="0"/>
              </a:spcAft>
              <a:buNone/>
            </a:pPr>
            <a:endParaRPr lang="en-US" sz="3200" dirty="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r>
              <a:rPr lang="en-US" sz="3200" dirty="0">
                <a:latin typeface="Times New Roman" panose="02020603050405020304" pitchFamily="18" charset="0"/>
                <a:ea typeface="Times New Roman" panose="02020603050405020304" pitchFamily="18" charset="0"/>
              </a:rPr>
              <a:t>                       Carry       101111</a:t>
            </a:r>
            <a:r>
              <a:rPr lang="en-US" sz="3200" dirty="0">
                <a:solidFill>
                  <a:srgbClr val="0070C0"/>
                </a:solidFill>
                <a:latin typeface="Times New Roman" panose="02020603050405020304" pitchFamily="18" charset="0"/>
                <a:ea typeface="Times New Roman" panose="02020603050405020304" pitchFamily="18" charset="0"/>
              </a:rPr>
              <a:t>1</a:t>
            </a:r>
            <a:r>
              <a:rPr lang="en-US" sz="3200" dirty="0">
                <a:latin typeface="Times New Roman" panose="02020603050405020304" pitchFamily="18" charset="0"/>
                <a:ea typeface="Times New Roman" panose="02020603050405020304" pitchFamily="18" charset="0"/>
              </a:rPr>
              <a:t>                           </a:t>
            </a:r>
          </a:p>
          <a:p>
            <a:pPr marL="0" marR="0" indent="0" algn="just">
              <a:spcBef>
                <a:spcPts val="0"/>
              </a:spcBef>
              <a:spcAft>
                <a:spcPts val="0"/>
              </a:spcAft>
              <a:buNone/>
            </a:pPr>
            <a:r>
              <a:rPr lang="en-US" sz="3200" dirty="0">
                <a:latin typeface="Times New Roman" panose="02020603050405020304" pitchFamily="18" charset="0"/>
                <a:ea typeface="Times New Roman" panose="02020603050405020304" pitchFamily="18" charset="0"/>
              </a:rPr>
              <a:t>                                       110110</a:t>
            </a:r>
            <a:r>
              <a:rPr lang="en-US" sz="3200" dirty="0">
                <a:solidFill>
                  <a:srgbClr val="0070C0"/>
                </a:solidFill>
                <a:latin typeface="Times New Roman" panose="02020603050405020304" pitchFamily="18" charset="0"/>
                <a:ea typeface="Times New Roman" panose="02020603050405020304" pitchFamily="18" charset="0"/>
              </a:rPr>
              <a:t>1</a:t>
            </a:r>
            <a:r>
              <a:rPr lang="en-US" sz="3200" dirty="0">
                <a:latin typeface="Times New Roman" panose="02020603050405020304" pitchFamily="18" charset="0"/>
                <a:ea typeface="Times New Roman" panose="02020603050405020304" pitchFamily="18" charset="0"/>
              </a:rPr>
              <a:t>1</a:t>
            </a:r>
          </a:p>
          <a:p>
            <a:pPr marL="0" marR="0" indent="0" algn="just">
              <a:spcBef>
                <a:spcPts val="0"/>
              </a:spcBef>
              <a:spcAft>
                <a:spcPts val="0"/>
              </a:spcAft>
              <a:buNone/>
            </a:pPr>
            <a:r>
              <a:rPr lang="en-US" sz="3200" dirty="0">
                <a:latin typeface="Times New Roman" panose="02020603050405020304" pitchFamily="18" charset="0"/>
                <a:ea typeface="Times New Roman" panose="02020603050405020304" pitchFamily="18" charset="0"/>
              </a:rPr>
              <a:t>                                    + </a:t>
            </a:r>
            <a:r>
              <a:rPr lang="en-US" sz="3200" u="sng" dirty="0">
                <a:latin typeface="Times New Roman" panose="02020603050405020304" pitchFamily="18" charset="0"/>
                <a:ea typeface="Times New Roman" panose="02020603050405020304" pitchFamily="18" charset="0"/>
              </a:rPr>
              <a:t>110011</a:t>
            </a:r>
            <a:r>
              <a:rPr lang="en-US" sz="3200" u="sng" dirty="0">
                <a:solidFill>
                  <a:srgbClr val="0070C0"/>
                </a:solidFill>
                <a:latin typeface="Times New Roman" panose="02020603050405020304" pitchFamily="18" charset="0"/>
                <a:ea typeface="Times New Roman" panose="02020603050405020304" pitchFamily="18" charset="0"/>
              </a:rPr>
              <a:t>1</a:t>
            </a:r>
            <a:r>
              <a:rPr lang="en-US" sz="3200" u="sng" dirty="0">
                <a:latin typeface="Times New Roman" panose="02020603050405020304" pitchFamily="18" charset="0"/>
                <a:ea typeface="Times New Roman" panose="02020603050405020304" pitchFamily="18" charset="0"/>
              </a:rPr>
              <a:t>1</a:t>
            </a:r>
            <a:r>
              <a:rPr lang="en-US" sz="3200" dirty="0">
                <a:latin typeface="Times New Roman" panose="02020603050405020304" pitchFamily="18" charset="0"/>
                <a:ea typeface="Times New Roman" panose="02020603050405020304" pitchFamily="18" charset="0"/>
              </a:rPr>
              <a:t>   </a:t>
            </a:r>
          </a:p>
          <a:p>
            <a:pPr marL="0" marR="0" indent="0" algn="just">
              <a:spcBef>
                <a:spcPts val="0"/>
              </a:spcBef>
              <a:spcAft>
                <a:spcPts val="0"/>
              </a:spcAft>
              <a:buNone/>
            </a:pPr>
            <a:r>
              <a:rPr lang="en-US" sz="3200" dirty="0">
                <a:latin typeface="Times New Roman" panose="02020603050405020304" pitchFamily="18" charset="0"/>
                <a:ea typeface="Times New Roman" panose="02020603050405020304" pitchFamily="18" charset="0"/>
              </a:rPr>
              <a:t>                                     110101010</a:t>
            </a:r>
          </a:p>
          <a:p>
            <a:endParaRPr lang="en-US" dirty="0"/>
          </a:p>
          <a:p>
            <a:r>
              <a:rPr lang="en-US" sz="3200" dirty="0"/>
              <a:t>You might well have to add 3 bits together</a:t>
            </a:r>
          </a:p>
        </p:txBody>
      </p:sp>
    </p:spTree>
    <p:extLst>
      <p:ext uri="{BB962C8B-B14F-4D97-AF65-F5344CB8AC3E}">
        <p14:creationId xmlns:p14="http://schemas.microsoft.com/office/powerpoint/2010/main" val="18534074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We may write (f*S/2</a:t>
            </a:r>
            <a:r>
              <a:rPr lang="en-US" sz="2400" baseline="30000" dirty="0"/>
              <a:t>m</a:t>
            </a:r>
            <a:r>
              <a:rPr lang="en-US" sz="2400" dirty="0"/>
              <a:t>)*(</a:t>
            </a:r>
            <a:r>
              <a:rPr lang="en-US" sz="2400" dirty="0" err="1"/>
              <a:t>Rsinωt</a:t>
            </a:r>
            <a:r>
              <a:rPr lang="en-US" sz="2400" dirty="0"/>
              <a:t>/2</a:t>
            </a:r>
            <a:r>
              <a:rPr lang="en-US" sz="2400" baseline="30000" dirty="0"/>
              <a:t>n</a:t>
            </a:r>
            <a:r>
              <a:rPr lang="en-US" sz="2400" dirty="0"/>
              <a:t>) = V</a:t>
            </a:r>
            <a:r>
              <a:rPr lang="en-US" sz="2400" baseline="-25000" dirty="0"/>
              <a:t>x</a:t>
            </a:r>
            <a:br>
              <a:rPr lang="en-US" sz="2400" dirty="0"/>
            </a:br>
            <a:r>
              <a:rPr lang="en-US" sz="2400" dirty="0"/>
              <a:t>and                   (f*S/2</a:t>
            </a:r>
            <a:r>
              <a:rPr lang="en-US" sz="2400" baseline="30000" dirty="0"/>
              <a:t>m</a:t>
            </a:r>
            <a:r>
              <a:rPr lang="en-US" sz="2400" dirty="0"/>
              <a:t>)*(</a:t>
            </a:r>
            <a:r>
              <a:rPr lang="en-US" sz="2400" dirty="0" err="1"/>
              <a:t>Rcosωt</a:t>
            </a:r>
            <a:r>
              <a:rPr lang="en-US" sz="2400" dirty="0"/>
              <a:t>/2</a:t>
            </a:r>
            <a:r>
              <a:rPr lang="en-US" sz="2400" baseline="30000" dirty="0"/>
              <a:t>n</a:t>
            </a:r>
            <a:r>
              <a:rPr lang="en-US" sz="2400" dirty="0"/>
              <a:t>) = </a:t>
            </a:r>
            <a:r>
              <a:rPr lang="en-US" sz="2400" dirty="0" err="1"/>
              <a:t>V</a:t>
            </a:r>
            <a:r>
              <a:rPr lang="en-US" sz="2400" baseline="-25000" dirty="0" err="1"/>
              <a:t>y</a:t>
            </a:r>
            <a:endParaRPr lang="en-US" sz="2400" baseline="-25000" dirty="0"/>
          </a:p>
        </p:txBody>
      </p:sp>
      <p:grpSp>
        <p:nvGrpSpPr>
          <p:cNvPr id="4" name="Group 3"/>
          <p:cNvGrpSpPr/>
          <p:nvPr/>
        </p:nvGrpSpPr>
        <p:grpSpPr>
          <a:xfrm>
            <a:off x="1438955" y="2580392"/>
            <a:ext cx="5677470" cy="1844154"/>
            <a:chOff x="628650" y="1954623"/>
            <a:chExt cx="7569960" cy="2458872"/>
          </a:xfrm>
        </p:grpSpPr>
        <p:grpSp>
          <p:nvGrpSpPr>
            <p:cNvPr id="5" name="Group 4"/>
            <p:cNvGrpSpPr/>
            <p:nvPr/>
          </p:nvGrpSpPr>
          <p:grpSpPr>
            <a:xfrm>
              <a:off x="628650" y="1954623"/>
              <a:ext cx="7569960" cy="2458872"/>
              <a:chOff x="496939" y="3048317"/>
              <a:chExt cx="7569960" cy="2458872"/>
            </a:xfrm>
          </p:grpSpPr>
          <p:grpSp>
            <p:nvGrpSpPr>
              <p:cNvPr id="75" name="Group 74"/>
              <p:cNvGrpSpPr/>
              <p:nvPr/>
            </p:nvGrpSpPr>
            <p:grpSpPr>
              <a:xfrm>
                <a:off x="496939" y="3795441"/>
                <a:ext cx="3784980" cy="968991"/>
                <a:chOff x="873457" y="3771557"/>
                <a:chExt cx="3784980" cy="968991"/>
              </a:xfrm>
            </p:grpSpPr>
            <p:sp>
              <p:nvSpPr>
                <p:cNvPr id="84" name="Pentagon 83"/>
                <p:cNvSpPr/>
                <p:nvPr/>
              </p:nvSpPr>
              <p:spPr>
                <a:xfrm>
                  <a:off x="1844723" y="3771557"/>
                  <a:ext cx="1842448" cy="968991"/>
                </a:xfrm>
                <a:prstGeom prst="homePlat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685800">
                    <a:defRPr/>
                  </a:pPr>
                  <a:r>
                    <a:rPr lang="en-US" sz="1350" kern="0" dirty="0">
                      <a:solidFill>
                        <a:prstClr val="black"/>
                      </a:solidFill>
                      <a:latin typeface="Calibri" panose="020F0502020204030204"/>
                    </a:rPr>
                    <a:t>Feed DDA</a:t>
                  </a:r>
                </a:p>
                <a:p>
                  <a:pPr algn="ctr" defTabSz="685800">
                    <a:defRPr/>
                  </a:pPr>
                  <a:r>
                    <a:rPr lang="en-US" sz="1350" kern="0" dirty="0">
                      <a:solidFill>
                        <a:prstClr val="black"/>
                      </a:solidFill>
                      <a:latin typeface="Calibri" panose="020F0502020204030204"/>
                    </a:rPr>
                    <a:t>m bit</a:t>
                  </a:r>
                </a:p>
                <a:p>
                  <a:pPr algn="ctr" defTabSz="685800">
                    <a:defRPr/>
                  </a:pPr>
                  <a:r>
                    <a:rPr lang="en-US" sz="2400" kern="0" dirty="0">
                      <a:solidFill>
                        <a:srgbClr val="FFC000"/>
                      </a:solidFill>
                      <a:latin typeface="Calibri" panose="020F0502020204030204"/>
                    </a:rPr>
                    <a:t>S</a:t>
                  </a:r>
                </a:p>
              </p:txBody>
            </p:sp>
            <p:cxnSp>
              <p:nvCxnSpPr>
                <p:cNvPr id="85" name="Straight Arrow Connector 84"/>
                <p:cNvCxnSpPr/>
                <p:nvPr/>
              </p:nvCxnSpPr>
              <p:spPr>
                <a:xfrm>
                  <a:off x="873457" y="4256052"/>
                  <a:ext cx="971266" cy="0"/>
                </a:xfrm>
                <a:prstGeom prst="straightConnector1">
                  <a:avLst/>
                </a:prstGeom>
                <a:noFill/>
                <a:ln w="6350" cap="flat" cmpd="sng" algn="ctr">
                  <a:solidFill>
                    <a:sysClr val="windowText" lastClr="000000"/>
                  </a:solidFill>
                  <a:prstDash val="solid"/>
                  <a:miter lim="800000"/>
                  <a:tailEnd type="triangle" w="lg" len="lg"/>
                </a:ln>
                <a:effectLst/>
              </p:spPr>
            </p:cxnSp>
            <p:cxnSp>
              <p:nvCxnSpPr>
                <p:cNvPr id="86" name="Straight Arrow Connector 85"/>
                <p:cNvCxnSpPr/>
                <p:nvPr/>
              </p:nvCxnSpPr>
              <p:spPr>
                <a:xfrm>
                  <a:off x="3687171" y="4253869"/>
                  <a:ext cx="971266" cy="0"/>
                </a:xfrm>
                <a:prstGeom prst="straightConnector1">
                  <a:avLst/>
                </a:prstGeom>
                <a:noFill/>
                <a:ln w="6350" cap="flat" cmpd="sng" algn="ctr">
                  <a:solidFill>
                    <a:sysClr val="windowText" lastClr="000000"/>
                  </a:solidFill>
                  <a:prstDash val="solid"/>
                  <a:miter lim="800000"/>
                  <a:tailEnd type="triangle" w="lg" len="lg"/>
                </a:ln>
                <a:effectLst/>
              </p:spPr>
            </p:cxnSp>
          </p:grpSp>
          <p:grpSp>
            <p:nvGrpSpPr>
              <p:cNvPr id="76" name="Group 75"/>
              <p:cNvGrpSpPr/>
              <p:nvPr/>
            </p:nvGrpSpPr>
            <p:grpSpPr>
              <a:xfrm>
                <a:off x="4281919" y="3048317"/>
                <a:ext cx="3784980" cy="2458872"/>
                <a:chOff x="3600734" y="3032303"/>
                <a:chExt cx="3784980" cy="2458872"/>
              </a:xfrm>
            </p:grpSpPr>
            <p:sp>
              <p:nvSpPr>
                <p:cNvPr id="78" name="Pentagon 77"/>
                <p:cNvSpPr/>
                <p:nvPr/>
              </p:nvSpPr>
              <p:spPr>
                <a:xfrm>
                  <a:off x="4572000" y="3032303"/>
                  <a:ext cx="1842448" cy="968991"/>
                </a:xfrm>
                <a:prstGeom prst="homePlat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685800">
                    <a:defRPr/>
                  </a:pPr>
                  <a:r>
                    <a:rPr lang="en-US" sz="1350" kern="0" dirty="0">
                      <a:solidFill>
                        <a:prstClr val="black"/>
                      </a:solidFill>
                      <a:latin typeface="Calibri" panose="020F0502020204030204"/>
                    </a:rPr>
                    <a:t>X DDA</a:t>
                  </a:r>
                </a:p>
                <a:p>
                  <a:pPr algn="ctr" defTabSz="685800">
                    <a:defRPr/>
                  </a:pPr>
                  <a:r>
                    <a:rPr lang="en-US" sz="1350" kern="0" dirty="0">
                      <a:solidFill>
                        <a:prstClr val="black"/>
                      </a:solidFill>
                      <a:latin typeface="Calibri" panose="020F0502020204030204"/>
                    </a:rPr>
                    <a:t>n bit</a:t>
                  </a:r>
                </a:p>
                <a:p>
                  <a:pPr algn="ctr" defTabSz="685800">
                    <a:defRPr/>
                  </a:pPr>
                  <a:r>
                    <a:rPr lang="en-US" sz="1350" kern="0" dirty="0" err="1">
                      <a:solidFill>
                        <a:prstClr val="black"/>
                      </a:solidFill>
                      <a:latin typeface="Calibri" panose="020F0502020204030204"/>
                    </a:rPr>
                    <a:t>R×sin</a:t>
                  </a:r>
                  <a:r>
                    <a:rPr lang="el-GR" sz="1350" kern="0" dirty="0">
                      <a:solidFill>
                        <a:prstClr val="black"/>
                      </a:solidFill>
                      <a:latin typeface="Calibri" panose="020F0502020204030204"/>
                    </a:rPr>
                    <a:t>ω</a:t>
                  </a:r>
                  <a:r>
                    <a:rPr lang="en-US" sz="1350" kern="0" dirty="0">
                      <a:solidFill>
                        <a:prstClr val="black"/>
                      </a:solidFill>
                      <a:latin typeface="Calibri" panose="020F0502020204030204"/>
                    </a:rPr>
                    <a:t>t</a:t>
                  </a:r>
                </a:p>
              </p:txBody>
            </p:sp>
            <p:sp>
              <p:nvSpPr>
                <p:cNvPr id="79" name="Pentagon 78"/>
                <p:cNvSpPr/>
                <p:nvPr/>
              </p:nvSpPr>
              <p:spPr>
                <a:xfrm>
                  <a:off x="4572000" y="4522184"/>
                  <a:ext cx="1842448" cy="968991"/>
                </a:xfrm>
                <a:prstGeom prst="homePlat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685800">
                    <a:defRPr/>
                  </a:pPr>
                  <a:r>
                    <a:rPr lang="en-US" sz="1350" kern="0" dirty="0">
                      <a:solidFill>
                        <a:prstClr val="black"/>
                      </a:solidFill>
                      <a:latin typeface="Calibri" panose="020F0502020204030204"/>
                    </a:rPr>
                    <a:t>Y DDA</a:t>
                  </a:r>
                </a:p>
                <a:p>
                  <a:pPr algn="ctr" defTabSz="685800">
                    <a:defRPr/>
                  </a:pPr>
                  <a:r>
                    <a:rPr lang="en-US" sz="1350" kern="0" dirty="0">
                      <a:solidFill>
                        <a:prstClr val="black"/>
                      </a:solidFill>
                      <a:latin typeface="Calibri" panose="020F0502020204030204"/>
                    </a:rPr>
                    <a:t>n bit</a:t>
                  </a:r>
                </a:p>
                <a:p>
                  <a:pPr algn="ctr" defTabSz="685800">
                    <a:defRPr/>
                  </a:pPr>
                  <a:r>
                    <a:rPr lang="en-US" sz="1350" kern="0" dirty="0" err="1">
                      <a:solidFill>
                        <a:prstClr val="black"/>
                      </a:solidFill>
                      <a:latin typeface="Calibri" panose="020F0502020204030204"/>
                    </a:rPr>
                    <a:t>R×cos</a:t>
                  </a:r>
                  <a:r>
                    <a:rPr lang="el-GR" sz="1350" kern="0" dirty="0">
                      <a:solidFill>
                        <a:prstClr val="black"/>
                      </a:solidFill>
                      <a:latin typeface="Calibri" panose="020F0502020204030204"/>
                    </a:rPr>
                    <a:t>ω</a:t>
                  </a:r>
                  <a:r>
                    <a:rPr lang="en-US" sz="1350" kern="0" dirty="0">
                      <a:solidFill>
                        <a:prstClr val="black"/>
                      </a:solidFill>
                      <a:latin typeface="Calibri" panose="020F0502020204030204"/>
                    </a:rPr>
                    <a:t>t</a:t>
                  </a:r>
                </a:p>
              </p:txBody>
            </p:sp>
            <p:cxnSp>
              <p:nvCxnSpPr>
                <p:cNvPr id="80" name="Straight Arrow Connector 79"/>
                <p:cNvCxnSpPr/>
                <p:nvPr/>
              </p:nvCxnSpPr>
              <p:spPr>
                <a:xfrm>
                  <a:off x="3600734" y="5006679"/>
                  <a:ext cx="971266" cy="0"/>
                </a:xfrm>
                <a:prstGeom prst="straightConnector1">
                  <a:avLst/>
                </a:prstGeom>
                <a:noFill/>
                <a:ln w="6350" cap="flat" cmpd="sng" algn="ctr">
                  <a:solidFill>
                    <a:sysClr val="windowText" lastClr="000000"/>
                  </a:solidFill>
                  <a:prstDash val="solid"/>
                  <a:miter lim="800000"/>
                  <a:tailEnd type="triangle" w="lg" len="lg"/>
                </a:ln>
                <a:effectLst/>
              </p:spPr>
            </p:cxnSp>
            <p:cxnSp>
              <p:nvCxnSpPr>
                <p:cNvPr id="81" name="Straight Arrow Connector 80"/>
                <p:cNvCxnSpPr/>
                <p:nvPr/>
              </p:nvCxnSpPr>
              <p:spPr>
                <a:xfrm>
                  <a:off x="3600734" y="3516798"/>
                  <a:ext cx="971266" cy="0"/>
                </a:xfrm>
                <a:prstGeom prst="straightConnector1">
                  <a:avLst/>
                </a:prstGeom>
                <a:noFill/>
                <a:ln w="6350" cap="flat" cmpd="sng" algn="ctr">
                  <a:solidFill>
                    <a:sysClr val="windowText" lastClr="000000"/>
                  </a:solidFill>
                  <a:prstDash val="solid"/>
                  <a:miter lim="800000"/>
                  <a:tailEnd type="triangle" w="lg" len="lg"/>
                </a:ln>
                <a:effectLst/>
              </p:spPr>
            </p:cxnSp>
            <p:cxnSp>
              <p:nvCxnSpPr>
                <p:cNvPr id="82" name="Straight Arrow Connector 81"/>
                <p:cNvCxnSpPr/>
                <p:nvPr/>
              </p:nvCxnSpPr>
              <p:spPr>
                <a:xfrm>
                  <a:off x="6414448" y="5013460"/>
                  <a:ext cx="971266" cy="0"/>
                </a:xfrm>
                <a:prstGeom prst="straightConnector1">
                  <a:avLst/>
                </a:prstGeom>
                <a:noFill/>
                <a:ln w="6350" cap="flat" cmpd="sng" algn="ctr">
                  <a:solidFill>
                    <a:sysClr val="windowText" lastClr="000000"/>
                  </a:solidFill>
                  <a:prstDash val="solid"/>
                  <a:miter lim="800000"/>
                  <a:tailEnd type="triangle" w="lg" len="lg"/>
                </a:ln>
                <a:effectLst/>
              </p:spPr>
            </p:cxnSp>
            <p:cxnSp>
              <p:nvCxnSpPr>
                <p:cNvPr id="83" name="Straight Arrow Connector 82"/>
                <p:cNvCxnSpPr/>
                <p:nvPr/>
              </p:nvCxnSpPr>
              <p:spPr>
                <a:xfrm>
                  <a:off x="6414448" y="3516798"/>
                  <a:ext cx="971266" cy="0"/>
                </a:xfrm>
                <a:prstGeom prst="straightConnector1">
                  <a:avLst/>
                </a:prstGeom>
                <a:noFill/>
                <a:ln w="6350" cap="flat" cmpd="sng" algn="ctr">
                  <a:solidFill>
                    <a:sysClr val="windowText" lastClr="000000"/>
                  </a:solidFill>
                  <a:prstDash val="solid"/>
                  <a:miter lim="800000"/>
                  <a:tailEnd type="triangle" w="lg" len="lg"/>
                </a:ln>
                <a:effectLst/>
              </p:spPr>
            </p:cxnSp>
          </p:grpSp>
          <p:cxnSp>
            <p:nvCxnSpPr>
              <p:cNvPr id="77" name="Straight Arrow Connector 76"/>
              <p:cNvCxnSpPr/>
              <p:nvPr/>
            </p:nvCxnSpPr>
            <p:spPr>
              <a:xfrm>
                <a:off x="4281919" y="3532812"/>
                <a:ext cx="0" cy="1489881"/>
              </a:xfrm>
              <a:prstGeom prst="straightConnector1">
                <a:avLst/>
              </a:prstGeom>
              <a:noFill/>
              <a:ln w="6350" cap="flat" cmpd="sng" algn="ctr">
                <a:solidFill>
                  <a:sysClr val="windowText" lastClr="000000"/>
                </a:solidFill>
                <a:prstDash val="solid"/>
                <a:miter lim="800000"/>
                <a:headEnd type="triangle" w="lg" len="lg"/>
                <a:tailEnd type="triangle" w="lg" len="lg"/>
              </a:ln>
              <a:effectLst/>
            </p:spPr>
          </p:cxnSp>
        </p:grpSp>
        <p:sp>
          <p:nvSpPr>
            <p:cNvPr id="6" name="TextBox 5"/>
            <p:cNvSpPr txBox="1"/>
            <p:nvPr/>
          </p:nvSpPr>
          <p:spPr>
            <a:xfrm>
              <a:off x="810605" y="3243824"/>
              <a:ext cx="485633" cy="492443"/>
            </a:xfrm>
            <a:prstGeom prst="rect">
              <a:avLst/>
            </a:prstGeom>
            <a:noFill/>
          </p:spPr>
          <p:txBody>
            <a:bodyPr wrap="square" rtlCol="0">
              <a:spAutoFit/>
            </a:bodyPr>
            <a:lstStyle/>
            <a:p>
              <a:pPr defTabSz="685800">
                <a:defRPr/>
              </a:pPr>
              <a:r>
                <a:rPr lang="en-US" i="1" kern="0" dirty="0">
                  <a:solidFill>
                    <a:prstClr val="black"/>
                  </a:solidFill>
                </a:rPr>
                <a:t>f</a:t>
              </a:r>
            </a:p>
          </p:txBody>
        </p:sp>
        <p:grpSp>
          <p:nvGrpSpPr>
            <p:cNvPr id="7" name="Group 6"/>
            <p:cNvGrpSpPr/>
            <p:nvPr/>
          </p:nvGrpSpPr>
          <p:grpSpPr>
            <a:xfrm>
              <a:off x="628650" y="2846949"/>
              <a:ext cx="741374" cy="193185"/>
              <a:chOff x="0" y="0"/>
              <a:chExt cx="819467" cy="121603"/>
            </a:xfrm>
          </p:grpSpPr>
          <p:grpSp>
            <p:nvGrpSpPr>
              <p:cNvPr id="59" name="Group 58"/>
              <p:cNvGrpSpPr/>
              <p:nvPr/>
            </p:nvGrpSpPr>
            <p:grpSpPr>
              <a:xfrm>
                <a:off x="0" y="0"/>
                <a:ext cx="357505" cy="121603"/>
                <a:chOff x="0" y="0"/>
                <a:chExt cx="357505" cy="121603"/>
              </a:xfrm>
            </p:grpSpPr>
            <p:cxnSp>
              <p:nvCxnSpPr>
                <p:cNvPr id="70" name="Straight Connector 69"/>
                <p:cNvCxnSpPr/>
                <p:nvPr/>
              </p:nvCxnSpPr>
              <p:spPr>
                <a:xfrm>
                  <a:off x="0" y="114300"/>
                  <a:ext cx="119380" cy="0"/>
                </a:xfrm>
                <a:prstGeom prst="line">
                  <a:avLst/>
                </a:prstGeom>
                <a:noFill/>
                <a:ln w="6350" cap="flat" cmpd="sng" algn="ctr">
                  <a:solidFill>
                    <a:sysClr val="windowText" lastClr="000000"/>
                  </a:solidFill>
                  <a:prstDash val="solid"/>
                  <a:miter lim="800000"/>
                </a:ln>
                <a:effectLst/>
              </p:spPr>
            </p:cxnSp>
            <p:cxnSp>
              <p:nvCxnSpPr>
                <p:cNvPr id="71" name="Straight Connector 70"/>
                <p:cNvCxnSpPr/>
                <p:nvPr/>
              </p:nvCxnSpPr>
              <p:spPr>
                <a:xfrm>
                  <a:off x="119063" y="0"/>
                  <a:ext cx="119380" cy="0"/>
                </a:xfrm>
                <a:prstGeom prst="line">
                  <a:avLst/>
                </a:prstGeom>
                <a:noFill/>
                <a:ln w="6350" cap="flat" cmpd="sng" algn="ctr">
                  <a:solidFill>
                    <a:sysClr val="windowText" lastClr="000000"/>
                  </a:solidFill>
                  <a:prstDash val="solid"/>
                  <a:miter lim="800000"/>
                </a:ln>
                <a:effectLst/>
              </p:spPr>
            </p:cxnSp>
            <p:cxnSp>
              <p:nvCxnSpPr>
                <p:cNvPr id="72" name="Straight Connector 71"/>
                <p:cNvCxnSpPr/>
                <p:nvPr/>
              </p:nvCxnSpPr>
              <p:spPr>
                <a:xfrm>
                  <a:off x="238125" y="119062"/>
                  <a:ext cx="119380" cy="0"/>
                </a:xfrm>
                <a:prstGeom prst="line">
                  <a:avLst/>
                </a:prstGeom>
                <a:noFill/>
                <a:ln w="6350" cap="flat" cmpd="sng" algn="ctr">
                  <a:solidFill>
                    <a:sysClr val="windowText" lastClr="000000"/>
                  </a:solidFill>
                  <a:prstDash val="solid"/>
                  <a:miter lim="800000"/>
                </a:ln>
                <a:effectLst/>
              </p:spPr>
            </p:cxnSp>
            <p:cxnSp>
              <p:nvCxnSpPr>
                <p:cNvPr id="73" name="Straight Connector 72"/>
                <p:cNvCxnSpPr/>
                <p:nvPr/>
              </p:nvCxnSpPr>
              <p:spPr>
                <a:xfrm rot="5400000">
                  <a:off x="61912" y="61913"/>
                  <a:ext cx="119380" cy="0"/>
                </a:xfrm>
                <a:prstGeom prst="line">
                  <a:avLst/>
                </a:prstGeom>
                <a:noFill/>
                <a:ln w="6350" cap="flat" cmpd="sng" algn="ctr">
                  <a:solidFill>
                    <a:sysClr val="windowText" lastClr="000000"/>
                  </a:solidFill>
                  <a:prstDash val="solid"/>
                  <a:miter lim="800000"/>
                </a:ln>
                <a:effectLst/>
              </p:spPr>
            </p:cxnSp>
            <p:cxnSp>
              <p:nvCxnSpPr>
                <p:cNvPr id="74" name="Straight Connector 73"/>
                <p:cNvCxnSpPr/>
                <p:nvPr/>
              </p:nvCxnSpPr>
              <p:spPr>
                <a:xfrm rot="5400000">
                  <a:off x="176212" y="61913"/>
                  <a:ext cx="119380" cy="0"/>
                </a:xfrm>
                <a:prstGeom prst="line">
                  <a:avLst/>
                </a:prstGeom>
                <a:noFill/>
                <a:ln w="6350" cap="flat" cmpd="sng" algn="ctr">
                  <a:solidFill>
                    <a:sysClr val="windowText" lastClr="000000"/>
                  </a:solidFill>
                  <a:prstDash val="solid"/>
                  <a:miter lim="800000"/>
                </a:ln>
                <a:effectLst/>
              </p:spPr>
            </p:cxnSp>
          </p:grpSp>
          <p:grpSp>
            <p:nvGrpSpPr>
              <p:cNvPr id="60" name="Group 59"/>
              <p:cNvGrpSpPr/>
              <p:nvPr/>
            </p:nvGrpSpPr>
            <p:grpSpPr>
              <a:xfrm>
                <a:off x="357188" y="0"/>
                <a:ext cx="238442" cy="121603"/>
                <a:chOff x="119063" y="0"/>
                <a:chExt cx="238442" cy="121603"/>
              </a:xfrm>
            </p:grpSpPr>
            <p:cxnSp>
              <p:nvCxnSpPr>
                <p:cNvPr id="66" name="Straight Connector 65"/>
                <p:cNvCxnSpPr/>
                <p:nvPr/>
              </p:nvCxnSpPr>
              <p:spPr>
                <a:xfrm>
                  <a:off x="119063" y="0"/>
                  <a:ext cx="119380" cy="0"/>
                </a:xfrm>
                <a:prstGeom prst="line">
                  <a:avLst/>
                </a:prstGeom>
                <a:noFill/>
                <a:ln w="6350" cap="flat" cmpd="sng" algn="ctr">
                  <a:solidFill>
                    <a:sysClr val="windowText" lastClr="000000"/>
                  </a:solidFill>
                  <a:prstDash val="solid"/>
                  <a:miter lim="800000"/>
                </a:ln>
                <a:effectLst/>
              </p:spPr>
            </p:cxnSp>
            <p:cxnSp>
              <p:nvCxnSpPr>
                <p:cNvPr id="67" name="Straight Connector 66"/>
                <p:cNvCxnSpPr/>
                <p:nvPr/>
              </p:nvCxnSpPr>
              <p:spPr>
                <a:xfrm>
                  <a:off x="238125" y="119062"/>
                  <a:ext cx="119380" cy="0"/>
                </a:xfrm>
                <a:prstGeom prst="line">
                  <a:avLst/>
                </a:prstGeom>
                <a:noFill/>
                <a:ln w="6350" cap="flat" cmpd="sng" algn="ctr">
                  <a:solidFill>
                    <a:sysClr val="windowText" lastClr="000000"/>
                  </a:solidFill>
                  <a:prstDash val="solid"/>
                  <a:miter lim="800000"/>
                </a:ln>
                <a:effectLst/>
              </p:spPr>
            </p:cxnSp>
            <p:cxnSp>
              <p:nvCxnSpPr>
                <p:cNvPr id="68" name="Straight Connector 67"/>
                <p:cNvCxnSpPr/>
                <p:nvPr/>
              </p:nvCxnSpPr>
              <p:spPr>
                <a:xfrm rot="5400000">
                  <a:off x="61912" y="61913"/>
                  <a:ext cx="119380" cy="0"/>
                </a:xfrm>
                <a:prstGeom prst="line">
                  <a:avLst/>
                </a:prstGeom>
                <a:noFill/>
                <a:ln w="6350" cap="flat" cmpd="sng" algn="ctr">
                  <a:solidFill>
                    <a:sysClr val="windowText" lastClr="000000"/>
                  </a:solidFill>
                  <a:prstDash val="solid"/>
                  <a:miter lim="800000"/>
                </a:ln>
                <a:effectLst/>
              </p:spPr>
            </p:cxnSp>
            <p:cxnSp>
              <p:nvCxnSpPr>
                <p:cNvPr id="69" name="Straight Connector 68"/>
                <p:cNvCxnSpPr/>
                <p:nvPr/>
              </p:nvCxnSpPr>
              <p:spPr>
                <a:xfrm rot="5400000">
                  <a:off x="176212" y="61913"/>
                  <a:ext cx="119380" cy="0"/>
                </a:xfrm>
                <a:prstGeom prst="line">
                  <a:avLst/>
                </a:prstGeom>
                <a:noFill/>
                <a:ln w="6350" cap="flat" cmpd="sng" algn="ctr">
                  <a:solidFill>
                    <a:sysClr val="windowText" lastClr="000000"/>
                  </a:solidFill>
                  <a:prstDash val="solid"/>
                  <a:miter lim="800000"/>
                </a:ln>
                <a:effectLst/>
              </p:spPr>
            </p:cxnSp>
          </p:grpSp>
          <p:grpSp>
            <p:nvGrpSpPr>
              <p:cNvPr id="61" name="Group 60"/>
              <p:cNvGrpSpPr/>
              <p:nvPr/>
            </p:nvGrpSpPr>
            <p:grpSpPr>
              <a:xfrm>
                <a:off x="581025" y="0"/>
                <a:ext cx="238442" cy="121603"/>
                <a:chOff x="119063" y="0"/>
                <a:chExt cx="238442" cy="121603"/>
              </a:xfrm>
            </p:grpSpPr>
            <p:cxnSp>
              <p:nvCxnSpPr>
                <p:cNvPr id="62" name="Straight Connector 61"/>
                <p:cNvCxnSpPr/>
                <p:nvPr/>
              </p:nvCxnSpPr>
              <p:spPr>
                <a:xfrm>
                  <a:off x="119063" y="0"/>
                  <a:ext cx="119380" cy="0"/>
                </a:xfrm>
                <a:prstGeom prst="line">
                  <a:avLst/>
                </a:prstGeom>
                <a:noFill/>
                <a:ln w="6350" cap="flat" cmpd="sng" algn="ctr">
                  <a:solidFill>
                    <a:sysClr val="windowText" lastClr="000000"/>
                  </a:solidFill>
                  <a:prstDash val="solid"/>
                  <a:miter lim="800000"/>
                </a:ln>
                <a:effectLst/>
              </p:spPr>
            </p:cxnSp>
            <p:cxnSp>
              <p:nvCxnSpPr>
                <p:cNvPr id="63" name="Straight Connector 62"/>
                <p:cNvCxnSpPr/>
                <p:nvPr/>
              </p:nvCxnSpPr>
              <p:spPr>
                <a:xfrm>
                  <a:off x="238125" y="119062"/>
                  <a:ext cx="119380" cy="0"/>
                </a:xfrm>
                <a:prstGeom prst="line">
                  <a:avLst/>
                </a:prstGeom>
                <a:noFill/>
                <a:ln w="6350" cap="flat" cmpd="sng" algn="ctr">
                  <a:solidFill>
                    <a:sysClr val="windowText" lastClr="000000"/>
                  </a:solidFill>
                  <a:prstDash val="solid"/>
                  <a:miter lim="800000"/>
                </a:ln>
                <a:effectLst/>
              </p:spPr>
            </p:cxnSp>
            <p:cxnSp>
              <p:nvCxnSpPr>
                <p:cNvPr id="64" name="Straight Connector 63"/>
                <p:cNvCxnSpPr/>
                <p:nvPr/>
              </p:nvCxnSpPr>
              <p:spPr>
                <a:xfrm rot="5400000">
                  <a:off x="61912" y="61913"/>
                  <a:ext cx="119380" cy="0"/>
                </a:xfrm>
                <a:prstGeom prst="line">
                  <a:avLst/>
                </a:prstGeom>
                <a:noFill/>
                <a:ln w="6350" cap="flat" cmpd="sng" algn="ctr">
                  <a:solidFill>
                    <a:sysClr val="windowText" lastClr="000000"/>
                  </a:solidFill>
                  <a:prstDash val="solid"/>
                  <a:miter lim="800000"/>
                </a:ln>
                <a:effectLst/>
              </p:spPr>
            </p:cxnSp>
            <p:cxnSp>
              <p:nvCxnSpPr>
                <p:cNvPr id="65" name="Straight Connector 64"/>
                <p:cNvCxnSpPr/>
                <p:nvPr/>
              </p:nvCxnSpPr>
              <p:spPr>
                <a:xfrm rot="5400000">
                  <a:off x="176212" y="61913"/>
                  <a:ext cx="119380" cy="0"/>
                </a:xfrm>
                <a:prstGeom prst="line">
                  <a:avLst/>
                </a:prstGeom>
                <a:noFill/>
                <a:ln w="6350" cap="flat" cmpd="sng" algn="ctr">
                  <a:solidFill>
                    <a:sysClr val="windowText" lastClr="000000"/>
                  </a:solidFill>
                  <a:prstDash val="solid"/>
                  <a:miter lim="800000"/>
                </a:ln>
                <a:effectLst/>
              </p:spPr>
            </p:cxnSp>
          </p:grpSp>
        </p:grpSp>
        <p:grpSp>
          <p:nvGrpSpPr>
            <p:cNvPr id="8" name="Group 7"/>
            <p:cNvGrpSpPr/>
            <p:nvPr/>
          </p:nvGrpSpPr>
          <p:grpSpPr>
            <a:xfrm>
              <a:off x="3532620" y="2848714"/>
              <a:ext cx="741374" cy="193185"/>
              <a:chOff x="0" y="0"/>
              <a:chExt cx="819467" cy="121603"/>
            </a:xfrm>
          </p:grpSpPr>
          <p:grpSp>
            <p:nvGrpSpPr>
              <p:cNvPr id="43" name="Group 42"/>
              <p:cNvGrpSpPr/>
              <p:nvPr/>
            </p:nvGrpSpPr>
            <p:grpSpPr>
              <a:xfrm>
                <a:off x="0" y="0"/>
                <a:ext cx="357505" cy="121603"/>
                <a:chOff x="0" y="0"/>
                <a:chExt cx="357505" cy="121603"/>
              </a:xfrm>
            </p:grpSpPr>
            <p:cxnSp>
              <p:nvCxnSpPr>
                <p:cNvPr id="54" name="Straight Connector 53"/>
                <p:cNvCxnSpPr/>
                <p:nvPr/>
              </p:nvCxnSpPr>
              <p:spPr>
                <a:xfrm>
                  <a:off x="0" y="114300"/>
                  <a:ext cx="119380" cy="0"/>
                </a:xfrm>
                <a:prstGeom prst="line">
                  <a:avLst/>
                </a:prstGeom>
                <a:noFill/>
                <a:ln w="6350" cap="flat" cmpd="sng" algn="ctr">
                  <a:solidFill>
                    <a:sysClr val="windowText" lastClr="000000"/>
                  </a:solidFill>
                  <a:prstDash val="solid"/>
                  <a:miter lim="800000"/>
                </a:ln>
                <a:effectLst/>
              </p:spPr>
            </p:cxnSp>
            <p:cxnSp>
              <p:nvCxnSpPr>
                <p:cNvPr id="55" name="Straight Connector 54"/>
                <p:cNvCxnSpPr/>
                <p:nvPr/>
              </p:nvCxnSpPr>
              <p:spPr>
                <a:xfrm>
                  <a:off x="119063" y="0"/>
                  <a:ext cx="119380" cy="0"/>
                </a:xfrm>
                <a:prstGeom prst="line">
                  <a:avLst/>
                </a:prstGeom>
                <a:noFill/>
                <a:ln w="6350" cap="flat" cmpd="sng" algn="ctr">
                  <a:solidFill>
                    <a:sysClr val="windowText" lastClr="000000"/>
                  </a:solidFill>
                  <a:prstDash val="solid"/>
                  <a:miter lim="800000"/>
                </a:ln>
                <a:effectLst/>
              </p:spPr>
            </p:cxnSp>
            <p:cxnSp>
              <p:nvCxnSpPr>
                <p:cNvPr id="56" name="Straight Connector 55"/>
                <p:cNvCxnSpPr/>
                <p:nvPr/>
              </p:nvCxnSpPr>
              <p:spPr>
                <a:xfrm>
                  <a:off x="238125" y="119062"/>
                  <a:ext cx="119380" cy="0"/>
                </a:xfrm>
                <a:prstGeom prst="line">
                  <a:avLst/>
                </a:prstGeom>
                <a:noFill/>
                <a:ln w="6350" cap="flat" cmpd="sng" algn="ctr">
                  <a:solidFill>
                    <a:sysClr val="windowText" lastClr="000000"/>
                  </a:solidFill>
                  <a:prstDash val="solid"/>
                  <a:miter lim="800000"/>
                </a:ln>
                <a:effectLst/>
              </p:spPr>
            </p:cxnSp>
            <p:cxnSp>
              <p:nvCxnSpPr>
                <p:cNvPr id="57" name="Straight Connector 56"/>
                <p:cNvCxnSpPr/>
                <p:nvPr/>
              </p:nvCxnSpPr>
              <p:spPr>
                <a:xfrm rot="5400000">
                  <a:off x="61912" y="61913"/>
                  <a:ext cx="119380" cy="0"/>
                </a:xfrm>
                <a:prstGeom prst="line">
                  <a:avLst/>
                </a:prstGeom>
                <a:noFill/>
                <a:ln w="6350" cap="flat" cmpd="sng" algn="ctr">
                  <a:solidFill>
                    <a:sysClr val="windowText" lastClr="000000"/>
                  </a:solidFill>
                  <a:prstDash val="solid"/>
                  <a:miter lim="800000"/>
                </a:ln>
                <a:effectLst/>
              </p:spPr>
            </p:cxnSp>
            <p:cxnSp>
              <p:nvCxnSpPr>
                <p:cNvPr id="58" name="Straight Connector 57"/>
                <p:cNvCxnSpPr/>
                <p:nvPr/>
              </p:nvCxnSpPr>
              <p:spPr>
                <a:xfrm rot="5400000">
                  <a:off x="176212" y="61913"/>
                  <a:ext cx="119380" cy="0"/>
                </a:xfrm>
                <a:prstGeom prst="line">
                  <a:avLst/>
                </a:prstGeom>
                <a:noFill/>
                <a:ln w="6350" cap="flat" cmpd="sng" algn="ctr">
                  <a:solidFill>
                    <a:sysClr val="windowText" lastClr="000000"/>
                  </a:solidFill>
                  <a:prstDash val="solid"/>
                  <a:miter lim="800000"/>
                </a:ln>
                <a:effectLst/>
              </p:spPr>
            </p:cxnSp>
          </p:grpSp>
          <p:grpSp>
            <p:nvGrpSpPr>
              <p:cNvPr id="44" name="Group 43"/>
              <p:cNvGrpSpPr/>
              <p:nvPr/>
            </p:nvGrpSpPr>
            <p:grpSpPr>
              <a:xfrm>
                <a:off x="357188" y="0"/>
                <a:ext cx="238442" cy="121603"/>
                <a:chOff x="119063" y="0"/>
                <a:chExt cx="238442" cy="121603"/>
              </a:xfrm>
            </p:grpSpPr>
            <p:cxnSp>
              <p:nvCxnSpPr>
                <p:cNvPr id="50" name="Straight Connector 49"/>
                <p:cNvCxnSpPr/>
                <p:nvPr/>
              </p:nvCxnSpPr>
              <p:spPr>
                <a:xfrm>
                  <a:off x="119063" y="0"/>
                  <a:ext cx="119380" cy="0"/>
                </a:xfrm>
                <a:prstGeom prst="line">
                  <a:avLst/>
                </a:prstGeom>
                <a:noFill/>
                <a:ln w="6350" cap="flat" cmpd="sng" algn="ctr">
                  <a:solidFill>
                    <a:sysClr val="windowText" lastClr="000000"/>
                  </a:solidFill>
                  <a:prstDash val="solid"/>
                  <a:miter lim="800000"/>
                </a:ln>
                <a:effectLst/>
              </p:spPr>
            </p:cxnSp>
            <p:cxnSp>
              <p:nvCxnSpPr>
                <p:cNvPr id="51" name="Straight Connector 50"/>
                <p:cNvCxnSpPr/>
                <p:nvPr/>
              </p:nvCxnSpPr>
              <p:spPr>
                <a:xfrm>
                  <a:off x="238125" y="119062"/>
                  <a:ext cx="119380" cy="0"/>
                </a:xfrm>
                <a:prstGeom prst="line">
                  <a:avLst/>
                </a:prstGeom>
                <a:noFill/>
                <a:ln w="6350" cap="flat" cmpd="sng" algn="ctr">
                  <a:solidFill>
                    <a:sysClr val="windowText" lastClr="000000"/>
                  </a:solidFill>
                  <a:prstDash val="solid"/>
                  <a:miter lim="800000"/>
                </a:ln>
                <a:effectLst/>
              </p:spPr>
            </p:cxnSp>
            <p:cxnSp>
              <p:nvCxnSpPr>
                <p:cNvPr id="52" name="Straight Connector 51"/>
                <p:cNvCxnSpPr/>
                <p:nvPr/>
              </p:nvCxnSpPr>
              <p:spPr>
                <a:xfrm rot="5400000">
                  <a:off x="61912" y="61913"/>
                  <a:ext cx="119380" cy="0"/>
                </a:xfrm>
                <a:prstGeom prst="line">
                  <a:avLst/>
                </a:prstGeom>
                <a:noFill/>
                <a:ln w="6350" cap="flat" cmpd="sng" algn="ctr">
                  <a:solidFill>
                    <a:sysClr val="windowText" lastClr="000000"/>
                  </a:solidFill>
                  <a:prstDash val="solid"/>
                  <a:miter lim="800000"/>
                </a:ln>
                <a:effectLst/>
              </p:spPr>
            </p:cxnSp>
            <p:cxnSp>
              <p:nvCxnSpPr>
                <p:cNvPr id="53" name="Straight Connector 52"/>
                <p:cNvCxnSpPr/>
                <p:nvPr/>
              </p:nvCxnSpPr>
              <p:spPr>
                <a:xfrm rot="5400000">
                  <a:off x="176212" y="61913"/>
                  <a:ext cx="119380" cy="0"/>
                </a:xfrm>
                <a:prstGeom prst="line">
                  <a:avLst/>
                </a:prstGeom>
                <a:noFill/>
                <a:ln w="6350" cap="flat" cmpd="sng" algn="ctr">
                  <a:solidFill>
                    <a:sysClr val="windowText" lastClr="000000"/>
                  </a:solidFill>
                  <a:prstDash val="solid"/>
                  <a:miter lim="800000"/>
                </a:ln>
                <a:effectLst/>
              </p:spPr>
            </p:cxnSp>
          </p:grpSp>
          <p:grpSp>
            <p:nvGrpSpPr>
              <p:cNvPr id="45" name="Group 44"/>
              <p:cNvGrpSpPr/>
              <p:nvPr/>
            </p:nvGrpSpPr>
            <p:grpSpPr>
              <a:xfrm>
                <a:off x="581025" y="0"/>
                <a:ext cx="238442" cy="121603"/>
                <a:chOff x="119063" y="0"/>
                <a:chExt cx="238442" cy="121603"/>
              </a:xfrm>
            </p:grpSpPr>
            <p:cxnSp>
              <p:nvCxnSpPr>
                <p:cNvPr id="46" name="Straight Connector 45"/>
                <p:cNvCxnSpPr/>
                <p:nvPr/>
              </p:nvCxnSpPr>
              <p:spPr>
                <a:xfrm>
                  <a:off x="119063" y="0"/>
                  <a:ext cx="119380" cy="0"/>
                </a:xfrm>
                <a:prstGeom prst="line">
                  <a:avLst/>
                </a:prstGeom>
                <a:noFill/>
                <a:ln w="6350" cap="flat" cmpd="sng" algn="ctr">
                  <a:solidFill>
                    <a:sysClr val="windowText" lastClr="000000"/>
                  </a:solidFill>
                  <a:prstDash val="solid"/>
                  <a:miter lim="800000"/>
                </a:ln>
                <a:effectLst/>
              </p:spPr>
            </p:cxnSp>
            <p:cxnSp>
              <p:nvCxnSpPr>
                <p:cNvPr id="47" name="Straight Connector 46"/>
                <p:cNvCxnSpPr/>
                <p:nvPr/>
              </p:nvCxnSpPr>
              <p:spPr>
                <a:xfrm>
                  <a:off x="238125" y="119062"/>
                  <a:ext cx="119380" cy="0"/>
                </a:xfrm>
                <a:prstGeom prst="line">
                  <a:avLst/>
                </a:prstGeom>
                <a:noFill/>
                <a:ln w="6350" cap="flat" cmpd="sng" algn="ctr">
                  <a:solidFill>
                    <a:sysClr val="windowText" lastClr="000000"/>
                  </a:solidFill>
                  <a:prstDash val="solid"/>
                  <a:miter lim="800000"/>
                </a:ln>
                <a:effectLst/>
              </p:spPr>
            </p:cxnSp>
            <p:cxnSp>
              <p:nvCxnSpPr>
                <p:cNvPr id="48" name="Straight Connector 47"/>
                <p:cNvCxnSpPr/>
                <p:nvPr/>
              </p:nvCxnSpPr>
              <p:spPr>
                <a:xfrm rot="5400000">
                  <a:off x="61912" y="61913"/>
                  <a:ext cx="119380" cy="0"/>
                </a:xfrm>
                <a:prstGeom prst="line">
                  <a:avLst/>
                </a:prstGeom>
                <a:noFill/>
                <a:ln w="6350" cap="flat" cmpd="sng" algn="ctr">
                  <a:solidFill>
                    <a:sysClr val="windowText" lastClr="000000"/>
                  </a:solidFill>
                  <a:prstDash val="solid"/>
                  <a:miter lim="800000"/>
                </a:ln>
                <a:effectLst/>
              </p:spPr>
            </p:cxnSp>
            <p:cxnSp>
              <p:nvCxnSpPr>
                <p:cNvPr id="49" name="Straight Connector 48"/>
                <p:cNvCxnSpPr/>
                <p:nvPr/>
              </p:nvCxnSpPr>
              <p:spPr>
                <a:xfrm rot="5400000">
                  <a:off x="176212" y="61913"/>
                  <a:ext cx="119380" cy="0"/>
                </a:xfrm>
                <a:prstGeom prst="line">
                  <a:avLst/>
                </a:prstGeom>
                <a:noFill/>
                <a:ln w="6350" cap="flat" cmpd="sng" algn="ctr">
                  <a:solidFill>
                    <a:sysClr val="windowText" lastClr="000000"/>
                  </a:solidFill>
                  <a:prstDash val="solid"/>
                  <a:miter lim="800000"/>
                </a:ln>
                <a:effectLst/>
              </p:spPr>
            </p:cxnSp>
          </p:grpSp>
        </p:grpSp>
        <p:grpSp>
          <p:nvGrpSpPr>
            <p:cNvPr id="9" name="Group 8"/>
            <p:cNvGrpSpPr/>
            <p:nvPr/>
          </p:nvGrpSpPr>
          <p:grpSpPr>
            <a:xfrm>
              <a:off x="7227344" y="2065760"/>
              <a:ext cx="741374" cy="193185"/>
              <a:chOff x="0" y="0"/>
              <a:chExt cx="819467" cy="121603"/>
            </a:xfrm>
          </p:grpSpPr>
          <p:grpSp>
            <p:nvGrpSpPr>
              <p:cNvPr id="27" name="Group 26"/>
              <p:cNvGrpSpPr/>
              <p:nvPr/>
            </p:nvGrpSpPr>
            <p:grpSpPr>
              <a:xfrm>
                <a:off x="0" y="0"/>
                <a:ext cx="357505" cy="121603"/>
                <a:chOff x="0" y="0"/>
                <a:chExt cx="357505" cy="121603"/>
              </a:xfrm>
            </p:grpSpPr>
            <p:cxnSp>
              <p:nvCxnSpPr>
                <p:cNvPr id="38" name="Straight Connector 37"/>
                <p:cNvCxnSpPr/>
                <p:nvPr/>
              </p:nvCxnSpPr>
              <p:spPr>
                <a:xfrm>
                  <a:off x="0" y="114300"/>
                  <a:ext cx="119380" cy="0"/>
                </a:xfrm>
                <a:prstGeom prst="line">
                  <a:avLst/>
                </a:prstGeom>
                <a:noFill/>
                <a:ln w="6350" cap="flat" cmpd="sng" algn="ctr">
                  <a:solidFill>
                    <a:sysClr val="windowText" lastClr="000000"/>
                  </a:solidFill>
                  <a:prstDash val="solid"/>
                  <a:miter lim="800000"/>
                </a:ln>
                <a:effectLst/>
              </p:spPr>
            </p:cxnSp>
            <p:cxnSp>
              <p:nvCxnSpPr>
                <p:cNvPr id="39" name="Straight Connector 38"/>
                <p:cNvCxnSpPr/>
                <p:nvPr/>
              </p:nvCxnSpPr>
              <p:spPr>
                <a:xfrm>
                  <a:off x="119063" y="0"/>
                  <a:ext cx="119380" cy="0"/>
                </a:xfrm>
                <a:prstGeom prst="line">
                  <a:avLst/>
                </a:prstGeom>
                <a:noFill/>
                <a:ln w="6350" cap="flat" cmpd="sng" algn="ctr">
                  <a:solidFill>
                    <a:sysClr val="windowText" lastClr="000000"/>
                  </a:solidFill>
                  <a:prstDash val="solid"/>
                  <a:miter lim="800000"/>
                </a:ln>
                <a:effectLst/>
              </p:spPr>
            </p:cxnSp>
            <p:cxnSp>
              <p:nvCxnSpPr>
                <p:cNvPr id="40" name="Straight Connector 39"/>
                <p:cNvCxnSpPr/>
                <p:nvPr/>
              </p:nvCxnSpPr>
              <p:spPr>
                <a:xfrm>
                  <a:off x="238125" y="119062"/>
                  <a:ext cx="119380" cy="0"/>
                </a:xfrm>
                <a:prstGeom prst="line">
                  <a:avLst/>
                </a:prstGeom>
                <a:noFill/>
                <a:ln w="6350" cap="flat" cmpd="sng" algn="ctr">
                  <a:solidFill>
                    <a:sysClr val="windowText" lastClr="000000"/>
                  </a:solidFill>
                  <a:prstDash val="solid"/>
                  <a:miter lim="800000"/>
                </a:ln>
                <a:effectLst/>
              </p:spPr>
            </p:cxnSp>
            <p:cxnSp>
              <p:nvCxnSpPr>
                <p:cNvPr id="41" name="Straight Connector 40"/>
                <p:cNvCxnSpPr/>
                <p:nvPr/>
              </p:nvCxnSpPr>
              <p:spPr>
                <a:xfrm rot="5400000">
                  <a:off x="61912" y="61913"/>
                  <a:ext cx="119380" cy="0"/>
                </a:xfrm>
                <a:prstGeom prst="line">
                  <a:avLst/>
                </a:prstGeom>
                <a:noFill/>
                <a:ln w="6350" cap="flat" cmpd="sng" algn="ctr">
                  <a:solidFill>
                    <a:sysClr val="windowText" lastClr="000000"/>
                  </a:solidFill>
                  <a:prstDash val="solid"/>
                  <a:miter lim="800000"/>
                </a:ln>
                <a:effectLst/>
              </p:spPr>
            </p:cxnSp>
            <p:cxnSp>
              <p:nvCxnSpPr>
                <p:cNvPr id="42" name="Straight Connector 41"/>
                <p:cNvCxnSpPr/>
                <p:nvPr/>
              </p:nvCxnSpPr>
              <p:spPr>
                <a:xfrm rot="5400000">
                  <a:off x="176212" y="61913"/>
                  <a:ext cx="119380" cy="0"/>
                </a:xfrm>
                <a:prstGeom prst="line">
                  <a:avLst/>
                </a:prstGeom>
                <a:noFill/>
                <a:ln w="6350" cap="flat" cmpd="sng" algn="ctr">
                  <a:solidFill>
                    <a:sysClr val="windowText" lastClr="000000"/>
                  </a:solidFill>
                  <a:prstDash val="solid"/>
                  <a:miter lim="800000"/>
                </a:ln>
                <a:effectLst/>
              </p:spPr>
            </p:cxnSp>
          </p:grpSp>
          <p:grpSp>
            <p:nvGrpSpPr>
              <p:cNvPr id="28" name="Group 27"/>
              <p:cNvGrpSpPr/>
              <p:nvPr/>
            </p:nvGrpSpPr>
            <p:grpSpPr>
              <a:xfrm>
                <a:off x="357188" y="0"/>
                <a:ext cx="238442" cy="121603"/>
                <a:chOff x="119063" y="0"/>
                <a:chExt cx="238442" cy="121603"/>
              </a:xfrm>
            </p:grpSpPr>
            <p:cxnSp>
              <p:nvCxnSpPr>
                <p:cNvPr id="34" name="Straight Connector 33"/>
                <p:cNvCxnSpPr/>
                <p:nvPr/>
              </p:nvCxnSpPr>
              <p:spPr>
                <a:xfrm>
                  <a:off x="119063" y="0"/>
                  <a:ext cx="119380" cy="0"/>
                </a:xfrm>
                <a:prstGeom prst="line">
                  <a:avLst/>
                </a:prstGeom>
                <a:noFill/>
                <a:ln w="6350" cap="flat" cmpd="sng" algn="ctr">
                  <a:solidFill>
                    <a:sysClr val="windowText" lastClr="000000"/>
                  </a:solidFill>
                  <a:prstDash val="solid"/>
                  <a:miter lim="800000"/>
                </a:ln>
                <a:effectLst/>
              </p:spPr>
            </p:cxnSp>
            <p:cxnSp>
              <p:nvCxnSpPr>
                <p:cNvPr id="35" name="Straight Connector 34"/>
                <p:cNvCxnSpPr/>
                <p:nvPr/>
              </p:nvCxnSpPr>
              <p:spPr>
                <a:xfrm>
                  <a:off x="238125" y="119062"/>
                  <a:ext cx="119380" cy="0"/>
                </a:xfrm>
                <a:prstGeom prst="line">
                  <a:avLst/>
                </a:prstGeom>
                <a:noFill/>
                <a:ln w="6350" cap="flat" cmpd="sng" algn="ctr">
                  <a:solidFill>
                    <a:sysClr val="windowText" lastClr="000000"/>
                  </a:solidFill>
                  <a:prstDash val="solid"/>
                  <a:miter lim="800000"/>
                </a:ln>
                <a:effectLst/>
              </p:spPr>
            </p:cxnSp>
            <p:cxnSp>
              <p:nvCxnSpPr>
                <p:cNvPr id="36" name="Straight Connector 35"/>
                <p:cNvCxnSpPr/>
                <p:nvPr/>
              </p:nvCxnSpPr>
              <p:spPr>
                <a:xfrm rot="5400000">
                  <a:off x="61912" y="61913"/>
                  <a:ext cx="119380" cy="0"/>
                </a:xfrm>
                <a:prstGeom prst="line">
                  <a:avLst/>
                </a:prstGeom>
                <a:noFill/>
                <a:ln w="6350" cap="flat" cmpd="sng" algn="ctr">
                  <a:solidFill>
                    <a:sysClr val="windowText" lastClr="000000"/>
                  </a:solidFill>
                  <a:prstDash val="solid"/>
                  <a:miter lim="800000"/>
                </a:ln>
                <a:effectLst/>
              </p:spPr>
            </p:cxnSp>
            <p:cxnSp>
              <p:nvCxnSpPr>
                <p:cNvPr id="37" name="Straight Connector 36"/>
                <p:cNvCxnSpPr/>
                <p:nvPr/>
              </p:nvCxnSpPr>
              <p:spPr>
                <a:xfrm rot="5400000">
                  <a:off x="176212" y="61913"/>
                  <a:ext cx="119380" cy="0"/>
                </a:xfrm>
                <a:prstGeom prst="line">
                  <a:avLst/>
                </a:prstGeom>
                <a:noFill/>
                <a:ln w="6350" cap="flat" cmpd="sng" algn="ctr">
                  <a:solidFill>
                    <a:sysClr val="windowText" lastClr="000000"/>
                  </a:solidFill>
                  <a:prstDash val="solid"/>
                  <a:miter lim="800000"/>
                </a:ln>
                <a:effectLst/>
              </p:spPr>
            </p:cxnSp>
          </p:grpSp>
          <p:grpSp>
            <p:nvGrpSpPr>
              <p:cNvPr id="29" name="Group 28"/>
              <p:cNvGrpSpPr/>
              <p:nvPr/>
            </p:nvGrpSpPr>
            <p:grpSpPr>
              <a:xfrm>
                <a:off x="581025" y="0"/>
                <a:ext cx="238442" cy="121603"/>
                <a:chOff x="119063" y="0"/>
                <a:chExt cx="238442" cy="121603"/>
              </a:xfrm>
            </p:grpSpPr>
            <p:cxnSp>
              <p:nvCxnSpPr>
                <p:cNvPr id="30" name="Straight Connector 29"/>
                <p:cNvCxnSpPr/>
                <p:nvPr/>
              </p:nvCxnSpPr>
              <p:spPr>
                <a:xfrm>
                  <a:off x="119063" y="0"/>
                  <a:ext cx="119380" cy="0"/>
                </a:xfrm>
                <a:prstGeom prst="line">
                  <a:avLst/>
                </a:prstGeom>
                <a:noFill/>
                <a:ln w="6350" cap="flat" cmpd="sng" algn="ctr">
                  <a:solidFill>
                    <a:sysClr val="windowText" lastClr="000000"/>
                  </a:solidFill>
                  <a:prstDash val="solid"/>
                  <a:miter lim="800000"/>
                </a:ln>
                <a:effectLst/>
              </p:spPr>
            </p:cxnSp>
            <p:cxnSp>
              <p:nvCxnSpPr>
                <p:cNvPr id="31" name="Straight Connector 30"/>
                <p:cNvCxnSpPr/>
                <p:nvPr/>
              </p:nvCxnSpPr>
              <p:spPr>
                <a:xfrm>
                  <a:off x="238125" y="119062"/>
                  <a:ext cx="119380" cy="0"/>
                </a:xfrm>
                <a:prstGeom prst="line">
                  <a:avLst/>
                </a:prstGeom>
                <a:noFill/>
                <a:ln w="6350" cap="flat" cmpd="sng" algn="ctr">
                  <a:solidFill>
                    <a:sysClr val="windowText" lastClr="000000"/>
                  </a:solidFill>
                  <a:prstDash val="solid"/>
                  <a:miter lim="800000"/>
                </a:ln>
                <a:effectLst/>
              </p:spPr>
            </p:cxnSp>
            <p:cxnSp>
              <p:nvCxnSpPr>
                <p:cNvPr id="32" name="Straight Connector 31"/>
                <p:cNvCxnSpPr/>
                <p:nvPr/>
              </p:nvCxnSpPr>
              <p:spPr>
                <a:xfrm rot="5400000">
                  <a:off x="61912" y="61913"/>
                  <a:ext cx="119380" cy="0"/>
                </a:xfrm>
                <a:prstGeom prst="line">
                  <a:avLst/>
                </a:prstGeom>
                <a:noFill/>
                <a:ln w="6350" cap="flat" cmpd="sng" algn="ctr">
                  <a:solidFill>
                    <a:sysClr val="windowText" lastClr="000000"/>
                  </a:solidFill>
                  <a:prstDash val="solid"/>
                  <a:miter lim="800000"/>
                </a:ln>
                <a:effectLst/>
              </p:spPr>
            </p:cxnSp>
            <p:cxnSp>
              <p:nvCxnSpPr>
                <p:cNvPr id="33" name="Straight Connector 32"/>
                <p:cNvCxnSpPr/>
                <p:nvPr/>
              </p:nvCxnSpPr>
              <p:spPr>
                <a:xfrm rot="5400000">
                  <a:off x="176212" y="61913"/>
                  <a:ext cx="119380" cy="0"/>
                </a:xfrm>
                <a:prstGeom prst="line">
                  <a:avLst/>
                </a:prstGeom>
                <a:noFill/>
                <a:ln w="6350" cap="flat" cmpd="sng" algn="ctr">
                  <a:solidFill>
                    <a:sysClr val="windowText" lastClr="000000"/>
                  </a:solidFill>
                  <a:prstDash val="solid"/>
                  <a:miter lim="800000"/>
                </a:ln>
                <a:effectLst/>
              </p:spPr>
            </p:cxnSp>
          </p:grpSp>
        </p:grpSp>
        <p:grpSp>
          <p:nvGrpSpPr>
            <p:cNvPr id="10" name="Group 9"/>
            <p:cNvGrpSpPr/>
            <p:nvPr/>
          </p:nvGrpSpPr>
          <p:grpSpPr>
            <a:xfrm>
              <a:off x="7176429" y="3486967"/>
              <a:ext cx="959535" cy="198322"/>
              <a:chOff x="0" y="0"/>
              <a:chExt cx="819467" cy="121603"/>
            </a:xfrm>
          </p:grpSpPr>
          <p:grpSp>
            <p:nvGrpSpPr>
              <p:cNvPr id="11" name="Group 10"/>
              <p:cNvGrpSpPr/>
              <p:nvPr/>
            </p:nvGrpSpPr>
            <p:grpSpPr>
              <a:xfrm>
                <a:off x="0" y="0"/>
                <a:ext cx="357505" cy="121603"/>
                <a:chOff x="0" y="0"/>
                <a:chExt cx="357505" cy="121603"/>
              </a:xfrm>
            </p:grpSpPr>
            <p:cxnSp>
              <p:nvCxnSpPr>
                <p:cNvPr id="22" name="Straight Connector 21"/>
                <p:cNvCxnSpPr/>
                <p:nvPr/>
              </p:nvCxnSpPr>
              <p:spPr>
                <a:xfrm>
                  <a:off x="0" y="114300"/>
                  <a:ext cx="119380" cy="0"/>
                </a:xfrm>
                <a:prstGeom prst="line">
                  <a:avLst/>
                </a:prstGeom>
                <a:noFill/>
                <a:ln w="6350" cap="flat" cmpd="sng" algn="ctr">
                  <a:solidFill>
                    <a:sysClr val="windowText" lastClr="000000"/>
                  </a:solidFill>
                  <a:prstDash val="solid"/>
                  <a:miter lim="800000"/>
                </a:ln>
                <a:effectLst/>
              </p:spPr>
            </p:cxnSp>
            <p:cxnSp>
              <p:nvCxnSpPr>
                <p:cNvPr id="23" name="Straight Connector 22"/>
                <p:cNvCxnSpPr/>
                <p:nvPr/>
              </p:nvCxnSpPr>
              <p:spPr>
                <a:xfrm>
                  <a:off x="119063" y="0"/>
                  <a:ext cx="119380" cy="0"/>
                </a:xfrm>
                <a:prstGeom prst="line">
                  <a:avLst/>
                </a:prstGeom>
                <a:noFill/>
                <a:ln w="6350" cap="flat" cmpd="sng" algn="ctr">
                  <a:solidFill>
                    <a:sysClr val="windowText" lastClr="000000"/>
                  </a:solidFill>
                  <a:prstDash val="solid"/>
                  <a:miter lim="800000"/>
                </a:ln>
                <a:effectLst/>
              </p:spPr>
            </p:cxnSp>
            <p:cxnSp>
              <p:nvCxnSpPr>
                <p:cNvPr id="24" name="Straight Connector 23"/>
                <p:cNvCxnSpPr/>
                <p:nvPr/>
              </p:nvCxnSpPr>
              <p:spPr>
                <a:xfrm>
                  <a:off x="238125" y="119062"/>
                  <a:ext cx="119380" cy="0"/>
                </a:xfrm>
                <a:prstGeom prst="line">
                  <a:avLst/>
                </a:prstGeom>
                <a:noFill/>
                <a:ln w="6350" cap="flat" cmpd="sng" algn="ctr">
                  <a:solidFill>
                    <a:sysClr val="windowText" lastClr="000000"/>
                  </a:solidFill>
                  <a:prstDash val="solid"/>
                  <a:miter lim="800000"/>
                </a:ln>
                <a:effectLst/>
              </p:spPr>
            </p:cxnSp>
            <p:cxnSp>
              <p:nvCxnSpPr>
                <p:cNvPr id="25" name="Straight Connector 24"/>
                <p:cNvCxnSpPr/>
                <p:nvPr/>
              </p:nvCxnSpPr>
              <p:spPr>
                <a:xfrm rot="5400000">
                  <a:off x="61912" y="61913"/>
                  <a:ext cx="119380" cy="0"/>
                </a:xfrm>
                <a:prstGeom prst="line">
                  <a:avLst/>
                </a:prstGeom>
                <a:noFill/>
                <a:ln w="6350" cap="flat" cmpd="sng" algn="ctr">
                  <a:solidFill>
                    <a:sysClr val="windowText" lastClr="000000"/>
                  </a:solidFill>
                  <a:prstDash val="solid"/>
                  <a:miter lim="800000"/>
                </a:ln>
                <a:effectLst/>
              </p:spPr>
            </p:cxnSp>
            <p:cxnSp>
              <p:nvCxnSpPr>
                <p:cNvPr id="26" name="Straight Connector 25"/>
                <p:cNvCxnSpPr/>
                <p:nvPr/>
              </p:nvCxnSpPr>
              <p:spPr>
                <a:xfrm rot="5400000">
                  <a:off x="176212" y="61913"/>
                  <a:ext cx="119380" cy="0"/>
                </a:xfrm>
                <a:prstGeom prst="line">
                  <a:avLst/>
                </a:prstGeom>
                <a:noFill/>
                <a:ln w="6350" cap="flat" cmpd="sng" algn="ctr">
                  <a:solidFill>
                    <a:sysClr val="windowText" lastClr="000000"/>
                  </a:solidFill>
                  <a:prstDash val="solid"/>
                  <a:miter lim="800000"/>
                </a:ln>
                <a:effectLst/>
              </p:spPr>
            </p:cxnSp>
          </p:grpSp>
          <p:grpSp>
            <p:nvGrpSpPr>
              <p:cNvPr id="12" name="Group 11"/>
              <p:cNvGrpSpPr/>
              <p:nvPr/>
            </p:nvGrpSpPr>
            <p:grpSpPr>
              <a:xfrm>
                <a:off x="357188" y="0"/>
                <a:ext cx="238442" cy="121603"/>
                <a:chOff x="119063" y="0"/>
                <a:chExt cx="238442" cy="121603"/>
              </a:xfrm>
            </p:grpSpPr>
            <p:cxnSp>
              <p:nvCxnSpPr>
                <p:cNvPr id="18" name="Straight Connector 17"/>
                <p:cNvCxnSpPr/>
                <p:nvPr/>
              </p:nvCxnSpPr>
              <p:spPr>
                <a:xfrm>
                  <a:off x="119063" y="0"/>
                  <a:ext cx="119380" cy="0"/>
                </a:xfrm>
                <a:prstGeom prst="line">
                  <a:avLst/>
                </a:prstGeom>
                <a:noFill/>
                <a:ln w="6350" cap="flat" cmpd="sng" algn="ctr">
                  <a:solidFill>
                    <a:sysClr val="windowText" lastClr="000000"/>
                  </a:solidFill>
                  <a:prstDash val="solid"/>
                  <a:miter lim="800000"/>
                </a:ln>
                <a:effectLst/>
              </p:spPr>
            </p:cxnSp>
            <p:cxnSp>
              <p:nvCxnSpPr>
                <p:cNvPr id="19" name="Straight Connector 18"/>
                <p:cNvCxnSpPr/>
                <p:nvPr/>
              </p:nvCxnSpPr>
              <p:spPr>
                <a:xfrm>
                  <a:off x="238125" y="119062"/>
                  <a:ext cx="119380" cy="0"/>
                </a:xfrm>
                <a:prstGeom prst="line">
                  <a:avLst/>
                </a:prstGeom>
                <a:noFill/>
                <a:ln w="6350" cap="flat" cmpd="sng" algn="ctr">
                  <a:solidFill>
                    <a:sysClr val="windowText" lastClr="000000"/>
                  </a:solidFill>
                  <a:prstDash val="solid"/>
                  <a:miter lim="800000"/>
                </a:ln>
                <a:effectLst/>
              </p:spPr>
            </p:cxnSp>
            <p:cxnSp>
              <p:nvCxnSpPr>
                <p:cNvPr id="20" name="Straight Connector 19"/>
                <p:cNvCxnSpPr/>
                <p:nvPr/>
              </p:nvCxnSpPr>
              <p:spPr>
                <a:xfrm rot="5400000">
                  <a:off x="61912" y="61913"/>
                  <a:ext cx="119380" cy="0"/>
                </a:xfrm>
                <a:prstGeom prst="line">
                  <a:avLst/>
                </a:prstGeom>
                <a:noFill/>
                <a:ln w="6350" cap="flat" cmpd="sng" algn="ctr">
                  <a:solidFill>
                    <a:sysClr val="windowText" lastClr="000000"/>
                  </a:solidFill>
                  <a:prstDash val="solid"/>
                  <a:miter lim="800000"/>
                </a:ln>
                <a:effectLst/>
              </p:spPr>
            </p:cxnSp>
            <p:cxnSp>
              <p:nvCxnSpPr>
                <p:cNvPr id="21" name="Straight Connector 20"/>
                <p:cNvCxnSpPr/>
                <p:nvPr/>
              </p:nvCxnSpPr>
              <p:spPr>
                <a:xfrm rot="5400000">
                  <a:off x="176212" y="61913"/>
                  <a:ext cx="119380" cy="0"/>
                </a:xfrm>
                <a:prstGeom prst="line">
                  <a:avLst/>
                </a:prstGeom>
                <a:noFill/>
                <a:ln w="6350" cap="flat" cmpd="sng" algn="ctr">
                  <a:solidFill>
                    <a:sysClr val="windowText" lastClr="000000"/>
                  </a:solidFill>
                  <a:prstDash val="solid"/>
                  <a:miter lim="800000"/>
                </a:ln>
                <a:effectLst/>
              </p:spPr>
            </p:cxnSp>
          </p:grpSp>
          <p:grpSp>
            <p:nvGrpSpPr>
              <p:cNvPr id="13" name="Group 12"/>
              <p:cNvGrpSpPr/>
              <p:nvPr/>
            </p:nvGrpSpPr>
            <p:grpSpPr>
              <a:xfrm>
                <a:off x="581025" y="0"/>
                <a:ext cx="238442" cy="121603"/>
                <a:chOff x="119063" y="0"/>
                <a:chExt cx="238442" cy="121603"/>
              </a:xfrm>
            </p:grpSpPr>
            <p:cxnSp>
              <p:nvCxnSpPr>
                <p:cNvPr id="14" name="Straight Connector 13"/>
                <p:cNvCxnSpPr/>
                <p:nvPr/>
              </p:nvCxnSpPr>
              <p:spPr>
                <a:xfrm>
                  <a:off x="119063" y="0"/>
                  <a:ext cx="119380" cy="0"/>
                </a:xfrm>
                <a:prstGeom prst="line">
                  <a:avLst/>
                </a:prstGeom>
                <a:noFill/>
                <a:ln w="6350" cap="flat" cmpd="sng" algn="ctr">
                  <a:solidFill>
                    <a:sysClr val="windowText" lastClr="000000"/>
                  </a:solidFill>
                  <a:prstDash val="solid"/>
                  <a:miter lim="800000"/>
                </a:ln>
                <a:effectLst/>
              </p:spPr>
            </p:cxnSp>
            <p:cxnSp>
              <p:nvCxnSpPr>
                <p:cNvPr id="15" name="Straight Connector 14"/>
                <p:cNvCxnSpPr/>
                <p:nvPr/>
              </p:nvCxnSpPr>
              <p:spPr>
                <a:xfrm>
                  <a:off x="238125" y="119062"/>
                  <a:ext cx="119380" cy="0"/>
                </a:xfrm>
                <a:prstGeom prst="line">
                  <a:avLst/>
                </a:prstGeom>
                <a:noFill/>
                <a:ln w="6350" cap="flat" cmpd="sng" algn="ctr">
                  <a:solidFill>
                    <a:sysClr val="windowText" lastClr="000000"/>
                  </a:solidFill>
                  <a:prstDash val="solid"/>
                  <a:miter lim="800000"/>
                </a:ln>
                <a:effectLst/>
              </p:spPr>
            </p:cxnSp>
            <p:cxnSp>
              <p:nvCxnSpPr>
                <p:cNvPr id="16" name="Straight Connector 15"/>
                <p:cNvCxnSpPr/>
                <p:nvPr/>
              </p:nvCxnSpPr>
              <p:spPr>
                <a:xfrm rot="5400000">
                  <a:off x="61912" y="61913"/>
                  <a:ext cx="119380" cy="0"/>
                </a:xfrm>
                <a:prstGeom prst="line">
                  <a:avLst/>
                </a:prstGeom>
                <a:noFill/>
                <a:ln w="6350" cap="flat" cmpd="sng" algn="ctr">
                  <a:solidFill>
                    <a:sysClr val="windowText" lastClr="000000"/>
                  </a:solidFill>
                  <a:prstDash val="solid"/>
                  <a:miter lim="800000"/>
                </a:ln>
                <a:effectLst/>
              </p:spPr>
            </p:cxnSp>
            <p:cxnSp>
              <p:nvCxnSpPr>
                <p:cNvPr id="17" name="Straight Connector 16"/>
                <p:cNvCxnSpPr/>
                <p:nvPr/>
              </p:nvCxnSpPr>
              <p:spPr>
                <a:xfrm rot="5400000">
                  <a:off x="176212" y="61913"/>
                  <a:ext cx="119380" cy="0"/>
                </a:xfrm>
                <a:prstGeom prst="line">
                  <a:avLst/>
                </a:prstGeom>
                <a:noFill/>
                <a:ln w="6350" cap="flat" cmpd="sng" algn="ctr">
                  <a:solidFill>
                    <a:sysClr val="windowText" lastClr="000000"/>
                  </a:solidFill>
                  <a:prstDash val="solid"/>
                  <a:miter lim="800000"/>
                </a:ln>
                <a:effectLst/>
              </p:spPr>
            </p:cxnSp>
          </p:grpSp>
        </p:grpSp>
      </p:grpSp>
      <p:cxnSp>
        <p:nvCxnSpPr>
          <p:cNvPr id="103" name="Straight Arrow Connector 102"/>
          <p:cNvCxnSpPr/>
          <p:nvPr/>
        </p:nvCxnSpPr>
        <p:spPr>
          <a:xfrm>
            <a:off x="6590051" y="2943763"/>
            <a:ext cx="0" cy="603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4641916" y="3547293"/>
            <a:ext cx="19481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4641915" y="3547293"/>
            <a:ext cx="0" cy="766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4641915" y="4314153"/>
            <a:ext cx="3642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6590052" y="4066260"/>
            <a:ext cx="40286" cy="603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H="1" flipV="1">
            <a:off x="4503366" y="4660402"/>
            <a:ext cx="2126972" cy="9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4503365" y="3210025"/>
            <a:ext cx="0" cy="145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4503365" y="3210025"/>
            <a:ext cx="502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4802302" y="2975434"/>
            <a:ext cx="359228" cy="300082"/>
          </a:xfrm>
          <a:prstGeom prst="rect">
            <a:avLst/>
          </a:prstGeom>
          <a:noFill/>
        </p:spPr>
        <p:txBody>
          <a:bodyPr wrap="square" rtlCol="0">
            <a:spAutoFit/>
          </a:bodyPr>
          <a:lstStyle/>
          <a:p>
            <a:r>
              <a:rPr lang="en-US" sz="1350" dirty="0"/>
              <a:t>+</a:t>
            </a:r>
          </a:p>
        </p:txBody>
      </p:sp>
      <p:sp>
        <p:nvSpPr>
          <p:cNvPr id="121" name="TextBox 120"/>
          <p:cNvSpPr txBox="1"/>
          <p:nvPr/>
        </p:nvSpPr>
        <p:spPr>
          <a:xfrm>
            <a:off x="4747050" y="4242392"/>
            <a:ext cx="359228" cy="400110"/>
          </a:xfrm>
          <a:prstGeom prst="rect">
            <a:avLst/>
          </a:prstGeom>
          <a:noFill/>
        </p:spPr>
        <p:txBody>
          <a:bodyPr wrap="square" rtlCol="0">
            <a:spAutoFit/>
          </a:bodyPr>
          <a:lstStyle/>
          <a:p>
            <a:r>
              <a:rPr lang="en-US" sz="2000" dirty="0"/>
              <a:t>-</a:t>
            </a:r>
          </a:p>
        </p:txBody>
      </p:sp>
      <p:sp>
        <p:nvSpPr>
          <p:cNvPr id="122" name="TextBox 121"/>
          <p:cNvSpPr txBox="1"/>
          <p:nvPr/>
        </p:nvSpPr>
        <p:spPr>
          <a:xfrm>
            <a:off x="820511" y="5045529"/>
            <a:ext cx="3118062" cy="715581"/>
          </a:xfrm>
          <a:prstGeom prst="rect">
            <a:avLst/>
          </a:prstGeom>
          <a:noFill/>
        </p:spPr>
        <p:txBody>
          <a:bodyPr wrap="square" rtlCol="0">
            <a:spAutoFit/>
          </a:bodyPr>
          <a:lstStyle/>
          <a:p>
            <a:r>
              <a:rPr lang="en-US" sz="1350" dirty="0"/>
              <a:t>Ref: Computer Control of Manufacturing Systems by </a:t>
            </a:r>
            <a:r>
              <a:rPr lang="en-US" sz="1350" dirty="0" err="1"/>
              <a:t>Yoram</a:t>
            </a:r>
            <a:r>
              <a:rPr lang="en-US" sz="1350" dirty="0"/>
              <a:t> </a:t>
            </a:r>
            <a:r>
              <a:rPr lang="en-US" sz="1350" dirty="0" err="1"/>
              <a:t>Koren</a:t>
            </a:r>
            <a:r>
              <a:rPr lang="en-US" sz="1350" dirty="0"/>
              <a:t>, Tata-McGraw-Hill</a:t>
            </a:r>
          </a:p>
        </p:txBody>
      </p:sp>
    </p:spTree>
    <p:extLst>
      <p:ext uri="{BB962C8B-B14F-4D97-AF65-F5344CB8AC3E}">
        <p14:creationId xmlns:p14="http://schemas.microsoft.com/office/powerpoint/2010/main" val="24010558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circular interpolation</a:t>
            </a:r>
          </a:p>
        </p:txBody>
      </p:sp>
      <p:sp>
        <p:nvSpPr>
          <p:cNvPr id="3" name="Content Placeholder 2"/>
          <p:cNvSpPr>
            <a:spLocks noGrp="1"/>
          </p:cNvSpPr>
          <p:nvPr>
            <p:ph idx="1"/>
          </p:nvPr>
        </p:nvSpPr>
        <p:spPr/>
        <p:txBody>
          <a:bodyPr/>
          <a:lstStyle/>
          <a:p>
            <a:pPr marL="0" indent="0">
              <a:lnSpc>
                <a:spcPct val="100000"/>
              </a:lnSpc>
              <a:spcBef>
                <a:spcPts val="0"/>
              </a:spcBef>
              <a:buNone/>
            </a:pPr>
            <a:r>
              <a:rPr lang="en-US" sz="2400" dirty="0">
                <a:solidFill>
                  <a:prstClr val="black"/>
                </a:solidFill>
              </a:rPr>
              <a:t>For circular interpolation, the feed DDA “S” word changes to 10 V/R</a:t>
            </a:r>
          </a:p>
          <a:p>
            <a:pPr marL="0" indent="0">
              <a:lnSpc>
                <a:spcPct val="100000"/>
              </a:lnSpc>
              <a:spcBef>
                <a:spcPts val="0"/>
              </a:spcBef>
              <a:buNone/>
            </a:pPr>
            <a:endParaRPr lang="en-US" sz="2400" dirty="0">
              <a:solidFill>
                <a:prstClr val="black"/>
              </a:solidFill>
            </a:endParaRPr>
          </a:p>
          <a:p>
            <a:pPr marL="0" indent="0">
              <a:lnSpc>
                <a:spcPct val="100000"/>
              </a:lnSpc>
              <a:spcBef>
                <a:spcPts val="0"/>
              </a:spcBef>
              <a:buNone/>
            </a:pPr>
            <a:r>
              <a:rPr lang="en-US" sz="2400" dirty="0">
                <a:solidFill>
                  <a:prstClr val="black"/>
                </a:solidFill>
              </a:rPr>
              <a:t>The contents of the registers in the X and Y DDAs are </a:t>
            </a:r>
          </a:p>
          <a:p>
            <a:pPr marL="0" indent="0">
              <a:lnSpc>
                <a:spcPct val="100000"/>
              </a:lnSpc>
              <a:spcBef>
                <a:spcPts val="0"/>
              </a:spcBef>
              <a:buNone/>
            </a:pPr>
            <a:r>
              <a:rPr lang="en-US" sz="2400" dirty="0">
                <a:solidFill>
                  <a:prstClr val="black"/>
                </a:solidFill>
              </a:rPr>
              <a:t>R sin </a:t>
            </a:r>
            <a:r>
              <a:rPr lang="el-GR" sz="2400" dirty="0">
                <a:solidFill>
                  <a:prstClr val="black"/>
                </a:solidFill>
              </a:rPr>
              <a:t>ω</a:t>
            </a:r>
            <a:r>
              <a:rPr lang="en-US" sz="2400" dirty="0">
                <a:solidFill>
                  <a:prstClr val="black"/>
                </a:solidFill>
              </a:rPr>
              <a:t>t and R </a:t>
            </a:r>
            <a:r>
              <a:rPr lang="en-US" sz="2400" dirty="0" err="1">
                <a:solidFill>
                  <a:prstClr val="black"/>
                </a:solidFill>
              </a:rPr>
              <a:t>cos</a:t>
            </a:r>
            <a:r>
              <a:rPr lang="en-US" sz="2400" dirty="0">
                <a:solidFill>
                  <a:prstClr val="black"/>
                </a:solidFill>
              </a:rPr>
              <a:t> </a:t>
            </a:r>
            <a:r>
              <a:rPr lang="el-GR" sz="2400" dirty="0">
                <a:solidFill>
                  <a:prstClr val="black"/>
                </a:solidFill>
              </a:rPr>
              <a:t>ω</a:t>
            </a:r>
            <a:r>
              <a:rPr lang="en-US" sz="2400" dirty="0">
                <a:solidFill>
                  <a:prstClr val="black"/>
                </a:solidFill>
              </a:rPr>
              <a:t>t</a:t>
            </a:r>
          </a:p>
          <a:p>
            <a:pPr marL="0" indent="0">
              <a:lnSpc>
                <a:spcPct val="100000"/>
              </a:lnSpc>
              <a:spcBef>
                <a:spcPts val="0"/>
              </a:spcBef>
              <a:buNone/>
            </a:pPr>
            <a:endParaRPr lang="en-US" sz="2400" dirty="0">
              <a:solidFill>
                <a:prstClr val="black"/>
              </a:solidFill>
            </a:endParaRPr>
          </a:p>
          <a:p>
            <a:pPr marL="0" indent="0">
              <a:lnSpc>
                <a:spcPct val="100000"/>
              </a:lnSpc>
              <a:spcBef>
                <a:spcPts val="0"/>
              </a:spcBef>
              <a:buNone/>
            </a:pPr>
            <a:r>
              <a:rPr lang="en-US" sz="2400" dirty="0">
                <a:solidFill>
                  <a:prstClr val="black"/>
                </a:solidFill>
              </a:rPr>
              <a:t>There is feedback.</a:t>
            </a:r>
          </a:p>
          <a:p>
            <a:endParaRPr lang="en-US" dirty="0"/>
          </a:p>
        </p:txBody>
      </p:sp>
    </p:spTree>
    <p:extLst>
      <p:ext uri="{BB962C8B-B14F-4D97-AF65-F5344CB8AC3E}">
        <p14:creationId xmlns:p14="http://schemas.microsoft.com/office/powerpoint/2010/main" val="321476892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Curvilinear interpolators </a:t>
            </a:r>
          </a:p>
        </p:txBody>
      </p:sp>
      <p:sp>
        <p:nvSpPr>
          <p:cNvPr id="3" name="Content Placeholder 2"/>
          <p:cNvSpPr>
            <a:spLocks noGrp="1"/>
          </p:cNvSpPr>
          <p:nvPr>
            <p:ph idx="1"/>
          </p:nvPr>
        </p:nvSpPr>
        <p:spPr/>
        <p:txBody>
          <a:bodyPr>
            <a:normAutofit fontScale="85000" lnSpcReduction="20000"/>
          </a:bodyPr>
          <a:lstStyle/>
          <a:p>
            <a:pPr marL="0" indent="0">
              <a:spcBef>
                <a:spcPts val="0"/>
              </a:spcBef>
              <a:buNone/>
            </a:pPr>
            <a:endParaRPr lang="en-US" sz="1500" dirty="0">
              <a:latin typeface="Times New Roman" panose="02020603050405020304" pitchFamily="18" charset="0"/>
              <a:ea typeface="Batang" panose="02030600000101010101" pitchFamily="18" charset="-127"/>
              <a:cs typeface="Mangal" panose="02040503050203030202" pitchFamily="18" charset="0"/>
            </a:endParaRPr>
          </a:p>
          <a:p>
            <a:pPr marL="0">
              <a:spcBef>
                <a:spcPts val="0"/>
              </a:spcBef>
            </a:pPr>
            <a:r>
              <a:rPr lang="en-US" sz="2400" dirty="0">
                <a:latin typeface="Times New Roman" panose="02020603050405020304" pitchFamily="18" charset="0"/>
                <a:ea typeface="Batang" panose="02030600000101010101" pitchFamily="18" charset="-127"/>
                <a:cs typeface="Mangal" panose="02040503050203030202" pitchFamily="18" charset="0"/>
              </a:rPr>
              <a:t>The interpolators that we have been discussing are hardware interpolators. There are software interpolators also. Some of these are simply ‘software translations’ of the hardware Interpolators while others work on different principles. </a:t>
            </a:r>
          </a:p>
          <a:p>
            <a:pPr marL="0">
              <a:spcBef>
                <a:spcPts val="0"/>
              </a:spcBef>
            </a:pPr>
            <a:endParaRPr lang="en-US" sz="2400" dirty="0">
              <a:latin typeface="Times New Roman" panose="02020603050405020304" pitchFamily="18" charset="0"/>
              <a:ea typeface="Batang" panose="02030600000101010101" pitchFamily="18" charset="-127"/>
              <a:cs typeface="Mangal" panose="02040503050203030202" pitchFamily="18" charset="0"/>
            </a:endParaRPr>
          </a:p>
          <a:p>
            <a:pPr marL="0" indent="0">
              <a:spcBef>
                <a:spcPts val="0"/>
              </a:spcBef>
              <a:buNone/>
            </a:pPr>
            <a:r>
              <a:rPr lang="en-US" sz="2175" b="1" dirty="0">
                <a:solidFill>
                  <a:prstClr val="black"/>
                </a:solidFill>
                <a:latin typeface="Times New Roman" panose="02020603050405020304" pitchFamily="18" charset="0"/>
                <a:ea typeface="Batang" panose="02030600000101010101" pitchFamily="18" charset="-127"/>
                <a:cs typeface="Mangal" panose="02040503050203030202" pitchFamily="18" charset="0"/>
              </a:rPr>
              <a:t>CNC reference pulse interpolators </a:t>
            </a:r>
            <a:endParaRPr lang="en-US" sz="2175" dirty="0">
              <a:solidFill>
                <a:prstClr val="black"/>
              </a:solidFill>
              <a:latin typeface="Times New Roman" panose="02020603050405020304" pitchFamily="18" charset="0"/>
              <a:ea typeface="Batang" panose="02030600000101010101" pitchFamily="18" charset="-127"/>
              <a:cs typeface="Mangal" panose="02040503050203030202" pitchFamily="18" charset="0"/>
            </a:endParaRPr>
          </a:p>
          <a:p>
            <a:pPr marL="0" indent="0">
              <a:spcBef>
                <a:spcPts val="0"/>
              </a:spcBef>
              <a:buNone/>
            </a:pPr>
            <a:r>
              <a:rPr lang="en-US" sz="2175" dirty="0">
                <a:solidFill>
                  <a:prstClr val="black"/>
                </a:solidFill>
                <a:latin typeface="Times New Roman" panose="02020603050405020304" pitchFamily="18" charset="0"/>
                <a:ea typeface="Batang" panose="02030600000101010101" pitchFamily="18" charset="-127"/>
                <a:cs typeface="Mangal" panose="02040503050203030202" pitchFamily="18" charset="0"/>
              </a:rPr>
              <a:t> </a:t>
            </a:r>
          </a:p>
          <a:p>
            <a:pPr marL="0">
              <a:spcBef>
                <a:spcPts val="0"/>
              </a:spcBef>
            </a:pPr>
            <a:r>
              <a:rPr lang="en-US" sz="2175" dirty="0">
                <a:solidFill>
                  <a:prstClr val="black"/>
                </a:solidFill>
                <a:latin typeface="Times New Roman" panose="02020603050405020304" pitchFamily="18" charset="0"/>
                <a:ea typeface="Batang" panose="02030600000101010101" pitchFamily="18" charset="-127"/>
                <a:cs typeface="Mangal" panose="02040503050203030202" pitchFamily="18" charset="0"/>
              </a:rPr>
              <a:t>The most common interpolator of this kind is simply a soft version of the hardware interpolator that you have studied. However, the problems of the hardware interpolator are identified and removed. For example – the hardware interpolator has its DDA sizes fixed and this comes from the consideration of worst cases – so that very high values of system clock frequencies are required. </a:t>
            </a:r>
          </a:p>
          <a:p>
            <a:pPr marL="0">
              <a:spcBef>
                <a:spcPts val="0"/>
              </a:spcBef>
            </a:pPr>
            <a:endParaRPr lang="en-US" sz="1500" dirty="0">
              <a:latin typeface="Times New Roman" panose="02020603050405020304" pitchFamily="18" charset="0"/>
              <a:ea typeface="Batang" panose="02030600000101010101" pitchFamily="18" charset="-127"/>
              <a:cs typeface="Mangal" panose="02040503050203030202" pitchFamily="18" charset="0"/>
            </a:endParaRPr>
          </a:p>
          <a:p>
            <a:pPr marL="0">
              <a:spcBef>
                <a:spcPts val="0"/>
              </a:spcBef>
            </a:pPr>
            <a:endParaRPr lang="en-US" sz="2400" dirty="0">
              <a:latin typeface="Times New Roman" panose="02020603050405020304" pitchFamily="18" charset="0"/>
              <a:ea typeface="Batang" panose="02030600000101010101" pitchFamily="18" charset="-127"/>
              <a:cs typeface="Mangal" panose="02040503050203030202" pitchFamily="18" charset="0"/>
            </a:endParaRPr>
          </a:p>
          <a:p>
            <a:pPr marL="0" indent="0">
              <a:spcBef>
                <a:spcPts val="0"/>
              </a:spcBef>
              <a:buNone/>
            </a:pPr>
            <a:r>
              <a:rPr lang="en-US" sz="2400" dirty="0">
                <a:latin typeface="Times New Roman" panose="02020603050405020304" pitchFamily="18" charset="0"/>
                <a:ea typeface="Batang" panose="02030600000101010101" pitchFamily="18" charset="-127"/>
                <a:cs typeface="Mangal" panose="02040503050203030202" pitchFamily="18" charset="0"/>
              </a:rPr>
              <a:t>Instead of simply achieving linear and circular interpolation, software interpolators can be employed for finding out points on parametric curves. </a:t>
            </a:r>
          </a:p>
          <a:p>
            <a:pPr marL="0" indent="0">
              <a:spcBef>
                <a:spcPts val="0"/>
              </a:spcBef>
              <a:buNone/>
            </a:pPr>
            <a:endParaRPr lang="en-US" sz="2400" dirty="0">
              <a:latin typeface="Times New Roman" panose="02020603050405020304" pitchFamily="18" charset="0"/>
              <a:ea typeface="Batang" panose="02030600000101010101" pitchFamily="18" charset="-127"/>
              <a:cs typeface="Mangal" panose="02040503050203030202" pitchFamily="18" charset="0"/>
            </a:endParaRPr>
          </a:p>
          <a:p>
            <a:pPr marL="0" indent="0">
              <a:spcBef>
                <a:spcPts val="0"/>
              </a:spcBef>
              <a:buNone/>
            </a:pPr>
            <a:r>
              <a:rPr lang="en-US" sz="2400" dirty="0">
                <a:latin typeface="Times New Roman" panose="02020603050405020304" pitchFamily="18" charset="0"/>
                <a:ea typeface="Batang" panose="02030600000101010101" pitchFamily="18" charset="-127"/>
                <a:cs typeface="Mangal" panose="02040503050203030202" pitchFamily="18" charset="0"/>
              </a:rPr>
              <a:t>Such Software interpolators can be ‘offline’ or ‘online’ as per system requirement. </a:t>
            </a:r>
            <a:endParaRPr lang="en-US" sz="1500" dirty="0">
              <a:latin typeface="Times New Roman" panose="02020603050405020304" pitchFamily="18" charset="0"/>
              <a:ea typeface="Batang" panose="02030600000101010101" pitchFamily="18" charset="-127"/>
              <a:cs typeface="Mangal" panose="02040503050203030202" pitchFamily="18" charset="0"/>
            </a:endParaRPr>
          </a:p>
          <a:p>
            <a:pPr marL="0">
              <a:spcBef>
                <a:spcPts val="0"/>
              </a:spcBef>
            </a:pPr>
            <a:r>
              <a:rPr lang="en-US" sz="2400" dirty="0">
                <a:latin typeface="Times New Roman" panose="02020603050405020304" pitchFamily="18" charset="0"/>
                <a:ea typeface="Batang" panose="02030600000101010101" pitchFamily="18" charset="-127"/>
                <a:cs typeface="Mangal" panose="02040503050203030202" pitchFamily="18" charset="0"/>
              </a:rPr>
              <a:t> </a:t>
            </a:r>
            <a:endParaRPr lang="en-US" sz="1500" dirty="0">
              <a:latin typeface="Times New Roman" panose="02020603050405020304" pitchFamily="18" charset="0"/>
              <a:ea typeface="Batang" panose="02030600000101010101" pitchFamily="18" charset="-127"/>
              <a:cs typeface="Mangal" panose="02040503050203030202" pitchFamily="18" charset="0"/>
            </a:endParaRPr>
          </a:p>
        </p:txBody>
      </p:sp>
    </p:spTree>
    <p:extLst>
      <p:ext uri="{BB962C8B-B14F-4D97-AF65-F5344CB8AC3E}">
        <p14:creationId xmlns:p14="http://schemas.microsoft.com/office/powerpoint/2010/main" val="101278474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Offline Curve interpolators</a:t>
            </a:r>
          </a:p>
        </p:txBody>
      </p:sp>
      <p:sp>
        <p:nvSpPr>
          <p:cNvPr id="3" name="Content Placeholder 2"/>
          <p:cNvSpPr>
            <a:spLocks noGrp="1"/>
          </p:cNvSpPr>
          <p:nvPr>
            <p:ph idx="1"/>
          </p:nvPr>
        </p:nvSpPr>
        <p:spPr/>
        <p:txBody>
          <a:bodyPr>
            <a:noAutofit/>
          </a:bodyPr>
          <a:lstStyle/>
          <a:p>
            <a:pPr marL="0">
              <a:spcBef>
                <a:spcPts val="0"/>
              </a:spcBef>
            </a:pPr>
            <a:r>
              <a:rPr lang="en-US" sz="1800" dirty="0">
                <a:solidFill>
                  <a:prstClr val="black"/>
                </a:solidFill>
                <a:latin typeface="Times New Roman" panose="02020603050405020304" pitchFamily="18" charset="0"/>
                <a:ea typeface="Batang" panose="02030600000101010101" pitchFamily="18" charset="-127"/>
                <a:cs typeface="Mangal" panose="02040503050203030202" pitchFamily="18" charset="0"/>
              </a:rPr>
              <a:t>In case of the offline software interpolator, the points on the curve of movement are selected through the application of some criterion : for example : </a:t>
            </a:r>
          </a:p>
          <a:p>
            <a:pPr marL="0" indent="0">
              <a:spcBef>
                <a:spcPts val="0"/>
              </a:spcBef>
              <a:buNone/>
            </a:pPr>
            <a:endParaRPr lang="en-US" sz="1800" dirty="0">
              <a:solidFill>
                <a:prstClr val="black"/>
              </a:solidFill>
              <a:latin typeface="Times New Roman" panose="02020603050405020304" pitchFamily="18" charset="0"/>
              <a:ea typeface="Batang" panose="02030600000101010101" pitchFamily="18" charset="-127"/>
              <a:cs typeface="Mangal" panose="02040503050203030202" pitchFamily="18" charset="0"/>
            </a:endParaRPr>
          </a:p>
          <a:p>
            <a:pPr marL="0">
              <a:spcBef>
                <a:spcPts val="0"/>
              </a:spcBef>
            </a:pPr>
            <a:r>
              <a:rPr lang="en-US" sz="1800" dirty="0">
                <a:solidFill>
                  <a:prstClr val="black"/>
                </a:solidFill>
                <a:latin typeface="Times New Roman" panose="02020603050405020304" pitchFamily="18" charset="0"/>
                <a:ea typeface="Batang" panose="02030600000101010101" pitchFamily="18" charset="-127"/>
                <a:cs typeface="Mangal" panose="02040503050203030202" pitchFamily="18" charset="0"/>
              </a:rPr>
              <a:t>The deviation of the actual path of the cutter (generally straight) from the curve should be same for all segments of motion. </a:t>
            </a:r>
          </a:p>
          <a:p>
            <a:pPr marL="0">
              <a:spcBef>
                <a:spcPts val="0"/>
              </a:spcBef>
            </a:pPr>
            <a:r>
              <a:rPr lang="en-US" sz="1800" dirty="0">
                <a:solidFill>
                  <a:prstClr val="black"/>
                </a:solidFill>
                <a:latin typeface="Times New Roman" panose="02020603050405020304" pitchFamily="18" charset="0"/>
                <a:ea typeface="Batang" panose="02030600000101010101" pitchFamily="18" charset="-127"/>
                <a:cs typeface="Mangal" panose="02040503050203030202" pitchFamily="18" charset="0"/>
              </a:rPr>
              <a:t>This gives rise to a number of segments of motion which are not necessarily same in length. </a:t>
            </a:r>
          </a:p>
          <a:p>
            <a:pPr marL="0">
              <a:spcBef>
                <a:spcPts val="0"/>
              </a:spcBef>
            </a:pPr>
            <a:r>
              <a:rPr lang="en-US" sz="1800" dirty="0">
                <a:solidFill>
                  <a:prstClr val="black"/>
                </a:solidFill>
                <a:latin typeface="Times New Roman" panose="02020603050405020304" pitchFamily="18" charset="0"/>
                <a:ea typeface="Batang" panose="02030600000101010101" pitchFamily="18" charset="-127"/>
                <a:cs typeface="Mangal" panose="02040503050203030202" pitchFamily="18" charset="0"/>
              </a:rPr>
              <a:t>If the same velocity is employed (which is expected, in order to obtain the same feed value along the path for obtaining the same surface roughness), we cannot simply cut these unequal segments in integral machine cycle durations. </a:t>
            </a:r>
          </a:p>
          <a:p>
            <a:pPr marL="0">
              <a:spcBef>
                <a:spcPts val="0"/>
              </a:spcBef>
            </a:pPr>
            <a:r>
              <a:rPr lang="en-US" sz="1800" dirty="0">
                <a:solidFill>
                  <a:prstClr val="black"/>
                </a:solidFill>
                <a:latin typeface="Times New Roman" panose="02020603050405020304" pitchFamily="18" charset="0"/>
                <a:ea typeface="Batang" panose="02030600000101010101" pitchFamily="18" charset="-127"/>
                <a:cs typeface="Mangal" panose="02040503050203030202" pitchFamily="18" charset="0"/>
              </a:rPr>
              <a:t>Hence, in order to cut these unequal segments in integral values of machine cycle times, we employ </a:t>
            </a:r>
            <a:r>
              <a:rPr lang="en-US" sz="1800" i="1" dirty="0">
                <a:solidFill>
                  <a:prstClr val="black"/>
                </a:solidFill>
                <a:latin typeface="Times New Roman" panose="02020603050405020304" pitchFamily="18" charset="0"/>
                <a:ea typeface="Batang" panose="02030600000101010101" pitchFamily="18" charset="-127"/>
                <a:cs typeface="Mangal" panose="02040503050203030202" pitchFamily="18" charset="0"/>
              </a:rPr>
              <a:t>different</a:t>
            </a:r>
            <a:r>
              <a:rPr lang="en-US" sz="1800" dirty="0">
                <a:solidFill>
                  <a:prstClr val="black"/>
                </a:solidFill>
                <a:latin typeface="Times New Roman" panose="02020603050405020304" pitchFamily="18" charset="0"/>
                <a:ea typeface="Batang" panose="02030600000101010101" pitchFamily="18" charset="-127"/>
                <a:cs typeface="Mangal" panose="02040503050203030202" pitchFamily="18" charset="0"/>
              </a:rPr>
              <a:t> values of feed in different segments. This is called federate fluctuation. </a:t>
            </a:r>
          </a:p>
        </p:txBody>
      </p:sp>
    </p:spTree>
    <p:extLst>
      <p:ext uri="{BB962C8B-B14F-4D97-AF65-F5344CB8AC3E}">
        <p14:creationId xmlns:p14="http://schemas.microsoft.com/office/powerpoint/2010/main" val="72253095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Offline interpolators </a:t>
            </a:r>
            <a:r>
              <a:rPr lang="en-US" dirty="0" err="1"/>
              <a:t>contd</a:t>
            </a:r>
            <a:r>
              <a:rPr lang="en-US" dirty="0"/>
              <a:t>…</a:t>
            </a:r>
          </a:p>
        </p:txBody>
      </p:sp>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01959" y="2265589"/>
            <a:ext cx="5398941" cy="3104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95453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Offline </a:t>
            </a:r>
            <a:r>
              <a:rPr lang="en-US" dirty="0" err="1"/>
              <a:t>vs</a:t>
            </a:r>
            <a:r>
              <a:rPr lang="en-US" dirty="0"/>
              <a:t> Online</a:t>
            </a:r>
          </a:p>
        </p:txBody>
      </p:sp>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80785" y="2596243"/>
            <a:ext cx="3153320" cy="196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628650" y="2342317"/>
            <a:ext cx="4572000" cy="2277547"/>
          </a:xfrm>
          <a:prstGeom prst="rect">
            <a:avLst/>
          </a:prstGeom>
        </p:spPr>
        <p:txBody>
          <a:bodyPr>
            <a:spAutoFit/>
          </a:bodyPr>
          <a:lstStyle/>
          <a:p>
            <a:pPr marL="273844" indent="-211931" fontAlgn="base">
              <a:spcBef>
                <a:spcPts val="450"/>
              </a:spcBef>
              <a:spcAft>
                <a:spcPct val="0"/>
              </a:spcAft>
              <a:buClr>
                <a:srgbClr val="3891A7"/>
              </a:buClr>
              <a:buSzPct val="80000"/>
              <a:buFont typeface="Wingdings 2" panose="05020102010507070707" pitchFamily="18" charset="2"/>
              <a:buChar char=""/>
            </a:pPr>
            <a:r>
              <a:rPr lang="en-US" dirty="0">
                <a:solidFill>
                  <a:prstClr val="black"/>
                </a:solidFill>
                <a:latin typeface="Gill Sans MT"/>
              </a:rPr>
              <a:t>Feed rate fluctuation </a:t>
            </a:r>
          </a:p>
          <a:p>
            <a:pPr marL="273844" indent="-211931" fontAlgn="base">
              <a:spcBef>
                <a:spcPts val="450"/>
              </a:spcBef>
              <a:spcAft>
                <a:spcPct val="0"/>
              </a:spcAft>
              <a:buClr>
                <a:srgbClr val="3891A7"/>
              </a:buClr>
              <a:buSzPct val="80000"/>
            </a:pPr>
            <a:endParaRPr lang="en-US" sz="1350" i="1" dirty="0">
              <a:solidFill>
                <a:prstClr val="black"/>
              </a:solidFill>
              <a:latin typeface="Gill Sans MT"/>
            </a:endParaRPr>
          </a:p>
          <a:p>
            <a:pPr marL="273844" indent="-211931" fontAlgn="base">
              <a:spcBef>
                <a:spcPts val="450"/>
              </a:spcBef>
              <a:spcAft>
                <a:spcPct val="0"/>
              </a:spcAft>
              <a:buClr>
                <a:srgbClr val="3891A7"/>
              </a:buClr>
              <a:buSzPct val="80000"/>
            </a:pPr>
            <a:endParaRPr lang="en-US" sz="1350" i="1" dirty="0">
              <a:solidFill>
                <a:prstClr val="black"/>
              </a:solidFill>
              <a:latin typeface="Gill Sans MT"/>
            </a:endParaRPr>
          </a:p>
          <a:p>
            <a:pPr marL="273844" indent="-211931" fontAlgn="base">
              <a:spcBef>
                <a:spcPts val="450"/>
              </a:spcBef>
              <a:spcAft>
                <a:spcPct val="0"/>
              </a:spcAft>
              <a:buClr>
                <a:srgbClr val="3891A7"/>
              </a:buClr>
              <a:buSzPct val="80000"/>
              <a:buFont typeface="Wingdings 2" panose="05020102010507070707" pitchFamily="18" charset="2"/>
              <a:buChar char=""/>
            </a:pPr>
            <a:r>
              <a:rPr lang="en-US" dirty="0">
                <a:solidFill>
                  <a:prstClr val="black"/>
                </a:solidFill>
                <a:latin typeface="Gill Sans MT"/>
              </a:rPr>
              <a:t>Contour error</a:t>
            </a:r>
          </a:p>
          <a:p>
            <a:pPr marL="273844" indent="-211931" fontAlgn="base">
              <a:spcBef>
                <a:spcPts val="450"/>
              </a:spcBef>
              <a:spcAft>
                <a:spcPct val="0"/>
              </a:spcAft>
              <a:buClr>
                <a:srgbClr val="3891A7"/>
              </a:buClr>
              <a:buSzPct val="80000"/>
            </a:pPr>
            <a:endParaRPr lang="en-US" dirty="0">
              <a:solidFill>
                <a:prstClr val="black"/>
              </a:solidFill>
              <a:latin typeface="Gill Sans MT"/>
            </a:endParaRPr>
          </a:p>
          <a:p>
            <a:pPr marL="273844" indent="-211931" fontAlgn="base">
              <a:spcBef>
                <a:spcPts val="450"/>
              </a:spcBef>
              <a:spcAft>
                <a:spcPct val="0"/>
              </a:spcAft>
              <a:buClr>
                <a:srgbClr val="3891A7"/>
              </a:buClr>
              <a:buSzPct val="80000"/>
            </a:pPr>
            <a:endParaRPr lang="en-US" dirty="0">
              <a:solidFill>
                <a:prstClr val="black"/>
              </a:solidFill>
              <a:latin typeface="Gill Sans MT"/>
            </a:endParaRPr>
          </a:p>
          <a:p>
            <a:pPr marL="273844" indent="-211931" fontAlgn="base">
              <a:spcBef>
                <a:spcPts val="450"/>
              </a:spcBef>
              <a:spcAft>
                <a:spcPct val="0"/>
              </a:spcAft>
              <a:buClr>
                <a:srgbClr val="3891A7"/>
              </a:buClr>
              <a:buSzPct val="80000"/>
              <a:buFont typeface="Wingdings 2" panose="05020102010507070707" pitchFamily="18" charset="2"/>
              <a:buChar char=""/>
            </a:pPr>
            <a:r>
              <a:rPr lang="en-US" dirty="0">
                <a:solidFill>
                  <a:prstClr val="black"/>
                </a:solidFill>
                <a:latin typeface="Gill Sans MT"/>
              </a:rPr>
              <a:t>Memory size and data transfer</a:t>
            </a:r>
          </a:p>
        </p:txBody>
      </p:sp>
    </p:spTree>
    <p:extLst>
      <p:ext uri="{BB962C8B-B14F-4D97-AF65-F5344CB8AC3E}">
        <p14:creationId xmlns:p14="http://schemas.microsoft.com/office/powerpoint/2010/main" val="47949302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software curve interpolator</a:t>
            </a:r>
          </a:p>
        </p:txBody>
      </p:sp>
      <p:sp>
        <p:nvSpPr>
          <p:cNvPr id="3" name="Content Placeholder 2"/>
          <p:cNvSpPr>
            <a:spLocks noGrp="1"/>
          </p:cNvSpPr>
          <p:nvPr>
            <p:ph idx="1"/>
          </p:nvPr>
        </p:nvSpPr>
        <p:spPr/>
        <p:txBody>
          <a:bodyPr>
            <a:noAutofit/>
          </a:bodyPr>
          <a:lstStyle/>
          <a:p>
            <a:pPr marL="0">
              <a:spcBef>
                <a:spcPts val="0"/>
              </a:spcBef>
            </a:pPr>
            <a:r>
              <a:rPr lang="en-US" sz="1800" dirty="0">
                <a:solidFill>
                  <a:prstClr val="black"/>
                </a:solidFill>
                <a:latin typeface="Times New Roman" panose="02020603050405020304" pitchFamily="18" charset="0"/>
                <a:ea typeface="Batang" panose="02030600000101010101" pitchFamily="18" charset="-127"/>
                <a:cs typeface="Mangal" panose="02040503050203030202" pitchFamily="18" charset="0"/>
              </a:rPr>
              <a:t>In case of the software online interpolator, the case is a bit different. As you can put in as many points as you like (since you are not loaded with the problem of uploading points to the machine) – the machine does not have the imposition of any condition like form tolerance maintenance etc. Hence, the issue of accuracy of the cut path is taken care of by the huge number of points that you can put in by online calculations. The only problem in this type of interpolators is that – the routine that calculates the next point should be simple and fast so that the next point can be found out in real time. </a:t>
            </a:r>
          </a:p>
          <a:p>
            <a:pPr marL="0">
              <a:spcBef>
                <a:spcPts val="0"/>
              </a:spcBef>
            </a:pPr>
            <a:r>
              <a:rPr lang="en-US" sz="1800" dirty="0">
                <a:solidFill>
                  <a:prstClr val="black"/>
                </a:solidFill>
                <a:latin typeface="Times New Roman" panose="02020603050405020304" pitchFamily="18" charset="0"/>
                <a:ea typeface="Batang" panose="02030600000101010101" pitchFamily="18" charset="-127"/>
                <a:cs typeface="Mangal" panose="02040503050203030202" pitchFamily="18" charset="0"/>
              </a:rPr>
              <a:t> </a:t>
            </a:r>
          </a:p>
        </p:txBody>
      </p:sp>
    </p:spTree>
    <p:extLst>
      <p:ext uri="{BB962C8B-B14F-4D97-AF65-F5344CB8AC3E}">
        <p14:creationId xmlns:p14="http://schemas.microsoft.com/office/powerpoint/2010/main" val="228422521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 line interpolator</a:t>
            </a:r>
          </a:p>
        </p:txBody>
      </p:sp>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6142" y="2314576"/>
            <a:ext cx="6807395" cy="2890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84626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Questions on programming and interpolation</a:t>
            </a:r>
          </a:p>
        </p:txBody>
      </p:sp>
      <p:sp>
        <p:nvSpPr>
          <p:cNvPr id="3" name="Subtitle 2"/>
          <p:cNvSpPr>
            <a:spLocks noGrp="1"/>
          </p:cNvSpPr>
          <p:nvPr>
            <p:ph type="subTitle" idx="1"/>
          </p:nvPr>
        </p:nvSpPr>
        <p:spPr/>
        <p:txBody>
          <a:bodyPr/>
          <a:lstStyle/>
          <a:p>
            <a:r>
              <a:rPr lang="en-US" dirty="0"/>
              <a:t>15</a:t>
            </a:r>
            <a:r>
              <a:rPr lang="en-US" baseline="30000" dirty="0"/>
              <a:t>th</a:t>
            </a:r>
            <a:r>
              <a:rPr lang="en-US" dirty="0"/>
              <a:t> Lecture in the open online course “Computer numerical control (CNC) of machine tools and processes”</a:t>
            </a:r>
          </a:p>
        </p:txBody>
      </p:sp>
    </p:spTree>
    <p:extLst>
      <p:ext uri="{BB962C8B-B14F-4D97-AF65-F5344CB8AC3E}">
        <p14:creationId xmlns:p14="http://schemas.microsoft.com/office/powerpoint/2010/main" val="276521688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MCQ 1</a:t>
            </a:r>
          </a:p>
        </p:txBody>
      </p:sp>
      <p:sp>
        <p:nvSpPr>
          <p:cNvPr id="3" name="Content Placeholder 2"/>
          <p:cNvSpPr>
            <a:spLocks noGrp="1"/>
          </p:cNvSpPr>
          <p:nvPr>
            <p:ph idx="1"/>
          </p:nvPr>
        </p:nvSpPr>
        <p:spPr/>
        <p:txBody>
          <a:bodyPr/>
          <a:lstStyle/>
          <a:p>
            <a:pPr marL="257175" indent="-257175">
              <a:lnSpc>
                <a:spcPct val="115000"/>
              </a:lnSpc>
              <a:spcBef>
                <a:spcPts val="0"/>
              </a:spcBef>
              <a:buFont typeface="+mj-lt"/>
              <a:buAutoNum type="arabicPeriod"/>
            </a:pPr>
            <a:r>
              <a:rPr lang="en-US" dirty="0">
                <a:latin typeface="Times New Roman" panose="02020603050405020304" pitchFamily="18" charset="0"/>
                <a:ea typeface="Calibri" panose="020F0502020204030204" pitchFamily="34" charset="0"/>
              </a:rPr>
              <a:t>One of the main functions of the CNC interpolator is to</a:t>
            </a:r>
          </a:p>
          <a:p>
            <a:pPr marL="0" indent="0">
              <a:lnSpc>
                <a:spcPct val="115000"/>
              </a:lnSpc>
              <a:spcBef>
                <a:spcPts val="0"/>
              </a:spcBef>
              <a:buNone/>
            </a:pPr>
            <a:endParaRPr lang="en-US" dirty="0">
              <a:latin typeface="Calibri" panose="020F0502020204030204" pitchFamily="34" charset="0"/>
              <a:ea typeface="Calibri" panose="020F0502020204030204" pitchFamily="34" charset="0"/>
            </a:endParaRPr>
          </a:p>
          <a:p>
            <a:pPr marL="257175" indent="-257175">
              <a:lnSpc>
                <a:spcPct val="115000"/>
              </a:lnSpc>
              <a:spcBef>
                <a:spcPts val="0"/>
              </a:spcBef>
              <a:buFont typeface="+mj-lt"/>
              <a:buAutoNum type="alphaLcParenBoth"/>
            </a:pPr>
            <a:r>
              <a:rPr lang="en-US" dirty="0">
                <a:latin typeface="Times New Roman" panose="02020603050405020304" pitchFamily="18" charset="0"/>
                <a:ea typeface="Calibri" panose="020F0502020204030204" pitchFamily="34" charset="0"/>
              </a:rPr>
              <a:t> Maintain programmed ratios between axes speeds</a:t>
            </a:r>
          </a:p>
          <a:p>
            <a:pPr marL="257175" indent="-257175">
              <a:lnSpc>
                <a:spcPct val="115000"/>
              </a:lnSpc>
              <a:spcBef>
                <a:spcPts val="0"/>
              </a:spcBef>
              <a:buFont typeface="+mj-lt"/>
              <a:buAutoNum type="alphaLcParenBoth"/>
            </a:pPr>
            <a:r>
              <a:rPr lang="en-US" dirty="0">
                <a:latin typeface="Times New Roman" panose="02020603050405020304" pitchFamily="18" charset="0"/>
                <a:ea typeface="Calibri" panose="020F0502020204030204" pitchFamily="34" charset="0"/>
              </a:rPr>
              <a:t> Start the spindle rotation</a:t>
            </a:r>
            <a:endParaRPr lang="en-US" dirty="0">
              <a:latin typeface="Calibri" panose="020F0502020204030204" pitchFamily="34" charset="0"/>
              <a:ea typeface="Calibri" panose="020F0502020204030204" pitchFamily="34" charset="0"/>
            </a:endParaRPr>
          </a:p>
          <a:p>
            <a:pPr marL="257175" indent="-257175">
              <a:lnSpc>
                <a:spcPct val="115000"/>
              </a:lnSpc>
              <a:spcBef>
                <a:spcPts val="0"/>
              </a:spcBef>
              <a:buFont typeface="+mj-lt"/>
              <a:buAutoNum type="alphaLcParenBoth"/>
            </a:pPr>
            <a:r>
              <a:rPr lang="en-US" dirty="0">
                <a:latin typeface="Times New Roman" panose="02020603050405020304" pitchFamily="18" charset="0"/>
                <a:ea typeface="Calibri" panose="020F0502020204030204" pitchFamily="34" charset="0"/>
              </a:rPr>
              <a:t> Interpolate between two spindle speeds</a:t>
            </a:r>
            <a:endParaRPr lang="en-US" dirty="0">
              <a:latin typeface="Calibri" panose="020F0502020204030204" pitchFamily="34" charset="0"/>
              <a:ea typeface="Calibri" panose="020F0502020204030204" pitchFamily="34" charset="0"/>
            </a:endParaRPr>
          </a:p>
          <a:p>
            <a:pPr marL="257175" indent="-257175">
              <a:lnSpc>
                <a:spcPct val="115000"/>
              </a:lnSpc>
              <a:spcBef>
                <a:spcPts val="0"/>
              </a:spcBef>
              <a:buFont typeface="+mj-lt"/>
              <a:buAutoNum type="alphaLcParenBoth"/>
            </a:pPr>
            <a:r>
              <a:rPr lang="en-US" dirty="0">
                <a:latin typeface="Times New Roman" panose="02020603050405020304" pitchFamily="18" charset="0"/>
                <a:ea typeface="Calibri" panose="020F0502020204030204" pitchFamily="34" charset="0"/>
              </a:rPr>
              <a:t> None of the others</a:t>
            </a:r>
            <a:endParaRPr lang="en-US" dirty="0">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525583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701" y="247561"/>
            <a:ext cx="3068139" cy="575400"/>
          </a:xfrm>
        </p:spPr>
        <p:txBody>
          <a:bodyPr>
            <a:normAutofit/>
          </a:bodyPr>
          <a:lstStyle/>
          <a:p>
            <a:r>
              <a:rPr lang="en-US" sz="2400" dirty="0"/>
              <a:t>Addition of 3 bits </a:t>
            </a:r>
          </a:p>
        </p:txBody>
      </p:sp>
      <p:graphicFrame>
        <p:nvGraphicFramePr>
          <p:cNvPr id="4" name="Content Placeholder 3"/>
          <p:cNvGraphicFramePr>
            <a:graphicFrameLocks noGrp="1"/>
          </p:cNvGraphicFramePr>
          <p:nvPr>
            <p:ph idx="1"/>
          </p:nvPr>
        </p:nvGraphicFramePr>
        <p:xfrm>
          <a:off x="4794068" y="247561"/>
          <a:ext cx="3513908" cy="3133566"/>
        </p:xfrm>
        <a:graphic>
          <a:graphicData uri="http://schemas.openxmlformats.org/drawingml/2006/table">
            <a:tbl>
              <a:tblPr/>
              <a:tblGrid>
                <a:gridCol w="809898">
                  <a:extLst>
                    <a:ext uri="{9D8B030D-6E8A-4147-A177-3AD203B41FA5}">
                      <a16:colId xmlns:a16="http://schemas.microsoft.com/office/drawing/2014/main" val="20000"/>
                    </a:ext>
                  </a:extLst>
                </a:gridCol>
                <a:gridCol w="679268">
                  <a:extLst>
                    <a:ext uri="{9D8B030D-6E8A-4147-A177-3AD203B41FA5}">
                      <a16:colId xmlns:a16="http://schemas.microsoft.com/office/drawing/2014/main" val="20001"/>
                    </a:ext>
                  </a:extLst>
                </a:gridCol>
                <a:gridCol w="548640">
                  <a:extLst>
                    <a:ext uri="{9D8B030D-6E8A-4147-A177-3AD203B41FA5}">
                      <a16:colId xmlns:a16="http://schemas.microsoft.com/office/drawing/2014/main" val="20002"/>
                    </a:ext>
                  </a:extLst>
                </a:gridCol>
                <a:gridCol w="825379">
                  <a:extLst>
                    <a:ext uri="{9D8B030D-6E8A-4147-A177-3AD203B41FA5}">
                      <a16:colId xmlns:a16="http://schemas.microsoft.com/office/drawing/2014/main" val="20003"/>
                    </a:ext>
                  </a:extLst>
                </a:gridCol>
                <a:gridCol w="650723">
                  <a:extLst>
                    <a:ext uri="{9D8B030D-6E8A-4147-A177-3AD203B41FA5}">
                      <a16:colId xmlns:a16="http://schemas.microsoft.com/office/drawing/2014/main" val="20004"/>
                    </a:ext>
                  </a:extLst>
                </a:gridCol>
              </a:tblGrid>
              <a:tr h="348174">
                <a:tc>
                  <a:txBody>
                    <a:bodyPr/>
                    <a:lstStyle/>
                    <a:p>
                      <a:pPr marL="0" marR="0" algn="ctr">
                        <a:spcBef>
                          <a:spcPts val="0"/>
                        </a:spcBef>
                        <a:spcAft>
                          <a:spcPts val="0"/>
                        </a:spcAft>
                      </a:pPr>
                      <a:r>
                        <a:rPr lang="en-US" sz="2000" i="1" dirty="0">
                          <a:effectLst/>
                          <a:latin typeface="Times New Roman" panose="02020603050405020304" pitchFamily="18" charset="0"/>
                          <a:ea typeface="Times New Roman" panose="02020603050405020304" pitchFamily="18" charset="0"/>
                        </a:rPr>
                        <a:t>a</a:t>
                      </a:r>
                      <a:endParaRPr lang="en-US" sz="20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i="1">
                          <a:effectLst/>
                          <a:latin typeface="Times New Roman" panose="02020603050405020304" pitchFamily="18" charset="0"/>
                          <a:ea typeface="Times New Roman" panose="02020603050405020304" pitchFamily="18" charset="0"/>
                        </a:rPr>
                        <a:t>b</a:t>
                      </a:r>
                      <a:endParaRPr lang="en-US" sz="20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i="1">
                          <a:effectLst/>
                          <a:latin typeface="Times New Roman" panose="02020603050405020304" pitchFamily="18" charset="0"/>
                          <a:ea typeface="Times New Roman" panose="02020603050405020304" pitchFamily="18" charset="0"/>
                        </a:rPr>
                        <a:t>c</a:t>
                      </a:r>
                      <a:endParaRPr lang="en-US" sz="20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i="1">
                          <a:effectLst/>
                          <a:latin typeface="Times New Roman" panose="02020603050405020304" pitchFamily="18" charset="0"/>
                          <a:ea typeface="Times New Roman" panose="02020603050405020304" pitchFamily="18" charset="0"/>
                        </a:rPr>
                        <a:t>carry</a:t>
                      </a:r>
                      <a:endParaRPr lang="en-US" sz="20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i="1" dirty="0">
                          <a:effectLst/>
                          <a:latin typeface="Times New Roman" panose="02020603050405020304" pitchFamily="18" charset="0"/>
                          <a:ea typeface="Times New Roman" panose="02020603050405020304" pitchFamily="18" charset="0"/>
                        </a:rPr>
                        <a:t>sum</a:t>
                      </a:r>
                      <a:endParaRPr lang="en-US" sz="20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8174">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48174">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348174">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348174">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348174">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348174">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r h="348174">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7"/>
                  </a:ext>
                </a:extLst>
              </a:tr>
              <a:tr h="348174">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5" name="Rectangle 4"/>
          <p:cNvSpPr/>
          <p:nvPr/>
        </p:nvSpPr>
        <p:spPr>
          <a:xfrm>
            <a:off x="241663" y="1180237"/>
            <a:ext cx="4193177" cy="1754326"/>
          </a:xfrm>
          <a:prstGeom prst="rect">
            <a:avLst/>
          </a:prstGeom>
        </p:spPr>
        <p:txBody>
          <a:bodyPr wrap="square">
            <a:spAutoFit/>
          </a:bodyPr>
          <a:lstStyle/>
          <a:p>
            <a:pPr algn="just"/>
            <a:r>
              <a:rPr lang="en-US" dirty="0">
                <a:latin typeface="Times New Roman" panose="02020603050405020304" pitchFamily="18" charset="0"/>
                <a:ea typeface="Times New Roman" panose="02020603050405020304" pitchFamily="18" charset="0"/>
              </a:rPr>
              <a:t>The sum takes up a value of 1 if </a:t>
            </a:r>
          </a:p>
          <a:p>
            <a:pPr algn="just"/>
            <a:r>
              <a:rPr lang="en-US" dirty="0">
                <a:latin typeface="Times New Roman" panose="02020603050405020304" pitchFamily="18" charset="0"/>
                <a:ea typeface="Times New Roman" panose="02020603050405020304" pitchFamily="18" charset="0"/>
              </a:rPr>
              <a:t> </a:t>
            </a:r>
          </a:p>
          <a:p>
            <a:pPr algn="ctr"/>
            <a:r>
              <a:rPr lang="en-US" dirty="0">
                <a:latin typeface="Times New Roman" panose="02020603050405020304" pitchFamily="18" charset="0"/>
                <a:ea typeface="Times New Roman" panose="02020603050405020304" pitchFamily="18" charset="0"/>
              </a:rPr>
              <a:t>             A and B and C are all 1</a:t>
            </a:r>
          </a:p>
          <a:p>
            <a:pPr algn="ctr"/>
            <a:r>
              <a:rPr lang="en-US" dirty="0">
                <a:latin typeface="Times New Roman" panose="02020603050405020304" pitchFamily="18" charset="0"/>
                <a:ea typeface="Times New Roman" panose="02020603050405020304" pitchFamily="18" charset="0"/>
              </a:rPr>
              <a:t>Or               A is 1 and B is 0 and C is 0</a:t>
            </a:r>
          </a:p>
          <a:p>
            <a:pPr algn="ctr"/>
            <a:r>
              <a:rPr lang="en-US" dirty="0">
                <a:latin typeface="Times New Roman" panose="02020603050405020304" pitchFamily="18" charset="0"/>
                <a:ea typeface="Times New Roman" panose="02020603050405020304" pitchFamily="18" charset="0"/>
              </a:rPr>
              <a:t>Or               A is 0 and B is 1 and C is 0</a:t>
            </a:r>
          </a:p>
          <a:p>
            <a:pPr algn="ctr"/>
            <a:r>
              <a:rPr lang="en-US" dirty="0">
                <a:latin typeface="Times New Roman" panose="02020603050405020304" pitchFamily="18" charset="0"/>
                <a:ea typeface="Times New Roman" panose="02020603050405020304" pitchFamily="18" charset="0"/>
              </a:rPr>
              <a:t>Or               A is 0 and B is 0 and C is 1</a:t>
            </a:r>
            <a:endParaRPr lang="en-US"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535577" y="3997234"/>
                <a:ext cx="8112034" cy="2282548"/>
              </a:xfrm>
              <a:prstGeom prst="rect">
                <a:avLst/>
              </a:prstGeom>
              <a:noFill/>
            </p:spPr>
            <p:txBody>
              <a:bodyPr wrap="square" rtlCol="0">
                <a:spAutoFit/>
              </a:bodyPr>
              <a:lstStyle/>
              <a:p>
                <a14:m>
                  <m:oMath xmlns:m="http://schemas.openxmlformats.org/officeDocument/2006/math">
                    <m:r>
                      <m:rPr>
                        <m:sty m:val="p"/>
                      </m:rPr>
                      <a:rPr lang="en-US" sz="2800" b="0" i="0" smtClean="0">
                        <a:latin typeface="Cambria Math" panose="02040503050406030204" pitchFamily="18" charset="0"/>
                      </a:rPr>
                      <m:t>Hence</m:t>
                    </m:r>
                    <m:r>
                      <a:rPr lang="en-US" sz="2800" b="0" i="0" smtClean="0">
                        <a:latin typeface="Cambria Math" panose="02040503050406030204" pitchFamily="18" charset="0"/>
                      </a:rPr>
                      <m:t>,  </m:t>
                    </m:r>
                    <m:r>
                      <a:rPr lang="en-US" sz="2800" b="1" i="0" smtClean="0">
                        <a:latin typeface="Cambria Math" panose="02040503050406030204" pitchFamily="18" charset="0"/>
                      </a:rPr>
                      <m:t>𝐬𝐮𝐦</m:t>
                    </m:r>
                    <m:r>
                      <a:rPr lang="en-US" sz="2800" b="0" i="1" smtClean="0">
                        <a:latin typeface="Cambria Math" panose="02040503050406030204" pitchFamily="18" charset="0"/>
                      </a:rPr>
                      <m:t>=</m:t>
                    </m:r>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m:t>
                    </m:r>
                    <m:r>
                      <a:rPr lang="en-US" sz="2800" b="0" i="1" smtClean="0">
                        <a:latin typeface="Cambria Math" panose="02040503050406030204" pitchFamily="18" charset="0"/>
                      </a:rPr>
                      <m:t>𝐴</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𝐵</m:t>
                        </m:r>
                      </m:e>
                      <m:sup>
                        <m:r>
                          <a:rPr lang="en-US" sz="2800" b="0" i="1" smtClean="0">
                            <a:latin typeface="Cambria Math" panose="02040503050406030204" pitchFamily="18" charset="0"/>
                          </a:rPr>
                          <m:t>′</m:t>
                        </m:r>
                      </m:sup>
                    </m:sSup>
                    <m:r>
                      <a:rPr lang="en-US" sz="2800" b="0" i="0"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𝐶</m:t>
                        </m:r>
                      </m:e>
                      <m:sup>
                        <m:r>
                          <a:rPr lang="en-US" sz="2800" b="0" i="1" smtClean="0">
                            <a:latin typeface="Cambria Math" panose="02040503050406030204" pitchFamily="18" charset="0"/>
                          </a:rPr>
                          <m:t>′</m:t>
                        </m:r>
                      </m:sup>
                    </m:sSup>
                  </m:oMath>
                </a14:m>
                <a:r>
                  <a:rPr lang="en-US" sz="2800" dirty="0"/>
                  <a:t>+</a:t>
                </a:r>
                <a14:m>
                  <m:oMath xmlns:m="http://schemas.openxmlformats.org/officeDocument/2006/math">
                    <m:sSup>
                      <m:sSupPr>
                        <m:ctrlPr>
                          <a:rPr lang="en-US" sz="2800" i="1" dirty="0" smtClean="0">
                            <a:latin typeface="Cambria Math" panose="02040503050406030204" pitchFamily="18" charset="0"/>
                          </a:rPr>
                        </m:ctrlPr>
                      </m:sSupPr>
                      <m:e>
                        <m:r>
                          <a:rPr lang="en-US" sz="2800" b="0" i="1" dirty="0" smtClean="0">
                            <a:latin typeface="Cambria Math" panose="02040503050406030204" pitchFamily="18" charset="0"/>
                          </a:rPr>
                          <m:t>𝐴</m:t>
                        </m:r>
                      </m:e>
                      <m:sup>
                        <m:r>
                          <a:rPr lang="en-US" sz="2800" b="0" i="1" dirty="0" smtClean="0">
                            <a:latin typeface="Cambria Math" panose="02040503050406030204" pitchFamily="18" charset="0"/>
                          </a:rPr>
                          <m:t>′</m:t>
                        </m:r>
                      </m:sup>
                    </m:sSup>
                    <m:r>
                      <a:rPr lang="en-US" sz="2800" b="0" i="0" dirty="0" smtClean="0">
                        <a:latin typeface="Cambria Math" panose="02040503050406030204" pitchFamily="18" charset="0"/>
                      </a:rPr>
                      <m:t>.</m:t>
                    </m:r>
                  </m:oMath>
                </a14:m>
                <a:r>
                  <a:rPr lang="en-US" sz="2800" i="1" dirty="0"/>
                  <a:t>B.</a:t>
                </a:r>
                <a14:m>
                  <m:oMath xmlns:m="http://schemas.openxmlformats.org/officeDocument/2006/math">
                    <m:sSup>
                      <m:sSupPr>
                        <m:ctrlPr>
                          <a:rPr lang="en-US" sz="2800" i="1" dirty="0" smtClean="0">
                            <a:latin typeface="Cambria Math" panose="02040503050406030204" pitchFamily="18" charset="0"/>
                          </a:rPr>
                        </m:ctrlPr>
                      </m:sSupPr>
                      <m:e>
                        <m:r>
                          <a:rPr lang="en-US" sz="2800" b="0" i="1" dirty="0" smtClean="0">
                            <a:latin typeface="Cambria Math" panose="02040503050406030204" pitchFamily="18" charset="0"/>
                          </a:rPr>
                          <m:t>𝐶</m:t>
                        </m:r>
                      </m:e>
                      <m:sup>
                        <m:r>
                          <a:rPr lang="en-US" sz="2800" b="0" i="1" dirty="0" smtClean="0">
                            <a:latin typeface="Cambria Math" panose="02040503050406030204" pitchFamily="18" charset="0"/>
                          </a:rPr>
                          <m:t>′</m:t>
                        </m:r>
                      </m:sup>
                    </m:sSup>
                    <m:r>
                      <a:rPr lang="en-US" sz="2800" b="0" i="0" dirty="0" smtClean="0">
                        <a:latin typeface="Cambria Math" panose="02040503050406030204" pitchFamily="18" charset="0"/>
                      </a:rPr>
                      <m:t>+</m:t>
                    </m:r>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𝐴</m:t>
                        </m:r>
                      </m:e>
                      <m:sup>
                        <m:r>
                          <a:rPr lang="en-US" sz="2800" b="0" i="1" dirty="0" smtClean="0">
                            <a:latin typeface="Cambria Math" panose="02040503050406030204" pitchFamily="18" charset="0"/>
                          </a:rPr>
                          <m:t>′</m:t>
                        </m:r>
                      </m:sup>
                    </m:sSup>
                    <m:r>
                      <a:rPr lang="en-US" sz="2800" b="0" i="1" dirty="0" smtClean="0">
                        <a:latin typeface="Cambria Math" panose="02040503050406030204" pitchFamily="18" charset="0"/>
                      </a:rPr>
                      <m:t>.</m:t>
                    </m:r>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𝐵</m:t>
                        </m:r>
                      </m:e>
                      <m:sup>
                        <m:r>
                          <a:rPr lang="en-US" sz="2800" b="0" i="1" dirty="0" smtClean="0">
                            <a:latin typeface="Cambria Math" panose="02040503050406030204" pitchFamily="18" charset="0"/>
                          </a:rPr>
                          <m:t>′</m:t>
                        </m:r>
                      </m:sup>
                    </m:sSup>
                  </m:oMath>
                </a14:m>
                <a:r>
                  <a:rPr lang="en-US" sz="2800" dirty="0"/>
                  <a:t>.</a:t>
                </a:r>
                <a:r>
                  <a:rPr lang="en-US" sz="2800" i="1" dirty="0"/>
                  <a:t>C</a:t>
                </a:r>
              </a:p>
              <a:p>
                <a:endParaRPr lang="en-US" sz="2800" dirty="0"/>
              </a:p>
              <a:p>
                <a:r>
                  <a:rPr lang="en-US" sz="2800" dirty="0"/>
                  <a:t>And</a:t>
                </a:r>
                <a14:m>
                  <m:oMath xmlns:m="http://schemas.openxmlformats.org/officeDocument/2006/math">
                    <m:r>
                      <a:rPr lang="en-US" sz="2800" b="1" i="0" smtClean="0">
                        <a:latin typeface="Cambria Math" panose="02040503050406030204" pitchFamily="18" charset="0"/>
                      </a:rPr>
                      <m:t>𝐜𝐚𝐫𝐫𝐲</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i="1">
                        <a:latin typeface="Cambria Math" panose="02040503050406030204" pitchFamily="18" charset="0"/>
                      </a:rPr>
                      <m:t>+</m:t>
                    </m:r>
                    <m:r>
                      <a:rPr lang="en-US" sz="2800" b="0" i="1" smtClean="0">
                        <a:latin typeface="Cambria Math" panose="02040503050406030204" pitchFamily="18" charset="0"/>
                      </a:rPr>
                      <m:t>𝐴</m:t>
                    </m:r>
                    <m:r>
                      <a:rPr lang="en-US" sz="2800" i="1">
                        <a:latin typeface="Cambria Math" panose="02040503050406030204" pitchFamily="18" charset="0"/>
                      </a:rPr>
                      <m:t>.</m:t>
                    </m:r>
                    <m:r>
                      <a:rPr lang="en-US" sz="2800" b="0" i="1" smtClean="0">
                        <a:latin typeface="Cambria Math" panose="02040503050406030204" pitchFamily="18" charset="0"/>
                      </a:rPr>
                      <m:t>𝐵</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0" i="1" smtClean="0">
                            <a:latin typeface="Cambria Math" panose="02040503050406030204" pitchFamily="18" charset="0"/>
                          </a:rPr>
                          <m:t>𝐶</m:t>
                        </m:r>
                      </m:e>
                      <m:sup>
                        <m:r>
                          <a:rPr lang="en-US" sz="2800" i="1">
                            <a:latin typeface="Cambria Math" panose="02040503050406030204" pitchFamily="18" charset="0"/>
                          </a:rPr>
                          <m:t>′</m:t>
                        </m:r>
                      </m:sup>
                    </m:sSup>
                  </m:oMath>
                </a14:m>
                <a:r>
                  <a:rPr lang="en-US" sz="2800" dirty="0"/>
                  <a:t>+A</a:t>
                </a:r>
                <a14:m>
                  <m:oMath xmlns:m="http://schemas.openxmlformats.org/officeDocument/2006/math">
                    <m:r>
                      <a:rPr lang="en-US" sz="2800" dirty="0">
                        <a:latin typeface="Cambria Math" panose="02040503050406030204" pitchFamily="18" charset="0"/>
                      </a:rPr>
                      <m:t>.</m:t>
                    </m:r>
                    <m:sSup>
                      <m:sSupPr>
                        <m:ctrlPr>
                          <a:rPr lang="en-US" sz="2800" i="1" dirty="0" smtClean="0">
                            <a:latin typeface="Cambria Math" panose="02040503050406030204" pitchFamily="18" charset="0"/>
                          </a:rPr>
                        </m:ctrlPr>
                      </m:sSupPr>
                      <m:e>
                        <m:r>
                          <a:rPr lang="en-US" sz="2800" b="0" i="1" dirty="0" smtClean="0">
                            <a:latin typeface="Cambria Math" panose="02040503050406030204" pitchFamily="18" charset="0"/>
                          </a:rPr>
                          <m:t>𝐵</m:t>
                        </m:r>
                      </m:e>
                      <m:sup>
                        <m:r>
                          <a:rPr lang="en-US" sz="2800" b="0" i="1" dirty="0" smtClean="0">
                            <a:latin typeface="Cambria Math" panose="02040503050406030204" pitchFamily="18" charset="0"/>
                          </a:rPr>
                          <m:t>′</m:t>
                        </m:r>
                      </m:sup>
                    </m:sSup>
                  </m:oMath>
                </a14:m>
                <a:r>
                  <a:rPr lang="en-US" sz="2800" i="1" dirty="0"/>
                  <a:t>.C</a:t>
                </a:r>
                <a14:m>
                  <m:oMath xmlns:m="http://schemas.openxmlformats.org/officeDocument/2006/math">
                    <m:r>
                      <a:rPr lang="en-US" sz="2800" dirty="0">
                        <a:latin typeface="Cambria Math" panose="02040503050406030204" pitchFamily="18" charset="0"/>
                      </a:rPr>
                      <m:t>+</m:t>
                    </m:r>
                    <m:sSup>
                      <m:sSupPr>
                        <m:ctrlPr>
                          <a:rPr lang="en-US" sz="2800" i="1" dirty="0">
                            <a:latin typeface="Cambria Math" panose="02040503050406030204" pitchFamily="18" charset="0"/>
                          </a:rPr>
                        </m:ctrlPr>
                      </m:sSupPr>
                      <m:e>
                        <m:r>
                          <a:rPr lang="en-US" sz="2800" b="0" i="1" dirty="0" smtClean="0">
                            <a:latin typeface="Cambria Math" panose="02040503050406030204" pitchFamily="18" charset="0"/>
                          </a:rPr>
                          <m:t>𝐴</m:t>
                        </m:r>
                      </m:e>
                      <m:sup>
                        <m:r>
                          <a:rPr lang="en-US" sz="2800" i="1" dirty="0">
                            <a:latin typeface="Cambria Math" panose="02040503050406030204" pitchFamily="18" charset="0"/>
                          </a:rPr>
                          <m:t>′</m:t>
                        </m:r>
                      </m:sup>
                    </m:sSup>
                    <m:r>
                      <a:rPr lang="en-US" sz="2800" i="1" dirty="0">
                        <a:latin typeface="Cambria Math" panose="02040503050406030204" pitchFamily="18" charset="0"/>
                      </a:rPr>
                      <m:t>.</m:t>
                    </m:r>
                    <m:r>
                      <a:rPr lang="en-US" sz="2800" b="0" i="1" dirty="0" smtClean="0">
                        <a:latin typeface="Cambria Math" panose="02040503050406030204" pitchFamily="18" charset="0"/>
                      </a:rPr>
                      <m:t>𝐵</m:t>
                    </m:r>
                  </m:oMath>
                </a14:m>
                <a:r>
                  <a:rPr lang="en-US" sz="2800" dirty="0"/>
                  <a:t>.</a:t>
                </a:r>
                <a:r>
                  <a:rPr lang="en-US" sz="2800" i="1" dirty="0"/>
                  <a:t>C</a:t>
                </a:r>
              </a:p>
              <a:p>
                <a:endParaRPr lang="en-US" sz="2800" dirty="0"/>
              </a:p>
              <a:p>
                <a:r>
                  <a:rPr lang="en-US" sz="2800" i="1" dirty="0">
                    <a:solidFill>
                      <a:srgbClr val="00B0F0"/>
                    </a:solidFill>
                  </a:rPr>
                  <a:t>Sum of the product terms</a:t>
                </a:r>
              </a:p>
            </p:txBody>
          </p:sp>
        </mc:Choice>
        <mc:Fallback xmlns="">
          <p:sp>
            <p:nvSpPr>
              <p:cNvPr id="6" name="TextBox 5"/>
              <p:cNvSpPr txBox="1">
                <a:spLocks noRot="1" noChangeAspect="1" noMove="1" noResize="1" noEditPoints="1" noAdjustHandles="1" noChangeArrowheads="1" noChangeShapeType="1" noTextEdit="1"/>
              </p:cNvSpPr>
              <p:nvPr/>
            </p:nvSpPr>
            <p:spPr>
              <a:xfrm>
                <a:off x="535577" y="3997234"/>
                <a:ext cx="8112034" cy="2282548"/>
              </a:xfrm>
              <a:prstGeom prst="rect">
                <a:avLst/>
              </a:prstGeom>
              <a:blipFill rotWithShape="0">
                <a:blip r:embed="rId2"/>
                <a:stretch>
                  <a:fillRect l="-1578" t="-2674" b="-5348"/>
                </a:stretch>
              </a:blipFill>
            </p:spPr>
            <p:txBody>
              <a:bodyPr/>
              <a:lstStyle/>
              <a:p>
                <a:r>
                  <a:rPr lang="en-US">
                    <a:noFill/>
                  </a:rPr>
                  <a:t> </a:t>
                </a:r>
              </a:p>
            </p:txBody>
          </p:sp>
        </mc:Fallback>
      </mc:AlternateContent>
    </p:spTree>
    <p:extLst>
      <p:ext uri="{BB962C8B-B14F-4D97-AF65-F5344CB8AC3E}">
        <p14:creationId xmlns:p14="http://schemas.microsoft.com/office/powerpoint/2010/main" val="372059916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257175" indent="-257175">
              <a:lnSpc>
                <a:spcPct val="115000"/>
              </a:lnSpc>
              <a:spcBef>
                <a:spcPts val="0"/>
              </a:spcBef>
              <a:buFont typeface="+mj-lt"/>
              <a:buAutoNum type="arabicPeriod"/>
            </a:pPr>
            <a:r>
              <a:rPr lang="en-US" sz="1950" dirty="0">
                <a:latin typeface="Times New Roman" panose="02020603050405020304" pitchFamily="18" charset="0"/>
                <a:ea typeface="Calibri" panose="020F0502020204030204" pitchFamily="34" charset="0"/>
              </a:rPr>
              <a:t>A prospective customer of a CNC P-T-P table wants X-axis BLU to be halved and X-axis table speed to be doubled. The X-axis employs: Pulse generator-stepper motor (200 steps per revolution, 1 steps per pulse) – gearbox (ratio ½ ) – lead screw (pitch 4 mm). One solution is to</a:t>
            </a:r>
          </a:p>
          <a:p>
            <a:pPr marL="0" indent="0">
              <a:lnSpc>
                <a:spcPct val="115000"/>
              </a:lnSpc>
              <a:spcBef>
                <a:spcPts val="0"/>
              </a:spcBef>
              <a:buNone/>
            </a:pPr>
            <a:r>
              <a:rPr lang="en-US" sz="1950" dirty="0">
                <a:latin typeface="Times New Roman" panose="02020603050405020304" pitchFamily="18" charset="0"/>
                <a:ea typeface="Calibri" panose="020F0502020204030204" pitchFamily="34" charset="0"/>
              </a:rPr>
              <a:t> </a:t>
            </a:r>
            <a:endParaRPr lang="en-US" sz="1950" dirty="0">
              <a:latin typeface="Calibri" panose="020F0502020204030204" pitchFamily="34" charset="0"/>
              <a:ea typeface="Calibri" panose="020F0502020204030204" pitchFamily="34" charset="0"/>
            </a:endParaRPr>
          </a:p>
          <a:p>
            <a:pPr marL="257175" indent="-257175">
              <a:lnSpc>
                <a:spcPct val="115000"/>
              </a:lnSpc>
              <a:spcBef>
                <a:spcPts val="0"/>
              </a:spcBef>
              <a:buFont typeface="+mj-lt"/>
              <a:buAutoNum type="alphaLcParenBoth"/>
              <a:tabLst>
                <a:tab pos="342900" algn="l"/>
              </a:tabLst>
            </a:pPr>
            <a:r>
              <a:rPr lang="en-US" sz="1950" dirty="0">
                <a:latin typeface="Times New Roman" panose="02020603050405020304" pitchFamily="18" charset="0"/>
                <a:ea typeface="Calibri" panose="020F0502020204030204" pitchFamily="34" charset="0"/>
              </a:rPr>
              <a:t>Simply add a DDA with n = 2 and X = 2 in between pulse generator and motor</a:t>
            </a:r>
            <a:endParaRPr lang="en-US" sz="1950" dirty="0">
              <a:latin typeface="Calibri" panose="020F0502020204030204" pitchFamily="34" charset="0"/>
              <a:ea typeface="Calibri" panose="020F0502020204030204" pitchFamily="34" charset="0"/>
            </a:endParaRPr>
          </a:p>
          <a:p>
            <a:pPr marL="257175" indent="-257175">
              <a:lnSpc>
                <a:spcPct val="115000"/>
              </a:lnSpc>
              <a:spcBef>
                <a:spcPts val="0"/>
              </a:spcBef>
              <a:buFont typeface="+mj-lt"/>
              <a:buAutoNum type="alphaLcParenBoth"/>
              <a:tabLst>
                <a:tab pos="342900" algn="l"/>
              </a:tabLst>
            </a:pPr>
            <a:r>
              <a:rPr lang="en-US" sz="1950" dirty="0">
                <a:latin typeface="Times New Roman" panose="02020603050405020304" pitchFamily="18" charset="0"/>
                <a:ea typeface="Calibri" panose="020F0502020204030204" pitchFamily="34" charset="0"/>
              </a:rPr>
              <a:t> Remove gear box</a:t>
            </a:r>
            <a:endParaRPr lang="en-US" sz="1950" dirty="0">
              <a:latin typeface="Calibri" panose="020F0502020204030204" pitchFamily="34" charset="0"/>
              <a:ea typeface="Calibri" panose="020F0502020204030204" pitchFamily="34" charset="0"/>
            </a:endParaRPr>
          </a:p>
          <a:p>
            <a:pPr marL="257175" indent="-257175">
              <a:lnSpc>
                <a:spcPct val="115000"/>
              </a:lnSpc>
              <a:spcBef>
                <a:spcPts val="0"/>
              </a:spcBef>
              <a:buFont typeface="+mj-lt"/>
              <a:buAutoNum type="alphaLcParenBoth"/>
              <a:tabLst>
                <a:tab pos="342900" algn="l"/>
              </a:tabLst>
            </a:pPr>
            <a:r>
              <a:rPr lang="en-US" sz="1950" dirty="0">
                <a:latin typeface="Times New Roman" panose="02020603050405020304" pitchFamily="18" charset="0"/>
                <a:ea typeface="Calibri" panose="020F0502020204030204" pitchFamily="34" charset="0"/>
              </a:rPr>
              <a:t>Quadruple pulse generator frequency and add a DDA with n=2 and X=2 </a:t>
            </a:r>
            <a:endParaRPr lang="en-US" sz="1950" dirty="0">
              <a:latin typeface="Calibri" panose="020F0502020204030204" pitchFamily="34" charset="0"/>
              <a:ea typeface="Calibri" panose="020F0502020204030204" pitchFamily="34" charset="0"/>
            </a:endParaRPr>
          </a:p>
          <a:p>
            <a:pPr marL="257175" indent="-257175">
              <a:lnSpc>
                <a:spcPct val="115000"/>
              </a:lnSpc>
              <a:spcBef>
                <a:spcPts val="0"/>
              </a:spcBef>
              <a:buFont typeface="+mj-lt"/>
              <a:buAutoNum type="alphaLcParenBoth"/>
              <a:tabLst>
                <a:tab pos="342900" algn="l"/>
              </a:tabLst>
            </a:pPr>
            <a:r>
              <a:rPr lang="en-US" sz="1950" dirty="0">
                <a:latin typeface="Times New Roman" panose="02020603050405020304" pitchFamily="18" charset="0"/>
                <a:ea typeface="Calibri" panose="020F0502020204030204" pitchFamily="34" charset="0"/>
              </a:rPr>
              <a:t>None of the others </a:t>
            </a:r>
            <a:endParaRPr lang="en-US" sz="1950" dirty="0">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385465025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1500" dirty="0"/>
                  <a:t>If there is a DDA, its output  = </a:t>
                </a:r>
                <a14:m>
                  <m:oMath xmlns:m="http://schemas.openxmlformats.org/officeDocument/2006/math">
                    <m:f>
                      <m:fPr>
                        <m:ctrlPr>
                          <a:rPr lang="en-US" sz="1500" i="1">
                            <a:latin typeface="Cambria Math" panose="02040503050406030204" pitchFamily="18" charset="0"/>
                          </a:rPr>
                        </m:ctrlPr>
                      </m:fPr>
                      <m:num>
                        <m:r>
                          <a:rPr lang="en-US" sz="1500" i="1">
                            <a:latin typeface="Cambria Math"/>
                          </a:rPr>
                          <m:t>𝑓</m:t>
                        </m:r>
                        <m:r>
                          <a:rPr lang="en-US" sz="1500" i="1">
                            <a:latin typeface="Cambria Math"/>
                            <a:ea typeface="Cambria Math"/>
                          </a:rPr>
                          <m:t>×</m:t>
                        </m:r>
                        <m:r>
                          <a:rPr lang="en-US" sz="1500" i="1">
                            <a:latin typeface="Cambria Math"/>
                            <a:ea typeface="Cambria Math"/>
                          </a:rPr>
                          <m:t>𝑋</m:t>
                        </m:r>
                      </m:num>
                      <m:den>
                        <m:sSup>
                          <m:sSupPr>
                            <m:ctrlPr>
                              <a:rPr lang="en-US" sz="1500" i="1">
                                <a:latin typeface="Cambria Math" panose="02040503050406030204" pitchFamily="18" charset="0"/>
                              </a:rPr>
                            </m:ctrlPr>
                          </m:sSupPr>
                          <m:e>
                            <m:r>
                              <a:rPr lang="en-US" sz="1500" i="1">
                                <a:latin typeface="Cambria Math"/>
                              </a:rPr>
                              <m:t>2</m:t>
                            </m:r>
                          </m:e>
                          <m:sup>
                            <m:r>
                              <a:rPr lang="en-US" sz="1500" i="1">
                                <a:latin typeface="Cambria Math"/>
                              </a:rPr>
                              <m:t>𝑛</m:t>
                            </m:r>
                          </m:sup>
                        </m:sSup>
                      </m:den>
                    </m:f>
                  </m:oMath>
                </a14:m>
                <a:endParaRPr lang="en-US" sz="1500" dirty="0"/>
              </a:p>
              <a:p>
                <a:r>
                  <a:rPr lang="en-US" sz="1500" dirty="0"/>
                  <a:t>Previous BLU =0.01 mm and previous velocity = 0.01</a:t>
                </a:r>
                <a14:m>
                  <m:oMath xmlns:m="http://schemas.openxmlformats.org/officeDocument/2006/math">
                    <m:r>
                      <a:rPr lang="en-US" sz="1500" i="1">
                        <a:latin typeface="Cambria Math"/>
                        <a:ea typeface="Cambria Math"/>
                      </a:rPr>
                      <m:t>×</m:t>
                    </m:r>
                    <m:r>
                      <a:rPr lang="en-US" sz="1500" i="1">
                        <a:latin typeface="Cambria Math"/>
                        <a:ea typeface="Cambria Math"/>
                      </a:rPr>
                      <m:t>𝑓</m:t>
                    </m:r>
                  </m:oMath>
                </a14:m>
                <a:endParaRPr lang="en-US" sz="1500" dirty="0"/>
              </a:p>
              <a:p>
                <a:pPr marL="0" indent="0">
                  <a:buNone/>
                </a:pPr>
                <a:r>
                  <a:rPr lang="en-US" sz="1500" dirty="0">
                    <a:solidFill>
                      <a:schemeClr val="tx2"/>
                    </a:solidFill>
                  </a:rPr>
                  <a:t>                                  Hence requirement is BLU =0.005 mm and velocity = 0.02</a:t>
                </a:r>
                <a14:m>
                  <m:oMath xmlns:m="http://schemas.openxmlformats.org/officeDocument/2006/math">
                    <m:r>
                      <a:rPr lang="en-US" sz="1500" i="1">
                        <a:solidFill>
                          <a:schemeClr val="tx2"/>
                        </a:solidFill>
                        <a:latin typeface="Cambria Math"/>
                        <a:ea typeface="Cambria Math"/>
                      </a:rPr>
                      <m:t>×</m:t>
                    </m:r>
                    <m:r>
                      <a:rPr lang="en-US" sz="1500" i="1">
                        <a:solidFill>
                          <a:schemeClr val="tx2"/>
                        </a:solidFill>
                        <a:latin typeface="Cambria Math"/>
                        <a:ea typeface="Cambria Math"/>
                      </a:rPr>
                      <m:t>𝑓</m:t>
                    </m:r>
                  </m:oMath>
                </a14:m>
                <a:endParaRPr lang="en-US" sz="1500" dirty="0">
                  <a:solidFill>
                    <a:schemeClr val="tx2"/>
                  </a:solidFill>
                </a:endParaRPr>
              </a:p>
              <a:p>
                <a:r>
                  <a:rPr lang="en-US" sz="1500" dirty="0">
                    <a:solidFill>
                      <a:schemeClr val="tx2"/>
                    </a:solidFill>
                  </a:rPr>
                  <a:t>L</a:t>
                </a:r>
                <a:r>
                  <a:rPr lang="en-US" sz="1500" dirty="0"/>
                  <a:t>et us take the first case (which is in any case impossible as pulse frequency is brought down)</a:t>
                </a:r>
              </a:p>
              <a:p>
                <a:r>
                  <a:rPr lang="en-US" sz="1500" dirty="0">
                    <a:solidFill>
                      <a:srgbClr val="FF0000"/>
                    </a:solidFill>
                  </a:rPr>
                  <a:t>BLU = distance per pulse from pulse generator =  </a:t>
                </a:r>
                <a14:m>
                  <m:oMath xmlns:m="http://schemas.openxmlformats.org/officeDocument/2006/math">
                    <m:f>
                      <m:fPr>
                        <m:ctrlPr>
                          <a:rPr lang="en-US" sz="1500" i="1">
                            <a:solidFill>
                              <a:srgbClr val="FF0000"/>
                            </a:solidFill>
                            <a:latin typeface="Cambria Math" panose="02040503050406030204" pitchFamily="18" charset="0"/>
                          </a:rPr>
                        </m:ctrlPr>
                      </m:fPr>
                      <m:num>
                        <m:r>
                          <a:rPr lang="en-US" sz="1500" i="1">
                            <a:solidFill>
                              <a:srgbClr val="FF0000"/>
                            </a:solidFill>
                            <a:latin typeface="Cambria Math"/>
                          </a:rPr>
                          <m:t>𝑓</m:t>
                        </m:r>
                        <m:r>
                          <a:rPr lang="en-US" sz="1500" i="1">
                            <a:solidFill>
                              <a:srgbClr val="FF0000"/>
                            </a:solidFill>
                            <a:latin typeface="Cambria Math"/>
                            <a:ea typeface="Cambria Math"/>
                          </a:rPr>
                          <m:t>×2</m:t>
                        </m:r>
                      </m:num>
                      <m:den>
                        <m:sSup>
                          <m:sSupPr>
                            <m:ctrlPr>
                              <a:rPr lang="en-US" sz="1500" i="1">
                                <a:solidFill>
                                  <a:srgbClr val="FF0000"/>
                                </a:solidFill>
                                <a:latin typeface="Cambria Math" panose="02040503050406030204" pitchFamily="18" charset="0"/>
                              </a:rPr>
                            </m:ctrlPr>
                          </m:sSupPr>
                          <m:e>
                            <m:r>
                              <a:rPr lang="en-US" sz="1500" i="1">
                                <a:solidFill>
                                  <a:srgbClr val="FF0000"/>
                                </a:solidFill>
                                <a:latin typeface="Cambria Math"/>
                              </a:rPr>
                              <m:t>2</m:t>
                            </m:r>
                          </m:e>
                          <m:sup>
                            <m:r>
                              <a:rPr lang="en-US" sz="1500" i="1">
                                <a:solidFill>
                                  <a:srgbClr val="FF0000"/>
                                </a:solidFill>
                                <a:latin typeface="Cambria Math"/>
                              </a:rPr>
                              <m:t>2</m:t>
                            </m:r>
                          </m:sup>
                        </m:sSup>
                      </m:den>
                    </m:f>
                    <m:r>
                      <a:rPr lang="en-US" sz="1500" i="1">
                        <a:solidFill>
                          <a:srgbClr val="FF0000"/>
                        </a:solidFill>
                        <a:latin typeface="Cambria Math"/>
                        <a:ea typeface="Cambria Math"/>
                      </a:rPr>
                      <m:t>×</m:t>
                    </m:r>
                    <m:f>
                      <m:fPr>
                        <m:ctrlPr>
                          <a:rPr lang="en-US" sz="1500" i="1">
                            <a:solidFill>
                              <a:srgbClr val="FF0000"/>
                            </a:solidFill>
                            <a:latin typeface="Cambria Math" panose="02040503050406030204" pitchFamily="18" charset="0"/>
                            <a:ea typeface="Cambria Math"/>
                          </a:rPr>
                        </m:ctrlPr>
                      </m:fPr>
                      <m:num>
                        <m:r>
                          <a:rPr lang="en-US" sz="1500" i="1">
                            <a:solidFill>
                              <a:srgbClr val="FF0000"/>
                            </a:solidFill>
                            <a:latin typeface="Cambria Math"/>
                            <a:ea typeface="Cambria Math"/>
                          </a:rPr>
                          <m:t>1</m:t>
                        </m:r>
                      </m:num>
                      <m:den>
                        <m:r>
                          <a:rPr lang="en-US" sz="1500" i="1">
                            <a:solidFill>
                              <a:srgbClr val="FF0000"/>
                            </a:solidFill>
                            <a:latin typeface="Cambria Math"/>
                            <a:ea typeface="Cambria Math"/>
                          </a:rPr>
                          <m:t>200</m:t>
                        </m:r>
                      </m:den>
                    </m:f>
                    <m:r>
                      <a:rPr lang="en-US" sz="1500" i="1">
                        <a:solidFill>
                          <a:srgbClr val="FF0000"/>
                        </a:solidFill>
                        <a:latin typeface="Cambria Math"/>
                        <a:ea typeface="Cambria Math"/>
                      </a:rPr>
                      <m:t>×</m:t>
                    </m:r>
                    <m:f>
                      <m:fPr>
                        <m:ctrlPr>
                          <a:rPr lang="en-US" sz="1500" i="1">
                            <a:solidFill>
                              <a:srgbClr val="FF0000"/>
                            </a:solidFill>
                            <a:latin typeface="Cambria Math" panose="02040503050406030204" pitchFamily="18" charset="0"/>
                            <a:ea typeface="Cambria Math"/>
                          </a:rPr>
                        </m:ctrlPr>
                      </m:fPr>
                      <m:num>
                        <m:r>
                          <a:rPr lang="en-US" sz="1500" i="1">
                            <a:solidFill>
                              <a:srgbClr val="FF0000"/>
                            </a:solidFill>
                            <a:latin typeface="Cambria Math"/>
                            <a:ea typeface="Cambria Math"/>
                          </a:rPr>
                          <m:t>1</m:t>
                        </m:r>
                      </m:num>
                      <m:den>
                        <m:r>
                          <a:rPr lang="en-US" sz="1500" i="1">
                            <a:solidFill>
                              <a:srgbClr val="FF0000"/>
                            </a:solidFill>
                            <a:latin typeface="Cambria Math"/>
                            <a:ea typeface="Cambria Math"/>
                          </a:rPr>
                          <m:t>2</m:t>
                        </m:r>
                      </m:den>
                    </m:f>
                    <m:r>
                      <a:rPr lang="en-US" sz="1500" i="1">
                        <a:solidFill>
                          <a:srgbClr val="FF0000"/>
                        </a:solidFill>
                        <a:latin typeface="Cambria Math"/>
                        <a:ea typeface="Cambria Math"/>
                      </a:rPr>
                      <m:t>×</m:t>
                    </m:r>
                    <m:f>
                      <m:fPr>
                        <m:ctrlPr>
                          <a:rPr lang="en-US" sz="1500" i="1">
                            <a:solidFill>
                              <a:srgbClr val="FF0000"/>
                            </a:solidFill>
                            <a:latin typeface="Cambria Math" panose="02040503050406030204" pitchFamily="18" charset="0"/>
                            <a:ea typeface="Cambria Math"/>
                          </a:rPr>
                        </m:ctrlPr>
                      </m:fPr>
                      <m:num>
                        <m:r>
                          <a:rPr lang="en-US" sz="1500" i="1">
                            <a:solidFill>
                              <a:srgbClr val="FF0000"/>
                            </a:solidFill>
                            <a:latin typeface="Cambria Math"/>
                            <a:ea typeface="Cambria Math"/>
                          </a:rPr>
                          <m:t>4</m:t>
                        </m:r>
                      </m:num>
                      <m:den>
                        <m:r>
                          <a:rPr lang="en-US" sz="1500" i="1">
                            <a:solidFill>
                              <a:srgbClr val="FF0000"/>
                            </a:solidFill>
                            <a:latin typeface="Cambria Math"/>
                            <a:ea typeface="Cambria Math"/>
                          </a:rPr>
                          <m:t>𝑓</m:t>
                        </m:r>
                      </m:den>
                    </m:f>
                    <m:r>
                      <a:rPr lang="en-US" sz="1500" i="1">
                        <a:solidFill>
                          <a:srgbClr val="FF0000"/>
                        </a:solidFill>
                        <a:latin typeface="Cambria Math"/>
                        <a:ea typeface="Cambria Math"/>
                      </a:rPr>
                      <m:t>=</m:t>
                    </m:r>
                    <m:f>
                      <m:fPr>
                        <m:ctrlPr>
                          <a:rPr lang="en-US" sz="1500" i="1">
                            <a:solidFill>
                              <a:srgbClr val="FF0000"/>
                            </a:solidFill>
                            <a:latin typeface="Cambria Math" panose="02040503050406030204" pitchFamily="18" charset="0"/>
                            <a:ea typeface="Cambria Math"/>
                          </a:rPr>
                        </m:ctrlPr>
                      </m:fPr>
                      <m:num>
                        <m:r>
                          <a:rPr lang="en-US" sz="1500" i="1">
                            <a:solidFill>
                              <a:srgbClr val="FF0000"/>
                            </a:solidFill>
                            <a:latin typeface="Cambria Math"/>
                            <a:ea typeface="Cambria Math"/>
                          </a:rPr>
                          <m:t>1</m:t>
                        </m:r>
                      </m:num>
                      <m:den>
                        <m:r>
                          <a:rPr lang="en-US" sz="1500" i="1">
                            <a:solidFill>
                              <a:srgbClr val="FF0000"/>
                            </a:solidFill>
                            <a:latin typeface="Cambria Math"/>
                            <a:ea typeface="Cambria Math"/>
                          </a:rPr>
                          <m:t>200</m:t>
                        </m:r>
                      </m:den>
                    </m:f>
                  </m:oMath>
                </a14:m>
                <a:r>
                  <a:rPr lang="en-US" sz="1500" dirty="0">
                    <a:solidFill>
                      <a:srgbClr val="FF0000"/>
                    </a:solidFill>
                  </a:rPr>
                  <a:t> =0.005 mm </a:t>
                </a:r>
                <a:r>
                  <a:rPr lang="en-US" sz="1500" dirty="0">
                    <a:solidFill>
                      <a:srgbClr val="FF0000"/>
                    </a:solidFill>
                    <a:sym typeface="Wingdings" panose="05000000000000000000" pitchFamily="2" charset="2"/>
                  </a:rPr>
                  <a:t> correct</a:t>
                </a:r>
              </a:p>
              <a:p>
                <a:r>
                  <a:rPr lang="en-US" sz="1500" dirty="0">
                    <a:solidFill>
                      <a:srgbClr val="FF0000"/>
                    </a:solidFill>
                    <a:sym typeface="Wingdings" panose="05000000000000000000" pitchFamily="2" charset="2"/>
                  </a:rPr>
                  <a:t>X-axis table speed = </a:t>
                </a:r>
                <a14:m>
                  <m:oMath xmlns:m="http://schemas.openxmlformats.org/officeDocument/2006/math">
                    <m:f>
                      <m:fPr>
                        <m:ctrlPr>
                          <a:rPr lang="en-US" sz="1500" i="1">
                            <a:solidFill>
                              <a:srgbClr val="FF0000"/>
                            </a:solidFill>
                            <a:latin typeface="Cambria Math" panose="02040503050406030204" pitchFamily="18" charset="0"/>
                          </a:rPr>
                        </m:ctrlPr>
                      </m:fPr>
                      <m:num>
                        <m:r>
                          <a:rPr lang="en-US" sz="1500" i="1">
                            <a:solidFill>
                              <a:srgbClr val="FF0000"/>
                            </a:solidFill>
                            <a:latin typeface="Cambria Math"/>
                          </a:rPr>
                          <m:t>𝑓</m:t>
                        </m:r>
                        <m:r>
                          <a:rPr lang="en-US" sz="1500" i="1">
                            <a:solidFill>
                              <a:srgbClr val="FF0000"/>
                            </a:solidFill>
                            <a:latin typeface="Cambria Math"/>
                            <a:ea typeface="Cambria Math"/>
                          </a:rPr>
                          <m:t>×2</m:t>
                        </m:r>
                      </m:num>
                      <m:den>
                        <m:sSup>
                          <m:sSupPr>
                            <m:ctrlPr>
                              <a:rPr lang="en-US" sz="1500" i="1">
                                <a:solidFill>
                                  <a:srgbClr val="FF0000"/>
                                </a:solidFill>
                                <a:latin typeface="Cambria Math" panose="02040503050406030204" pitchFamily="18" charset="0"/>
                              </a:rPr>
                            </m:ctrlPr>
                          </m:sSupPr>
                          <m:e>
                            <m:r>
                              <a:rPr lang="en-US" sz="1500" i="1">
                                <a:solidFill>
                                  <a:srgbClr val="FF0000"/>
                                </a:solidFill>
                                <a:latin typeface="Cambria Math"/>
                              </a:rPr>
                              <m:t>2</m:t>
                            </m:r>
                          </m:e>
                          <m:sup>
                            <m:r>
                              <a:rPr lang="en-US" sz="1500" i="1">
                                <a:solidFill>
                                  <a:srgbClr val="FF0000"/>
                                </a:solidFill>
                                <a:latin typeface="Cambria Math"/>
                              </a:rPr>
                              <m:t>2</m:t>
                            </m:r>
                          </m:sup>
                        </m:sSup>
                      </m:den>
                    </m:f>
                    <m:r>
                      <a:rPr lang="en-US" sz="1500" i="1">
                        <a:solidFill>
                          <a:srgbClr val="FF0000"/>
                        </a:solidFill>
                        <a:latin typeface="Cambria Math"/>
                        <a:ea typeface="Cambria Math"/>
                      </a:rPr>
                      <m:t>×</m:t>
                    </m:r>
                    <m:f>
                      <m:fPr>
                        <m:ctrlPr>
                          <a:rPr lang="en-US" sz="1500" i="1">
                            <a:solidFill>
                              <a:srgbClr val="FF0000"/>
                            </a:solidFill>
                            <a:latin typeface="Cambria Math" panose="02040503050406030204" pitchFamily="18" charset="0"/>
                            <a:ea typeface="Cambria Math"/>
                          </a:rPr>
                        </m:ctrlPr>
                      </m:fPr>
                      <m:num>
                        <m:r>
                          <a:rPr lang="en-US" sz="1500" i="1">
                            <a:solidFill>
                              <a:srgbClr val="FF0000"/>
                            </a:solidFill>
                            <a:latin typeface="Cambria Math"/>
                            <a:ea typeface="Cambria Math"/>
                          </a:rPr>
                          <m:t>1</m:t>
                        </m:r>
                      </m:num>
                      <m:den>
                        <m:r>
                          <a:rPr lang="en-US" sz="1500" i="1">
                            <a:solidFill>
                              <a:srgbClr val="FF0000"/>
                            </a:solidFill>
                            <a:latin typeface="Cambria Math"/>
                            <a:ea typeface="Cambria Math"/>
                          </a:rPr>
                          <m:t>200</m:t>
                        </m:r>
                      </m:den>
                    </m:f>
                    <m:r>
                      <a:rPr lang="en-US" sz="1500" i="1">
                        <a:solidFill>
                          <a:srgbClr val="FF0000"/>
                        </a:solidFill>
                        <a:latin typeface="Cambria Math"/>
                        <a:ea typeface="Cambria Math"/>
                      </a:rPr>
                      <m:t>×</m:t>
                    </m:r>
                    <m:f>
                      <m:fPr>
                        <m:ctrlPr>
                          <a:rPr lang="en-US" sz="1500" i="1">
                            <a:solidFill>
                              <a:srgbClr val="FF0000"/>
                            </a:solidFill>
                            <a:latin typeface="Cambria Math" panose="02040503050406030204" pitchFamily="18" charset="0"/>
                            <a:ea typeface="Cambria Math"/>
                          </a:rPr>
                        </m:ctrlPr>
                      </m:fPr>
                      <m:num>
                        <m:r>
                          <a:rPr lang="en-US" sz="1500" i="1">
                            <a:solidFill>
                              <a:srgbClr val="FF0000"/>
                            </a:solidFill>
                            <a:latin typeface="Cambria Math"/>
                            <a:ea typeface="Cambria Math"/>
                          </a:rPr>
                          <m:t>1</m:t>
                        </m:r>
                      </m:num>
                      <m:den>
                        <m:r>
                          <a:rPr lang="en-US" sz="1500" i="1">
                            <a:solidFill>
                              <a:srgbClr val="FF0000"/>
                            </a:solidFill>
                            <a:latin typeface="Cambria Math"/>
                            <a:ea typeface="Cambria Math"/>
                          </a:rPr>
                          <m:t>2</m:t>
                        </m:r>
                      </m:den>
                    </m:f>
                    <m:r>
                      <a:rPr lang="en-US" sz="1500" i="1">
                        <a:solidFill>
                          <a:srgbClr val="FF0000"/>
                        </a:solidFill>
                        <a:latin typeface="Cambria Math"/>
                        <a:ea typeface="Cambria Math"/>
                      </a:rPr>
                      <m:t>×4=</m:t>
                    </m:r>
                  </m:oMath>
                </a14:m>
                <a:r>
                  <a:rPr lang="en-US" sz="1500" dirty="0">
                    <a:solidFill>
                      <a:srgbClr val="FF0000"/>
                    </a:solidFill>
                  </a:rPr>
                  <a:t>0.005</a:t>
                </a:r>
                <a14:m>
                  <m:oMath xmlns:m="http://schemas.openxmlformats.org/officeDocument/2006/math">
                    <m:r>
                      <a:rPr lang="en-US" sz="1500" i="1" dirty="0">
                        <a:solidFill>
                          <a:srgbClr val="FF0000"/>
                        </a:solidFill>
                        <a:latin typeface="Cambria Math"/>
                        <a:ea typeface="Cambria Math"/>
                      </a:rPr>
                      <m:t>×</m:t>
                    </m:r>
                    <m:r>
                      <a:rPr lang="en-US" sz="1500" i="1" dirty="0">
                        <a:solidFill>
                          <a:srgbClr val="FF0000"/>
                        </a:solidFill>
                        <a:latin typeface="Cambria Math"/>
                        <a:ea typeface="Cambria Math"/>
                      </a:rPr>
                      <m:t>𝑓</m:t>
                    </m:r>
                    <m:r>
                      <a:rPr lang="en-US" sz="1500" i="1" dirty="0">
                        <a:solidFill>
                          <a:srgbClr val="FF0000"/>
                        </a:solidFill>
                        <a:latin typeface="Cambria Math"/>
                        <a:ea typeface="Cambria Math"/>
                      </a:rPr>
                      <m:t> </m:t>
                    </m:r>
                  </m:oMath>
                </a14:m>
                <a:r>
                  <a:rPr lang="en-US" sz="1500" dirty="0">
                    <a:solidFill>
                      <a:srgbClr val="FF0000"/>
                    </a:solidFill>
                    <a:sym typeface="Wingdings" panose="05000000000000000000" pitchFamily="2" charset="2"/>
                  </a:rPr>
                  <a:t> incorrect</a:t>
                </a:r>
              </a:p>
              <a:p>
                <a:r>
                  <a:rPr lang="en-US" sz="1500" dirty="0">
                    <a:sym typeface="Wingdings" panose="05000000000000000000" pitchFamily="2" charset="2"/>
                  </a:rPr>
                  <a:t>2</a:t>
                </a:r>
                <a:r>
                  <a:rPr lang="en-US" sz="1500" baseline="30000" dirty="0">
                    <a:sym typeface="Wingdings" panose="05000000000000000000" pitchFamily="2" charset="2"/>
                  </a:rPr>
                  <a:t>nd</a:t>
                </a:r>
                <a:r>
                  <a:rPr lang="en-US" sz="1500" dirty="0">
                    <a:sym typeface="Wingdings" panose="05000000000000000000" pitchFamily="2" charset="2"/>
                  </a:rPr>
                  <a:t> case (which is in any case impossible as BLU is bound to rise)</a:t>
                </a:r>
              </a:p>
              <a:p>
                <a:r>
                  <a:rPr lang="en-US" sz="1500" dirty="0">
                    <a:solidFill>
                      <a:srgbClr val="0070C0"/>
                    </a:solidFill>
                  </a:rPr>
                  <a:t>BLU = </a:t>
                </a:r>
                <a14:m>
                  <m:oMath xmlns:m="http://schemas.openxmlformats.org/officeDocument/2006/math">
                    <m:r>
                      <a:rPr lang="en-US" sz="1500" i="1">
                        <a:solidFill>
                          <a:srgbClr val="0070C0"/>
                        </a:solidFill>
                        <a:latin typeface="Cambria Math"/>
                      </a:rPr>
                      <m:t>𝑓</m:t>
                    </m:r>
                    <m:r>
                      <a:rPr lang="en-US" sz="1500" i="1">
                        <a:solidFill>
                          <a:srgbClr val="0070C0"/>
                        </a:solidFill>
                        <a:latin typeface="Cambria Math"/>
                        <a:ea typeface="Cambria Math"/>
                      </a:rPr>
                      <m:t>×</m:t>
                    </m:r>
                    <m:f>
                      <m:fPr>
                        <m:ctrlPr>
                          <a:rPr lang="en-US" sz="1500" i="1">
                            <a:solidFill>
                              <a:srgbClr val="0070C0"/>
                            </a:solidFill>
                            <a:latin typeface="Cambria Math" panose="02040503050406030204" pitchFamily="18" charset="0"/>
                            <a:ea typeface="Cambria Math"/>
                          </a:rPr>
                        </m:ctrlPr>
                      </m:fPr>
                      <m:num>
                        <m:r>
                          <a:rPr lang="en-US" sz="1500" i="1">
                            <a:solidFill>
                              <a:srgbClr val="0070C0"/>
                            </a:solidFill>
                            <a:latin typeface="Cambria Math"/>
                            <a:ea typeface="Cambria Math"/>
                          </a:rPr>
                          <m:t>1</m:t>
                        </m:r>
                      </m:num>
                      <m:den>
                        <m:r>
                          <a:rPr lang="en-US" sz="1500" i="1">
                            <a:solidFill>
                              <a:srgbClr val="0070C0"/>
                            </a:solidFill>
                            <a:latin typeface="Cambria Math"/>
                            <a:ea typeface="Cambria Math"/>
                          </a:rPr>
                          <m:t>200</m:t>
                        </m:r>
                      </m:den>
                    </m:f>
                    <m:r>
                      <a:rPr lang="en-US" sz="1500" i="1">
                        <a:solidFill>
                          <a:srgbClr val="0070C0"/>
                        </a:solidFill>
                        <a:latin typeface="Cambria Math"/>
                        <a:ea typeface="Cambria Math"/>
                      </a:rPr>
                      <m:t>×</m:t>
                    </m:r>
                    <m:f>
                      <m:fPr>
                        <m:ctrlPr>
                          <a:rPr lang="en-US" sz="1500" i="1">
                            <a:solidFill>
                              <a:srgbClr val="0070C0"/>
                            </a:solidFill>
                            <a:latin typeface="Cambria Math" panose="02040503050406030204" pitchFamily="18" charset="0"/>
                            <a:ea typeface="Cambria Math"/>
                          </a:rPr>
                        </m:ctrlPr>
                      </m:fPr>
                      <m:num>
                        <m:r>
                          <a:rPr lang="en-US" sz="1500" i="1">
                            <a:solidFill>
                              <a:srgbClr val="0070C0"/>
                            </a:solidFill>
                            <a:latin typeface="Cambria Math"/>
                            <a:ea typeface="Cambria Math"/>
                          </a:rPr>
                          <m:t>4</m:t>
                        </m:r>
                      </m:num>
                      <m:den>
                        <m:r>
                          <a:rPr lang="en-US" sz="1500" i="1">
                            <a:solidFill>
                              <a:srgbClr val="0070C0"/>
                            </a:solidFill>
                            <a:latin typeface="Cambria Math"/>
                            <a:ea typeface="Cambria Math"/>
                          </a:rPr>
                          <m:t>𝑓</m:t>
                        </m:r>
                      </m:den>
                    </m:f>
                    <m:r>
                      <a:rPr lang="en-US" sz="1500" i="1">
                        <a:solidFill>
                          <a:srgbClr val="0070C0"/>
                        </a:solidFill>
                        <a:latin typeface="Cambria Math"/>
                        <a:ea typeface="Cambria Math"/>
                      </a:rPr>
                      <m:t>=</m:t>
                    </m:r>
                    <m:f>
                      <m:fPr>
                        <m:ctrlPr>
                          <a:rPr lang="en-US" sz="1500" i="1">
                            <a:solidFill>
                              <a:srgbClr val="0070C0"/>
                            </a:solidFill>
                            <a:latin typeface="Cambria Math" panose="02040503050406030204" pitchFamily="18" charset="0"/>
                            <a:ea typeface="Cambria Math"/>
                          </a:rPr>
                        </m:ctrlPr>
                      </m:fPr>
                      <m:num>
                        <m:r>
                          <a:rPr lang="en-US" sz="1500" i="1">
                            <a:solidFill>
                              <a:srgbClr val="0070C0"/>
                            </a:solidFill>
                            <a:latin typeface="Cambria Math"/>
                            <a:ea typeface="Cambria Math"/>
                          </a:rPr>
                          <m:t>4</m:t>
                        </m:r>
                      </m:num>
                      <m:den>
                        <m:r>
                          <a:rPr lang="en-US" sz="1500" i="1">
                            <a:solidFill>
                              <a:srgbClr val="0070C0"/>
                            </a:solidFill>
                            <a:latin typeface="Cambria Math"/>
                            <a:ea typeface="Cambria Math"/>
                          </a:rPr>
                          <m:t>200</m:t>
                        </m:r>
                      </m:den>
                    </m:f>
                  </m:oMath>
                </a14:m>
                <a:r>
                  <a:rPr lang="en-US" sz="1500" dirty="0">
                    <a:solidFill>
                      <a:srgbClr val="0070C0"/>
                    </a:solidFill>
                  </a:rPr>
                  <a:t> =0.02 mm </a:t>
                </a:r>
                <a:r>
                  <a:rPr lang="en-US" sz="1500" dirty="0">
                    <a:solidFill>
                      <a:srgbClr val="0070C0"/>
                    </a:solidFill>
                    <a:sym typeface="Wingdings" panose="05000000000000000000" pitchFamily="2" charset="2"/>
                  </a:rPr>
                  <a:t> incorrect</a:t>
                </a:r>
              </a:p>
              <a:p>
                <a:r>
                  <a:rPr lang="en-US" sz="1500" dirty="0">
                    <a:solidFill>
                      <a:srgbClr val="0070C0"/>
                    </a:solidFill>
                    <a:sym typeface="Wingdings" panose="05000000000000000000" pitchFamily="2" charset="2"/>
                  </a:rPr>
                  <a:t>X-axis table speed = </a:t>
                </a:r>
                <a14:m>
                  <m:oMath xmlns:m="http://schemas.openxmlformats.org/officeDocument/2006/math">
                    <m:r>
                      <a:rPr lang="en-US" sz="1500" i="1">
                        <a:solidFill>
                          <a:srgbClr val="0070C0"/>
                        </a:solidFill>
                        <a:latin typeface="Cambria Math"/>
                      </a:rPr>
                      <m:t>𝑓</m:t>
                    </m:r>
                    <m:r>
                      <a:rPr lang="en-US" sz="1500" i="1">
                        <a:solidFill>
                          <a:srgbClr val="0070C0"/>
                        </a:solidFill>
                        <a:latin typeface="Cambria Math"/>
                        <a:ea typeface="Cambria Math"/>
                      </a:rPr>
                      <m:t>×</m:t>
                    </m:r>
                    <m:f>
                      <m:fPr>
                        <m:ctrlPr>
                          <a:rPr lang="en-US" sz="1500" i="1">
                            <a:solidFill>
                              <a:srgbClr val="0070C0"/>
                            </a:solidFill>
                            <a:latin typeface="Cambria Math" panose="02040503050406030204" pitchFamily="18" charset="0"/>
                            <a:ea typeface="Cambria Math"/>
                          </a:rPr>
                        </m:ctrlPr>
                      </m:fPr>
                      <m:num>
                        <m:r>
                          <a:rPr lang="en-US" sz="1500" i="1">
                            <a:solidFill>
                              <a:srgbClr val="0070C0"/>
                            </a:solidFill>
                            <a:latin typeface="Cambria Math"/>
                            <a:ea typeface="Cambria Math"/>
                          </a:rPr>
                          <m:t>1</m:t>
                        </m:r>
                      </m:num>
                      <m:den>
                        <m:r>
                          <a:rPr lang="en-US" sz="1500" i="1">
                            <a:solidFill>
                              <a:srgbClr val="0070C0"/>
                            </a:solidFill>
                            <a:latin typeface="Cambria Math"/>
                            <a:ea typeface="Cambria Math"/>
                          </a:rPr>
                          <m:t>200</m:t>
                        </m:r>
                      </m:den>
                    </m:f>
                    <m:r>
                      <a:rPr lang="en-US" sz="1500" i="1">
                        <a:solidFill>
                          <a:srgbClr val="0070C0"/>
                        </a:solidFill>
                        <a:latin typeface="Cambria Math"/>
                        <a:ea typeface="Cambria Math"/>
                      </a:rPr>
                      <m:t>×4=</m:t>
                    </m:r>
                  </m:oMath>
                </a14:m>
                <a:r>
                  <a:rPr lang="en-US" sz="1500" dirty="0">
                    <a:solidFill>
                      <a:srgbClr val="0070C0"/>
                    </a:solidFill>
                  </a:rPr>
                  <a:t>0.02</a:t>
                </a:r>
                <a14:m>
                  <m:oMath xmlns:m="http://schemas.openxmlformats.org/officeDocument/2006/math">
                    <m:r>
                      <a:rPr lang="en-US" sz="1500" i="1" dirty="0">
                        <a:solidFill>
                          <a:srgbClr val="0070C0"/>
                        </a:solidFill>
                        <a:latin typeface="Cambria Math"/>
                        <a:ea typeface="Cambria Math"/>
                      </a:rPr>
                      <m:t>×</m:t>
                    </m:r>
                    <m:r>
                      <a:rPr lang="en-US" sz="1500" i="1" dirty="0">
                        <a:solidFill>
                          <a:srgbClr val="0070C0"/>
                        </a:solidFill>
                        <a:latin typeface="Cambria Math"/>
                        <a:ea typeface="Cambria Math"/>
                      </a:rPr>
                      <m:t>𝑓</m:t>
                    </m:r>
                    <m:r>
                      <a:rPr lang="en-US" sz="1500" i="1" dirty="0">
                        <a:solidFill>
                          <a:srgbClr val="0070C0"/>
                        </a:solidFill>
                        <a:latin typeface="Cambria Math"/>
                        <a:ea typeface="Cambria Math"/>
                      </a:rPr>
                      <m:t> </m:t>
                    </m:r>
                  </m:oMath>
                </a14:m>
                <a:r>
                  <a:rPr lang="en-US" sz="1500" dirty="0">
                    <a:solidFill>
                      <a:srgbClr val="0070C0"/>
                    </a:solidFill>
                    <a:sym typeface="Wingdings" panose="05000000000000000000" pitchFamily="2" charset="2"/>
                  </a:rPr>
                  <a:t> correct</a:t>
                </a:r>
              </a:p>
              <a:p>
                <a:endParaRPr lang="en-US" sz="1200"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32"/>
                </a:stretch>
              </a:blipFill>
            </p:spPr>
            <p:txBody>
              <a:bodyPr/>
              <a:lstStyle/>
              <a:p>
                <a:r>
                  <a:rPr lang="en-US">
                    <a:noFill/>
                  </a:rPr>
                  <a:t> </a:t>
                </a:r>
              </a:p>
            </p:txBody>
          </p:sp>
        </mc:Fallback>
      </mc:AlternateContent>
    </p:spTree>
    <p:extLst>
      <p:ext uri="{BB962C8B-B14F-4D97-AF65-F5344CB8AC3E}">
        <p14:creationId xmlns:p14="http://schemas.microsoft.com/office/powerpoint/2010/main" val="126245752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MCQ </a:t>
            </a:r>
            <a:r>
              <a:rPr lang="en-US" dirty="0" err="1"/>
              <a:t>contd</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3</a:t>
                </a:r>
                <a:r>
                  <a:rPr lang="en-US" baseline="30000" dirty="0"/>
                  <a:t>rd</a:t>
                </a:r>
                <a:r>
                  <a:rPr lang="en-US" dirty="0"/>
                  <a:t> case</a:t>
                </a:r>
              </a:p>
              <a:p>
                <a:pPr marL="0" indent="0">
                  <a:buNone/>
                </a:pPr>
                <a:r>
                  <a:rPr lang="en-US" sz="1500" dirty="0">
                    <a:solidFill>
                      <a:schemeClr val="accent6">
                        <a:lumMod val="75000"/>
                      </a:schemeClr>
                    </a:solidFill>
                  </a:rPr>
                  <a:t>BLU =</a:t>
                </a:r>
                <a14:m>
                  <m:oMath xmlns:m="http://schemas.openxmlformats.org/officeDocument/2006/math">
                    <m:r>
                      <a:rPr lang="en-US" sz="1500">
                        <a:solidFill>
                          <a:schemeClr val="accent6">
                            <a:lumMod val="75000"/>
                          </a:schemeClr>
                        </a:solidFill>
                        <a:latin typeface="Cambria Math"/>
                        <a:ea typeface="Cambria Math"/>
                      </a:rPr>
                      <m:t>4</m:t>
                    </m:r>
                    <m:r>
                      <a:rPr lang="en-US" sz="1500" i="1">
                        <a:solidFill>
                          <a:schemeClr val="accent6">
                            <a:lumMod val="75000"/>
                          </a:schemeClr>
                        </a:solidFill>
                        <a:latin typeface="Cambria Math"/>
                        <a:ea typeface="Cambria Math"/>
                      </a:rPr>
                      <m:t>𝑓</m:t>
                    </m:r>
                    <m:r>
                      <a:rPr lang="en-US" sz="1500" i="1">
                        <a:solidFill>
                          <a:schemeClr val="accent6">
                            <a:lumMod val="75000"/>
                          </a:schemeClr>
                        </a:solidFill>
                        <a:latin typeface="Cambria Math"/>
                        <a:ea typeface="Cambria Math"/>
                      </a:rPr>
                      <m:t>×</m:t>
                    </m:r>
                    <m:f>
                      <m:fPr>
                        <m:ctrlPr>
                          <a:rPr lang="en-US" sz="1500" i="1">
                            <a:solidFill>
                              <a:schemeClr val="accent6">
                                <a:lumMod val="75000"/>
                              </a:schemeClr>
                            </a:solidFill>
                            <a:latin typeface="Cambria Math" panose="02040503050406030204" pitchFamily="18" charset="0"/>
                            <a:ea typeface="Cambria Math"/>
                          </a:rPr>
                        </m:ctrlPr>
                      </m:fPr>
                      <m:num>
                        <m:r>
                          <a:rPr lang="en-US" sz="1500" i="1">
                            <a:solidFill>
                              <a:schemeClr val="accent6">
                                <a:lumMod val="75000"/>
                              </a:schemeClr>
                            </a:solidFill>
                            <a:latin typeface="Cambria Math"/>
                            <a:ea typeface="Cambria Math"/>
                          </a:rPr>
                          <m:t>2</m:t>
                        </m:r>
                      </m:num>
                      <m:den>
                        <m:sSup>
                          <m:sSupPr>
                            <m:ctrlPr>
                              <a:rPr lang="en-US" sz="1500" i="1">
                                <a:solidFill>
                                  <a:schemeClr val="accent6">
                                    <a:lumMod val="75000"/>
                                  </a:schemeClr>
                                </a:solidFill>
                                <a:latin typeface="Cambria Math" panose="02040503050406030204" pitchFamily="18" charset="0"/>
                                <a:ea typeface="Cambria Math"/>
                              </a:rPr>
                            </m:ctrlPr>
                          </m:sSupPr>
                          <m:e>
                            <m:r>
                              <a:rPr lang="en-US" sz="1500" i="1">
                                <a:solidFill>
                                  <a:schemeClr val="accent6">
                                    <a:lumMod val="75000"/>
                                  </a:schemeClr>
                                </a:solidFill>
                                <a:latin typeface="Cambria Math"/>
                                <a:ea typeface="Cambria Math"/>
                              </a:rPr>
                              <m:t>2</m:t>
                            </m:r>
                          </m:e>
                          <m:sup>
                            <m:r>
                              <a:rPr lang="en-US" sz="1500" i="1">
                                <a:solidFill>
                                  <a:schemeClr val="accent6">
                                    <a:lumMod val="75000"/>
                                  </a:schemeClr>
                                </a:solidFill>
                                <a:latin typeface="Cambria Math"/>
                                <a:ea typeface="Cambria Math"/>
                              </a:rPr>
                              <m:t>2</m:t>
                            </m:r>
                          </m:sup>
                        </m:sSup>
                      </m:den>
                    </m:f>
                    <m:r>
                      <a:rPr lang="en-US" sz="1500" i="1">
                        <a:solidFill>
                          <a:schemeClr val="accent6">
                            <a:lumMod val="75000"/>
                          </a:schemeClr>
                        </a:solidFill>
                        <a:latin typeface="Cambria Math"/>
                        <a:ea typeface="Cambria Math"/>
                      </a:rPr>
                      <m:t>×</m:t>
                    </m:r>
                    <m:f>
                      <m:fPr>
                        <m:ctrlPr>
                          <a:rPr lang="en-US" sz="1500" i="1">
                            <a:solidFill>
                              <a:schemeClr val="accent6">
                                <a:lumMod val="75000"/>
                              </a:schemeClr>
                            </a:solidFill>
                            <a:latin typeface="Cambria Math" panose="02040503050406030204" pitchFamily="18" charset="0"/>
                            <a:ea typeface="Cambria Math"/>
                          </a:rPr>
                        </m:ctrlPr>
                      </m:fPr>
                      <m:num>
                        <m:r>
                          <a:rPr lang="en-US" sz="1500" i="1">
                            <a:solidFill>
                              <a:schemeClr val="accent6">
                                <a:lumMod val="75000"/>
                              </a:schemeClr>
                            </a:solidFill>
                            <a:latin typeface="Cambria Math"/>
                            <a:ea typeface="Cambria Math"/>
                          </a:rPr>
                          <m:t>1</m:t>
                        </m:r>
                      </m:num>
                      <m:den>
                        <m:r>
                          <a:rPr lang="en-US" sz="1500" i="1">
                            <a:solidFill>
                              <a:schemeClr val="accent6">
                                <a:lumMod val="75000"/>
                              </a:schemeClr>
                            </a:solidFill>
                            <a:latin typeface="Cambria Math"/>
                            <a:ea typeface="Cambria Math"/>
                          </a:rPr>
                          <m:t>200</m:t>
                        </m:r>
                      </m:den>
                    </m:f>
                    <m:r>
                      <a:rPr lang="en-US" sz="1500" i="1">
                        <a:solidFill>
                          <a:schemeClr val="accent6">
                            <a:lumMod val="75000"/>
                          </a:schemeClr>
                        </a:solidFill>
                        <a:latin typeface="Cambria Math"/>
                        <a:ea typeface="Cambria Math"/>
                      </a:rPr>
                      <m:t>×</m:t>
                    </m:r>
                    <m:f>
                      <m:fPr>
                        <m:ctrlPr>
                          <a:rPr lang="en-US" sz="1500" i="1">
                            <a:solidFill>
                              <a:schemeClr val="accent6">
                                <a:lumMod val="75000"/>
                              </a:schemeClr>
                            </a:solidFill>
                            <a:latin typeface="Cambria Math" panose="02040503050406030204" pitchFamily="18" charset="0"/>
                            <a:ea typeface="Cambria Math"/>
                          </a:rPr>
                        </m:ctrlPr>
                      </m:fPr>
                      <m:num>
                        <m:r>
                          <a:rPr lang="en-US" sz="1500" i="1">
                            <a:solidFill>
                              <a:schemeClr val="accent6">
                                <a:lumMod val="75000"/>
                              </a:schemeClr>
                            </a:solidFill>
                            <a:latin typeface="Cambria Math"/>
                            <a:ea typeface="Cambria Math"/>
                          </a:rPr>
                          <m:t>1</m:t>
                        </m:r>
                      </m:num>
                      <m:den>
                        <m:r>
                          <a:rPr lang="en-US" sz="1500" i="1">
                            <a:solidFill>
                              <a:schemeClr val="accent6">
                                <a:lumMod val="75000"/>
                              </a:schemeClr>
                            </a:solidFill>
                            <a:latin typeface="Cambria Math"/>
                            <a:ea typeface="Cambria Math"/>
                          </a:rPr>
                          <m:t>2</m:t>
                        </m:r>
                      </m:den>
                    </m:f>
                    <m:r>
                      <a:rPr lang="en-US" sz="1500" i="1">
                        <a:solidFill>
                          <a:schemeClr val="accent6">
                            <a:lumMod val="75000"/>
                          </a:schemeClr>
                        </a:solidFill>
                        <a:latin typeface="Cambria Math"/>
                        <a:ea typeface="Cambria Math"/>
                      </a:rPr>
                      <m:t>×</m:t>
                    </m:r>
                    <m:f>
                      <m:fPr>
                        <m:ctrlPr>
                          <a:rPr lang="en-US" sz="1500" i="1">
                            <a:solidFill>
                              <a:schemeClr val="accent6">
                                <a:lumMod val="75000"/>
                              </a:schemeClr>
                            </a:solidFill>
                            <a:latin typeface="Cambria Math" panose="02040503050406030204" pitchFamily="18" charset="0"/>
                            <a:ea typeface="Cambria Math"/>
                          </a:rPr>
                        </m:ctrlPr>
                      </m:fPr>
                      <m:num>
                        <m:r>
                          <a:rPr lang="en-US" sz="1500" i="1">
                            <a:solidFill>
                              <a:schemeClr val="accent6">
                                <a:lumMod val="75000"/>
                              </a:schemeClr>
                            </a:solidFill>
                            <a:latin typeface="Cambria Math"/>
                            <a:ea typeface="Cambria Math"/>
                          </a:rPr>
                          <m:t>4</m:t>
                        </m:r>
                      </m:num>
                      <m:den>
                        <m:r>
                          <a:rPr lang="en-US" sz="1500" i="1">
                            <a:solidFill>
                              <a:schemeClr val="accent6">
                                <a:lumMod val="75000"/>
                              </a:schemeClr>
                            </a:solidFill>
                            <a:latin typeface="Cambria Math"/>
                            <a:ea typeface="Cambria Math"/>
                          </a:rPr>
                          <m:t>4</m:t>
                        </m:r>
                        <m:r>
                          <a:rPr lang="en-US" sz="1500" i="1">
                            <a:solidFill>
                              <a:schemeClr val="accent6">
                                <a:lumMod val="75000"/>
                              </a:schemeClr>
                            </a:solidFill>
                            <a:latin typeface="Cambria Math"/>
                            <a:ea typeface="Cambria Math"/>
                          </a:rPr>
                          <m:t>𝑓</m:t>
                        </m:r>
                      </m:den>
                    </m:f>
                    <m:r>
                      <a:rPr lang="en-US" sz="1500" i="1">
                        <a:solidFill>
                          <a:schemeClr val="accent6">
                            <a:lumMod val="75000"/>
                          </a:schemeClr>
                        </a:solidFill>
                        <a:latin typeface="Cambria Math"/>
                        <a:ea typeface="Cambria Math"/>
                      </a:rPr>
                      <m:t>=</m:t>
                    </m:r>
                    <m:f>
                      <m:fPr>
                        <m:ctrlPr>
                          <a:rPr lang="en-US" sz="1500" i="1">
                            <a:solidFill>
                              <a:schemeClr val="accent6">
                                <a:lumMod val="75000"/>
                              </a:schemeClr>
                            </a:solidFill>
                            <a:latin typeface="Cambria Math" panose="02040503050406030204" pitchFamily="18" charset="0"/>
                            <a:ea typeface="Cambria Math"/>
                          </a:rPr>
                        </m:ctrlPr>
                      </m:fPr>
                      <m:num>
                        <m:r>
                          <a:rPr lang="en-US" sz="1500" i="1">
                            <a:solidFill>
                              <a:schemeClr val="accent6">
                                <a:lumMod val="75000"/>
                              </a:schemeClr>
                            </a:solidFill>
                            <a:latin typeface="Cambria Math"/>
                            <a:ea typeface="Cambria Math"/>
                          </a:rPr>
                          <m:t>1</m:t>
                        </m:r>
                      </m:num>
                      <m:den>
                        <m:r>
                          <a:rPr lang="en-US" sz="1500" i="1">
                            <a:solidFill>
                              <a:schemeClr val="accent6">
                                <a:lumMod val="75000"/>
                              </a:schemeClr>
                            </a:solidFill>
                            <a:latin typeface="Cambria Math"/>
                            <a:ea typeface="Cambria Math"/>
                          </a:rPr>
                          <m:t>200</m:t>
                        </m:r>
                      </m:den>
                    </m:f>
                  </m:oMath>
                </a14:m>
                <a:r>
                  <a:rPr lang="en-US" sz="1500" dirty="0">
                    <a:solidFill>
                      <a:schemeClr val="accent6">
                        <a:lumMod val="75000"/>
                      </a:schemeClr>
                    </a:solidFill>
                  </a:rPr>
                  <a:t> =0.005 mm </a:t>
                </a:r>
                <a:r>
                  <a:rPr lang="en-US" sz="1500" dirty="0">
                    <a:solidFill>
                      <a:schemeClr val="accent6">
                        <a:lumMod val="75000"/>
                      </a:schemeClr>
                    </a:solidFill>
                    <a:sym typeface="Wingdings" panose="05000000000000000000" pitchFamily="2" charset="2"/>
                  </a:rPr>
                  <a:t> correct</a:t>
                </a:r>
              </a:p>
              <a:p>
                <a:pPr marL="0" indent="0">
                  <a:buNone/>
                </a:pPr>
                <a:r>
                  <a:rPr lang="en-US" sz="1500" dirty="0">
                    <a:solidFill>
                      <a:schemeClr val="accent6">
                        <a:lumMod val="75000"/>
                      </a:schemeClr>
                    </a:solidFill>
                    <a:sym typeface="Wingdings" panose="05000000000000000000" pitchFamily="2" charset="2"/>
                  </a:rPr>
                  <a:t>X-axis table speed  </a:t>
                </a:r>
                <a14:m>
                  <m:oMath xmlns:m="http://schemas.openxmlformats.org/officeDocument/2006/math">
                    <m:r>
                      <a:rPr lang="en-US" sz="1500" i="1">
                        <a:solidFill>
                          <a:schemeClr val="accent6">
                            <a:lumMod val="75000"/>
                          </a:schemeClr>
                        </a:solidFill>
                        <a:latin typeface="Cambria Math"/>
                        <a:ea typeface="Cambria Math"/>
                      </a:rPr>
                      <m:t>=</m:t>
                    </m:r>
                  </m:oMath>
                </a14:m>
                <a:r>
                  <a:rPr lang="en-US" sz="1500" dirty="0">
                    <a:solidFill>
                      <a:schemeClr val="accent6">
                        <a:lumMod val="75000"/>
                      </a:schemeClr>
                    </a:solidFill>
                  </a:rPr>
                  <a:t>0.005</a:t>
                </a:r>
                <a14:m>
                  <m:oMath xmlns:m="http://schemas.openxmlformats.org/officeDocument/2006/math">
                    <m:r>
                      <a:rPr lang="en-US" sz="1500" i="1" dirty="0">
                        <a:solidFill>
                          <a:schemeClr val="accent6">
                            <a:lumMod val="75000"/>
                          </a:schemeClr>
                        </a:solidFill>
                        <a:latin typeface="Cambria Math"/>
                        <a:ea typeface="Cambria Math"/>
                      </a:rPr>
                      <m:t>×4</m:t>
                    </m:r>
                    <m:r>
                      <a:rPr lang="en-US" sz="1500" i="1" dirty="0">
                        <a:solidFill>
                          <a:schemeClr val="accent6">
                            <a:lumMod val="75000"/>
                          </a:schemeClr>
                        </a:solidFill>
                        <a:latin typeface="Cambria Math"/>
                        <a:ea typeface="Cambria Math"/>
                      </a:rPr>
                      <m:t>𝑓</m:t>
                    </m:r>
                    <m:r>
                      <a:rPr lang="en-US" sz="1500" i="1" dirty="0">
                        <a:solidFill>
                          <a:schemeClr val="accent6">
                            <a:lumMod val="75000"/>
                          </a:schemeClr>
                        </a:solidFill>
                        <a:latin typeface="Cambria Math"/>
                        <a:ea typeface="Cambria Math"/>
                      </a:rPr>
                      <m:t>=0.02×</m:t>
                    </m:r>
                    <m:r>
                      <a:rPr lang="en-US" sz="1500" i="1" dirty="0">
                        <a:solidFill>
                          <a:schemeClr val="accent6">
                            <a:lumMod val="75000"/>
                          </a:schemeClr>
                        </a:solidFill>
                        <a:latin typeface="Cambria Math"/>
                        <a:ea typeface="Cambria Math"/>
                      </a:rPr>
                      <m:t>𝑓</m:t>
                    </m:r>
                  </m:oMath>
                </a14:m>
                <a:r>
                  <a:rPr lang="en-US" sz="1500" dirty="0">
                    <a:solidFill>
                      <a:schemeClr val="accent6">
                        <a:lumMod val="75000"/>
                      </a:schemeClr>
                    </a:solidFill>
                    <a:sym typeface="Wingdings" panose="05000000000000000000" pitchFamily="2" charset="2"/>
                  </a:rPr>
                  <a:t> correct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2241"/>
                </a:stretch>
              </a:blipFill>
            </p:spPr>
            <p:txBody>
              <a:bodyPr/>
              <a:lstStyle/>
              <a:p>
                <a:r>
                  <a:rPr lang="en-US">
                    <a:noFill/>
                  </a:rPr>
                  <a:t> </a:t>
                </a:r>
              </a:p>
            </p:txBody>
          </p:sp>
        </mc:Fallback>
      </mc:AlternateContent>
    </p:spTree>
    <p:extLst>
      <p:ext uri="{BB962C8B-B14F-4D97-AF65-F5344CB8AC3E}">
        <p14:creationId xmlns:p14="http://schemas.microsoft.com/office/powerpoint/2010/main" val="180241599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730405"/>
            <a:ext cx="7886700" cy="2759567"/>
          </a:xfrm>
        </p:spPr>
        <p:txBody>
          <a:bodyPr>
            <a:normAutofit/>
          </a:bodyPr>
          <a:lstStyle/>
          <a:p>
            <a:pPr marL="257175" indent="-257175">
              <a:spcBef>
                <a:spcPts val="0"/>
              </a:spcBef>
              <a:buFont typeface="+mj-lt"/>
              <a:buAutoNum type="arabicPeriod"/>
              <a:tabLst>
                <a:tab pos="342900" algn="l"/>
              </a:tabLst>
            </a:pPr>
            <a:r>
              <a:rPr lang="en-US" sz="1350" dirty="0">
                <a:latin typeface="Times New Roman" panose="02020603050405020304" pitchFamily="18" charset="0"/>
                <a:ea typeface="Times New Roman" panose="02020603050405020304" pitchFamily="18" charset="0"/>
              </a:rPr>
              <a:t>A stepper motor of 200 steps per revolution was connected via a ¼ ratio gearbox to a </a:t>
            </a:r>
            <a:r>
              <a:rPr lang="en-US" sz="1350" dirty="0" err="1">
                <a:latin typeface="Times New Roman" panose="02020603050405020304" pitchFamily="18" charset="0"/>
                <a:ea typeface="Times New Roman" panose="02020603050405020304" pitchFamily="18" charset="0"/>
              </a:rPr>
              <a:t>leadscrew</a:t>
            </a:r>
            <a:r>
              <a:rPr lang="en-US" sz="1350" dirty="0">
                <a:latin typeface="Times New Roman" panose="02020603050405020304" pitchFamily="18" charset="0"/>
                <a:ea typeface="Times New Roman" panose="02020603050405020304" pitchFamily="18" charset="0"/>
              </a:rPr>
              <a:t> of  5 mm pitch. </a:t>
            </a:r>
          </a:p>
          <a:p>
            <a:pPr marL="0" indent="0">
              <a:spcBef>
                <a:spcPts val="0"/>
              </a:spcBef>
              <a:buNone/>
              <a:tabLst>
                <a:tab pos="342900" algn="l"/>
              </a:tabLst>
            </a:pPr>
            <a:r>
              <a:rPr lang="en-US" sz="1350" dirty="0">
                <a:latin typeface="Times New Roman" panose="02020603050405020304" pitchFamily="18" charset="0"/>
                <a:ea typeface="Times New Roman" panose="02020603050405020304" pitchFamily="18" charset="0"/>
              </a:rPr>
              <a:t>The basic length unit (BLU) is </a:t>
            </a:r>
          </a:p>
          <a:p>
            <a:pPr marL="0" indent="0">
              <a:spcBef>
                <a:spcPts val="0"/>
              </a:spcBef>
              <a:buNone/>
              <a:tabLst>
                <a:tab pos="342900" algn="l"/>
              </a:tabLst>
            </a:pPr>
            <a:endParaRPr lang="en-US" sz="1350" dirty="0">
              <a:latin typeface="Times New Roman" panose="02020603050405020304" pitchFamily="18" charset="0"/>
              <a:ea typeface="Times New Roman" panose="02020603050405020304" pitchFamily="18" charset="0"/>
            </a:endParaRPr>
          </a:p>
          <a:p>
            <a:pPr marL="0" indent="0">
              <a:spcBef>
                <a:spcPts val="0"/>
              </a:spcBef>
              <a:buNone/>
              <a:tabLst>
                <a:tab pos="342900" algn="l"/>
              </a:tabLst>
            </a:pPr>
            <a:r>
              <a:rPr lang="en-US" sz="1350" dirty="0">
                <a:latin typeface="Times New Roman" panose="02020603050405020304" pitchFamily="18" charset="0"/>
                <a:ea typeface="Times New Roman" panose="02020603050405020304" pitchFamily="18" charset="0"/>
              </a:rPr>
              <a:t>a.  5 microns              b. 2 microns          c. 6.25 microns     d. None of these</a:t>
            </a:r>
          </a:p>
          <a:p>
            <a:pPr marL="0" indent="0">
              <a:spcBef>
                <a:spcPts val="0"/>
              </a:spcBef>
              <a:buNone/>
              <a:tabLst>
                <a:tab pos="342900" algn="l"/>
              </a:tabLst>
            </a:pPr>
            <a:endParaRPr lang="en-US" sz="135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rabicPeriod"/>
              <a:tabLst>
                <a:tab pos="342900" algn="l"/>
              </a:tabLst>
            </a:pPr>
            <a:endParaRPr lang="en-US" sz="1350" dirty="0">
              <a:latin typeface="Times New Roman" panose="02020603050405020304" pitchFamily="18" charset="0"/>
              <a:ea typeface="Times New Roman" panose="02020603050405020304" pitchFamily="18" charset="0"/>
            </a:endParaRPr>
          </a:p>
          <a:p>
            <a:pPr marL="0" indent="0">
              <a:spcBef>
                <a:spcPts val="0"/>
              </a:spcBef>
              <a:buNone/>
              <a:tabLst>
                <a:tab pos="342900" algn="l"/>
              </a:tabLst>
            </a:pPr>
            <a:r>
              <a:rPr lang="en-US" sz="1350" dirty="0">
                <a:latin typeface="Times New Roman" panose="02020603050405020304" pitchFamily="18" charset="0"/>
                <a:ea typeface="Times New Roman" panose="02020603050405020304" pitchFamily="18" charset="0"/>
              </a:rPr>
              <a:t>2. The steps are counted down in a position down counter (PDC) as shown in Fig. It is desired by a customer that each bit of the counter represent 10 microns. This can be done by attaching a DDA as shown with </a:t>
            </a:r>
          </a:p>
          <a:p>
            <a:pPr marL="0" indent="0">
              <a:spcBef>
                <a:spcPts val="0"/>
              </a:spcBef>
              <a:buNone/>
              <a:tabLst>
                <a:tab pos="342900" algn="l"/>
              </a:tabLst>
            </a:pPr>
            <a:endParaRPr lang="en-US" sz="1350" dirty="0">
              <a:latin typeface="Times New Roman" panose="02020603050405020304" pitchFamily="18" charset="0"/>
              <a:ea typeface="Times New Roman" panose="02020603050405020304" pitchFamily="18" charset="0"/>
            </a:endParaRPr>
          </a:p>
          <a:p>
            <a:pPr marL="0" indent="0">
              <a:spcBef>
                <a:spcPts val="0"/>
              </a:spcBef>
              <a:buNone/>
              <a:tabLst>
                <a:tab pos="342900" algn="l"/>
              </a:tabLst>
            </a:pPr>
            <a:endParaRPr lang="en-US" sz="1350" dirty="0">
              <a:latin typeface="Times New Roman" panose="02020603050405020304" pitchFamily="18" charset="0"/>
              <a:ea typeface="Times New Roman" panose="02020603050405020304" pitchFamily="18" charset="0"/>
            </a:endParaRPr>
          </a:p>
          <a:p>
            <a:pPr marL="0" indent="0">
              <a:spcBef>
                <a:spcPts val="0"/>
              </a:spcBef>
              <a:buNone/>
              <a:tabLst>
                <a:tab pos="342900" algn="l"/>
              </a:tabLst>
            </a:pPr>
            <a:r>
              <a:rPr lang="en-US" sz="1350" dirty="0">
                <a:latin typeface="Times New Roman" panose="02020603050405020304" pitchFamily="18" charset="0"/>
                <a:ea typeface="Times New Roman" panose="02020603050405020304" pitchFamily="18" charset="0"/>
              </a:rPr>
              <a:t>a. n = 8  and X = 5                     b. n = 2 and X = 3                c. n = 3 and X = 5        d. None of these</a:t>
            </a:r>
          </a:p>
          <a:p>
            <a:pPr marL="0" indent="0">
              <a:spcBef>
                <a:spcPts val="0"/>
              </a:spcBef>
              <a:buNone/>
              <a:tabLst>
                <a:tab pos="342900" algn="l"/>
              </a:tabLst>
            </a:pPr>
            <a:endParaRPr lang="en-US" dirty="0"/>
          </a:p>
        </p:txBody>
      </p:sp>
      <p:pic>
        <p:nvPicPr>
          <p:cNvPr id="4" name="Picture 3"/>
          <p:cNvPicPr>
            <a:picLocks noChangeAspect="1"/>
          </p:cNvPicPr>
          <p:nvPr/>
        </p:nvPicPr>
        <p:blipFill>
          <a:blip r:embed="rId2"/>
          <a:stretch>
            <a:fillRect/>
          </a:stretch>
        </p:blipFill>
        <p:spPr>
          <a:xfrm>
            <a:off x="1954458" y="1163696"/>
            <a:ext cx="4040459" cy="1566709"/>
          </a:xfrm>
          <a:prstGeom prst="rect">
            <a:avLst/>
          </a:prstGeom>
        </p:spPr>
      </p:pic>
    </p:spTree>
    <p:extLst>
      <p:ext uri="{BB962C8B-B14F-4D97-AF65-F5344CB8AC3E}">
        <p14:creationId xmlns:p14="http://schemas.microsoft.com/office/powerpoint/2010/main" val="24215119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BLU =(1/200)×(1/4)×5 = 0.00625 mm</a:t>
            </a:r>
          </a:p>
          <a:p>
            <a:pPr marL="0" indent="0">
              <a:buNone/>
            </a:pPr>
            <a:endParaRPr lang="en-US" dirty="0"/>
          </a:p>
          <a:p>
            <a:pPr marL="0" indent="0">
              <a:buNone/>
            </a:pPr>
            <a:r>
              <a:rPr lang="en-US" dirty="0"/>
              <a:t>By the time 8 pulses are sent to the motor to give 8 × 0.00625 = 0.05</a:t>
            </a:r>
          </a:p>
          <a:p>
            <a:pPr marL="0" indent="0">
              <a:buNone/>
            </a:pPr>
            <a:endParaRPr lang="en-US" dirty="0"/>
          </a:p>
          <a:p>
            <a:pPr marL="0" indent="0">
              <a:buNone/>
            </a:pPr>
            <a:r>
              <a:rPr lang="en-US" dirty="0"/>
              <a:t>If you send 5 pulses to the PDC – it will show decrements of 5 bits. Hence these bits would represent 50 microns so 1 bit would represent 10 microns.</a:t>
            </a:r>
          </a:p>
          <a:p>
            <a:pPr marL="0" indent="0">
              <a:buNone/>
            </a:pPr>
            <a:r>
              <a:rPr lang="en-US" dirty="0"/>
              <a:t>Use a DDA with n = 3 and X = 5</a:t>
            </a:r>
          </a:p>
        </p:txBody>
      </p:sp>
    </p:spTree>
    <p:extLst>
      <p:ext uri="{BB962C8B-B14F-4D97-AF65-F5344CB8AC3E}">
        <p14:creationId xmlns:p14="http://schemas.microsoft.com/office/powerpoint/2010/main" val="324042915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257175" indent="-257175">
              <a:lnSpc>
                <a:spcPct val="115000"/>
              </a:lnSpc>
              <a:spcBef>
                <a:spcPts val="0"/>
              </a:spcBef>
              <a:buFont typeface="+mj-lt"/>
              <a:buAutoNum type="arabicPeriod"/>
            </a:pPr>
            <a:r>
              <a:rPr lang="en-US" dirty="0">
                <a:latin typeface="Times New Roman" panose="02020603050405020304" pitchFamily="18" charset="0"/>
                <a:ea typeface="Calibri" panose="020F0502020204030204" pitchFamily="34" charset="0"/>
                <a:cs typeface="Times New Roman" panose="02020603050405020304" pitchFamily="18" charset="0"/>
              </a:rPr>
              <a:t>The feed (mm/min) along X axis corresponding to the program line G91G01X40Y30F50 is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15000"/>
              </a:lnSpc>
              <a:spcBef>
                <a:spcPts val="0"/>
              </a:spcBef>
              <a:buFont typeface="+mj-lt"/>
              <a:buAutoNum type="alphaLcPeriod"/>
            </a:pPr>
            <a:r>
              <a:rPr lang="en-US" dirty="0">
                <a:latin typeface="Times New Roman" panose="02020603050405020304" pitchFamily="18" charset="0"/>
                <a:ea typeface="Calibri" panose="020F0502020204030204" pitchFamily="34" charset="0"/>
                <a:cs typeface="Times New Roman" panose="02020603050405020304" pitchFamily="18" charset="0"/>
              </a:rPr>
              <a:t>40                                  b. 50               </a:t>
            </a:r>
          </a:p>
          <a:p>
            <a:pPr marL="257175" indent="-257175">
              <a:lnSpc>
                <a:spcPct val="115000"/>
              </a:lnSpc>
              <a:spcBef>
                <a:spcPts val="0"/>
              </a:spcBef>
              <a:buFont typeface="+mj-lt"/>
              <a:buAutoNum type="alphaLcPeriod"/>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15000"/>
              </a:lnSpc>
              <a:spcBef>
                <a:spcPts val="0"/>
              </a:spcBef>
              <a:buNone/>
            </a:pPr>
            <a:r>
              <a:rPr lang="en-US" dirty="0">
                <a:latin typeface="Times New Roman" panose="02020603050405020304" pitchFamily="18" charset="0"/>
                <a:ea typeface="Calibri" panose="020F0502020204030204" pitchFamily="34" charset="0"/>
                <a:cs typeface="Times New Roman" panose="02020603050405020304" pitchFamily="18" charset="0"/>
              </a:rPr>
              <a:t>c. 30</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d.None</a:t>
            </a:r>
            <a:r>
              <a:rPr lang="en-US" dirty="0">
                <a:latin typeface="Times New Roman" panose="02020603050405020304" pitchFamily="18" charset="0"/>
                <a:ea typeface="Calibri" panose="020F0502020204030204" pitchFamily="34" charset="0"/>
                <a:cs typeface="Times New Roman" panose="02020603050405020304" pitchFamily="18" charset="0"/>
              </a:rPr>
              <a:t> of the others </a:t>
            </a:r>
          </a:p>
          <a:p>
            <a:pPr marL="342900" indent="0">
              <a:lnSpc>
                <a:spcPct val="115000"/>
              </a:lnSpc>
              <a:spcBef>
                <a:spcPts val="0"/>
              </a:spcBef>
              <a:spcAft>
                <a:spcPts val="75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42900" indent="0">
              <a:lnSpc>
                <a:spcPct val="115000"/>
              </a:lnSpc>
              <a:spcBef>
                <a:spcPts val="0"/>
              </a:spcBef>
              <a:spcAft>
                <a:spcPts val="75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342900" indent="0">
              <a:lnSpc>
                <a:spcPct val="115000"/>
              </a:lnSpc>
              <a:spcBef>
                <a:spcPts val="0"/>
              </a:spcBef>
              <a:spcAft>
                <a:spcPts val="750"/>
              </a:spcAft>
              <a:buNone/>
            </a:pPr>
            <a:r>
              <a:rPr lang="en-US" dirty="0">
                <a:latin typeface="Times New Roman" panose="02020603050405020304" pitchFamily="18" charset="0"/>
                <a:ea typeface="Calibri" panose="020F0502020204030204" pitchFamily="34" charset="0"/>
                <a:cs typeface="Times New Roman" panose="02020603050405020304" pitchFamily="18" charset="0"/>
              </a:rPr>
              <a:t>(G91 – incremental)</a:t>
            </a: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2944702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57175" indent="-257175">
              <a:lnSpc>
                <a:spcPct val="115000"/>
              </a:lnSpc>
              <a:spcBef>
                <a:spcPts val="0"/>
              </a:spcBef>
              <a:buFont typeface="+mj-lt"/>
              <a:buAutoNum type="arabicPeriod"/>
            </a:pPr>
            <a:r>
              <a:rPr lang="en-US" dirty="0">
                <a:latin typeface="Times New Roman" panose="02020603050405020304" pitchFamily="18" charset="0"/>
                <a:ea typeface="Calibri" panose="020F0502020204030204" pitchFamily="34" charset="0"/>
                <a:cs typeface="Times New Roman" panose="02020603050405020304" pitchFamily="18" charset="0"/>
              </a:rPr>
              <a:t>If drilling is done on a CNC machine with contouring control system</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557213" lvl="1" indent="-214313">
              <a:lnSpc>
                <a:spcPct val="115000"/>
              </a:lnSpc>
              <a:spcBef>
                <a:spcPts val="0"/>
              </a:spcBef>
              <a:buFont typeface="+mj-lt"/>
              <a:buAutoNum type="alphaLcPeriod"/>
            </a:pPr>
            <a:r>
              <a:rPr lang="en-US" dirty="0">
                <a:latin typeface="Times New Roman" panose="02020603050405020304" pitchFamily="18" charset="0"/>
                <a:ea typeface="Calibri" panose="020F0502020204030204" pitchFamily="34" charset="0"/>
                <a:cs typeface="Times New Roman" panose="02020603050405020304" pitchFamily="18" charset="0"/>
              </a:rPr>
              <a:t>The “cutter diameter compensation left” should be used</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557213" lvl="1" indent="-214313">
              <a:lnSpc>
                <a:spcPct val="115000"/>
              </a:lnSpc>
              <a:spcBef>
                <a:spcPts val="0"/>
              </a:spcBef>
              <a:buFont typeface="+mj-lt"/>
              <a:buAutoNum type="alphaLcPeriod"/>
            </a:pPr>
            <a:r>
              <a:rPr lang="en-US" dirty="0">
                <a:latin typeface="Times New Roman" panose="02020603050405020304" pitchFamily="18" charset="0"/>
                <a:ea typeface="Calibri" panose="020F0502020204030204" pitchFamily="34" charset="0"/>
                <a:cs typeface="Times New Roman" panose="02020603050405020304" pitchFamily="18" charset="0"/>
              </a:rPr>
              <a:t>The “cutter diameter compensation right” should be used</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557213" lvl="1" indent="-214313">
              <a:lnSpc>
                <a:spcPct val="115000"/>
              </a:lnSpc>
              <a:spcBef>
                <a:spcPts val="0"/>
              </a:spcBef>
              <a:buFont typeface="+mj-lt"/>
              <a:buAutoNum type="alphaLcPeriod"/>
            </a:pPr>
            <a:r>
              <a:rPr lang="en-US" dirty="0">
                <a:latin typeface="Times New Roman" panose="02020603050405020304" pitchFamily="18" charset="0"/>
                <a:ea typeface="Calibri" panose="020F0502020204030204" pitchFamily="34" charset="0"/>
                <a:cs typeface="Times New Roman" panose="02020603050405020304" pitchFamily="18" charset="0"/>
              </a:rPr>
              <a:t>Drilling cannot be done on CNC machines with contouring control system</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557213" lvl="1" indent="-214313">
              <a:lnSpc>
                <a:spcPct val="115000"/>
              </a:lnSpc>
              <a:spcBef>
                <a:spcPts val="0"/>
              </a:spcBef>
              <a:buFont typeface="+mj-lt"/>
              <a:buAutoNum type="alphaLcPeriod"/>
            </a:pPr>
            <a:r>
              <a:rPr lang="en-US" dirty="0">
                <a:latin typeface="Times New Roman" panose="02020603050405020304" pitchFamily="18" charset="0"/>
                <a:ea typeface="Calibri" panose="020F0502020204030204" pitchFamily="34" charset="0"/>
                <a:cs typeface="Times New Roman" panose="02020603050405020304" pitchFamily="18" charset="0"/>
              </a:rPr>
              <a:t>Cutter diameter compensation is not required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557213" lvl="1" indent="-214313">
              <a:lnSpc>
                <a:spcPct val="115000"/>
              </a:lnSpc>
              <a:spcBef>
                <a:spcPts val="0"/>
              </a:spcBef>
              <a:buFont typeface="+mj-lt"/>
              <a:buAutoNum type="alphaLcPeriod"/>
            </a:pPr>
            <a:r>
              <a:rPr lang="en-US" dirty="0">
                <a:latin typeface="Times New Roman" panose="02020603050405020304" pitchFamily="18" charset="0"/>
                <a:ea typeface="Calibri" panose="020F0502020204030204" pitchFamily="34" charset="0"/>
                <a:cs typeface="Times New Roman" panose="02020603050405020304" pitchFamily="18" charset="0"/>
              </a:rPr>
              <a:t>None of the others</a:t>
            </a: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04211101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57175" indent="-257175">
              <a:lnSpc>
                <a:spcPct val="115000"/>
              </a:lnSpc>
              <a:spcBef>
                <a:spcPts val="0"/>
              </a:spcBef>
              <a:buFont typeface="+mj-lt"/>
              <a:buAutoNum type="arabicPeriod"/>
            </a:pPr>
            <a:r>
              <a:rPr lang="en-US" dirty="0">
                <a:latin typeface="Times New Roman" panose="02020603050405020304" pitchFamily="18" charset="0"/>
                <a:ea typeface="Calibri" panose="020F0502020204030204" pitchFamily="34" charset="0"/>
                <a:cs typeface="Times New Roman" panose="02020603050405020304" pitchFamily="18" charset="0"/>
              </a:rPr>
              <a:t>Cutter radius compensation in CNC 2-D milling with end milling cutter is used to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15000"/>
              </a:lnSpc>
              <a:spcBef>
                <a:spcPts val="0"/>
              </a:spcBef>
              <a:buFont typeface="+mj-lt"/>
              <a:buAutoNum type="alphaLcPeriod"/>
            </a:pPr>
            <a:r>
              <a:rPr lang="en-US" dirty="0">
                <a:latin typeface="Times New Roman" panose="02020603050405020304" pitchFamily="18" charset="0"/>
                <a:ea typeface="Calibri" panose="020F0502020204030204" pitchFamily="34" charset="0"/>
                <a:cs typeface="Times New Roman" panose="02020603050405020304" pitchFamily="18" charset="0"/>
              </a:rPr>
              <a:t>Determine radial run-out of cutters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15000"/>
              </a:lnSpc>
              <a:spcBef>
                <a:spcPts val="0"/>
              </a:spcBef>
              <a:buFont typeface="+mj-lt"/>
              <a:buAutoNum type="alphaLcPeriod"/>
            </a:pPr>
            <a:r>
              <a:rPr lang="en-US" dirty="0">
                <a:latin typeface="Times New Roman" panose="02020603050405020304" pitchFamily="18" charset="0"/>
                <a:ea typeface="Calibri" panose="020F0502020204030204" pitchFamily="34" charset="0"/>
                <a:cs typeface="Times New Roman" panose="02020603050405020304" pitchFamily="18" charset="0"/>
              </a:rPr>
              <a:t>Determine the cutter RPM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15000"/>
              </a:lnSpc>
              <a:spcBef>
                <a:spcPts val="0"/>
              </a:spcBef>
              <a:spcAft>
                <a:spcPts val="750"/>
              </a:spcAft>
              <a:buFont typeface="+mj-lt"/>
              <a:buAutoNum type="alphaLcPeriod"/>
            </a:pPr>
            <a:r>
              <a:rPr lang="en-US" dirty="0">
                <a:latin typeface="Times New Roman" panose="02020603050405020304" pitchFamily="18" charset="0"/>
                <a:ea typeface="Calibri" panose="020F0502020204030204" pitchFamily="34" charset="0"/>
                <a:cs typeface="Times New Roman" panose="02020603050405020304" pitchFamily="18" charset="0"/>
              </a:rPr>
              <a:t>Find cutter center locus from work piece geometry and cutter diameter</a:t>
            </a:r>
          </a:p>
          <a:p>
            <a:pPr marL="257175" indent="-257175">
              <a:lnSpc>
                <a:spcPct val="115000"/>
              </a:lnSpc>
              <a:spcBef>
                <a:spcPts val="0"/>
              </a:spcBef>
              <a:spcAft>
                <a:spcPts val="750"/>
              </a:spcAft>
              <a:buFont typeface="+mj-lt"/>
              <a:buAutoNum type="alphaLcPeriod"/>
            </a:pPr>
            <a:r>
              <a:rPr lang="en-US" dirty="0">
                <a:latin typeface="Times New Roman" panose="02020603050405020304" pitchFamily="18" charset="0"/>
                <a:ea typeface="Calibri" panose="020F0502020204030204" pitchFamily="34" charset="0"/>
                <a:cs typeface="Times New Roman" panose="02020603050405020304" pitchFamily="18" charset="0"/>
              </a:rPr>
              <a:t>None of the others</a:t>
            </a: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6184802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57175" indent="-257175" algn="just">
              <a:spcBef>
                <a:spcPts val="0"/>
              </a:spcBef>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A CNC milling machine is having maximum X – travel to be 1000 mm. If the basic length unit along X axis is 0.001 mm, the least size of the X-DDA would be </a:t>
            </a:r>
          </a:p>
          <a:p>
            <a:pPr marL="342900" algn="just">
              <a:spcBef>
                <a:spcPts val="0"/>
              </a:spcBef>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257175" indent="-257175">
              <a:spcBef>
                <a:spcPts val="0"/>
              </a:spcBef>
              <a:buFont typeface="+mj-lt"/>
              <a:buAutoNum type="alphaLcParenBoth"/>
            </a:pPr>
            <a:r>
              <a:rPr lang="en-US" dirty="0">
                <a:latin typeface="Calibri" panose="020F0502020204030204" pitchFamily="34" charset="0"/>
                <a:ea typeface="Calibri" panose="020F0502020204030204" pitchFamily="34" charset="0"/>
                <a:cs typeface="Times New Roman" panose="02020603050405020304" pitchFamily="18" charset="0"/>
              </a:rPr>
              <a:t>20 bits              (b) None of the others</a:t>
            </a:r>
          </a:p>
          <a:p>
            <a:pPr marL="342900">
              <a:spcBef>
                <a:spcPts val="0"/>
              </a:spcBef>
            </a:pPr>
            <a:r>
              <a:rPr lang="en-US" dirty="0">
                <a:latin typeface="Calibri" panose="020F0502020204030204" pitchFamily="34" charset="0"/>
                <a:ea typeface="Calibri" panose="020F0502020204030204" pitchFamily="34" charset="0"/>
                <a:cs typeface="Times New Roman" panose="02020603050405020304" pitchFamily="18" charset="0"/>
              </a:rPr>
              <a:t>(c ) 10 bits                    (d) 16 bits    </a:t>
            </a:r>
          </a:p>
          <a:p>
            <a:endParaRPr lang="en-US" dirty="0"/>
          </a:p>
        </p:txBody>
      </p:sp>
    </p:spTree>
    <p:extLst>
      <p:ext uri="{BB962C8B-B14F-4D97-AF65-F5344CB8AC3E}">
        <p14:creationId xmlns:p14="http://schemas.microsoft.com/office/powerpoint/2010/main" val="349901177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57175" indent="-257175">
              <a:spcBef>
                <a:spcPts val="0"/>
              </a:spcBef>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For execution of line no. 2, </a:t>
            </a:r>
          </a:p>
          <a:p>
            <a:pPr marL="128588" indent="0">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Line 1 G90 G00 X00.55 Y 20.30</a:t>
            </a:r>
          </a:p>
          <a:p>
            <a:pPr marL="0" indent="0">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Line 2 G01 X12.55 Y25.30 F200</a:t>
            </a:r>
          </a:p>
          <a:p>
            <a:pPr marL="0">
              <a:spcBef>
                <a:spcPts val="0"/>
              </a:spcBef>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The ratio of </a:t>
            </a:r>
            <a:r>
              <a:rPr lang="en-US" dirty="0" err="1">
                <a:latin typeface="Calibri" panose="020F0502020204030204" pitchFamily="34" charset="0"/>
                <a:ea typeface="Calibri" panose="020F0502020204030204" pitchFamily="34" charset="0"/>
                <a:cs typeface="Times New Roman" panose="02020603050405020304" pitchFamily="18" charset="0"/>
              </a:rPr>
              <a:t>V</a:t>
            </a:r>
            <a:r>
              <a:rPr lang="en-US" sz="2400" baseline="-25000" dirty="0" err="1">
                <a:latin typeface="Calibri" panose="020F0502020204030204" pitchFamily="34" charset="0"/>
                <a:ea typeface="Calibri" panose="020F0502020204030204" pitchFamily="34" charset="0"/>
                <a:cs typeface="Times New Roman" panose="02020603050405020304" pitchFamily="18" charset="0"/>
              </a:rPr>
              <a:t>x</a:t>
            </a:r>
            <a:r>
              <a:rPr lang="en-US" dirty="0">
                <a:latin typeface="Calibri" panose="020F0502020204030204" pitchFamily="34" charset="0"/>
                <a:ea typeface="Calibri" panose="020F0502020204030204" pitchFamily="34" charset="0"/>
                <a:cs typeface="Times New Roman" panose="02020603050405020304" pitchFamily="18" charset="0"/>
              </a:rPr>
              <a:t>/</a:t>
            </a:r>
            <a:r>
              <a:rPr lang="en-US" dirty="0" err="1">
                <a:latin typeface="Calibri" panose="020F0502020204030204" pitchFamily="34" charset="0"/>
                <a:ea typeface="Calibri" panose="020F0502020204030204" pitchFamily="34" charset="0"/>
                <a:cs typeface="Times New Roman" panose="02020603050405020304" pitchFamily="18" charset="0"/>
              </a:rPr>
              <a:t>V</a:t>
            </a:r>
            <a:r>
              <a:rPr lang="en-US" sz="2400" baseline="-25000" dirty="0" err="1">
                <a:latin typeface="Calibri" panose="020F0502020204030204" pitchFamily="34" charset="0"/>
                <a:ea typeface="Calibri" panose="020F0502020204030204" pitchFamily="34" charset="0"/>
                <a:cs typeface="Times New Roman" panose="02020603050405020304" pitchFamily="18" charset="0"/>
              </a:rPr>
              <a:t>y</a:t>
            </a:r>
            <a:r>
              <a:rPr lang="en-US" dirty="0">
                <a:latin typeface="Calibri" panose="020F0502020204030204" pitchFamily="34" charset="0"/>
                <a:ea typeface="Calibri" panose="020F0502020204030204" pitchFamily="34" charset="0"/>
                <a:cs typeface="Times New Roman" panose="02020603050405020304" pitchFamily="18" charset="0"/>
              </a:rPr>
              <a:t> is </a:t>
            </a:r>
          </a:p>
          <a:p>
            <a:pPr marL="0" indent="0">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257175" indent="-257175">
              <a:spcBef>
                <a:spcPts val="0"/>
              </a:spcBef>
              <a:buFont typeface="+mj-lt"/>
              <a:buAutoNum type="alphaLcPeriod"/>
            </a:pPr>
            <a:r>
              <a:rPr lang="en-US" dirty="0">
                <a:latin typeface="Calibri" panose="020F0502020204030204" pitchFamily="34" charset="0"/>
                <a:ea typeface="Calibri" panose="020F0502020204030204" pitchFamily="34" charset="0"/>
                <a:cs typeface="Times New Roman" panose="02020603050405020304" pitchFamily="18" charset="0"/>
              </a:rPr>
              <a:t>12/5                    b. 144/25                  c. 13/12    </a:t>
            </a:r>
          </a:p>
          <a:p>
            <a:pPr marL="0" indent="0">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               d. None of the others</a:t>
            </a:r>
          </a:p>
          <a:p>
            <a:endParaRPr lang="en-US" dirty="0"/>
          </a:p>
        </p:txBody>
      </p:sp>
    </p:spTree>
    <p:extLst>
      <p:ext uri="{BB962C8B-B14F-4D97-AF65-F5344CB8AC3E}">
        <p14:creationId xmlns:p14="http://schemas.microsoft.com/office/powerpoint/2010/main" val="3361786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value of carry</a:t>
            </a:r>
          </a:p>
        </p:txBody>
      </p:sp>
      <p:sp>
        <p:nvSpPr>
          <p:cNvPr id="3" name="Content Placeholder 2"/>
          <p:cNvSpPr>
            <a:spLocks noGrp="1"/>
          </p:cNvSpPr>
          <p:nvPr>
            <p:ph idx="1"/>
          </p:nvPr>
        </p:nvSpPr>
        <p:spPr/>
        <p:txBody>
          <a:bodyPr>
            <a:normAutofit/>
          </a:bodyPr>
          <a:lstStyle/>
          <a:p>
            <a:pPr marL="0" indent="0">
              <a:buNone/>
            </a:pPr>
            <a:endParaRPr lang="en-US" i="1" dirty="0"/>
          </a:p>
          <a:p>
            <a:pPr marL="0" indent="0">
              <a:buNone/>
            </a:pPr>
            <a:r>
              <a:rPr lang="en-US" i="1" dirty="0"/>
              <a:t>Carry</a:t>
            </a:r>
            <a:r>
              <a:rPr lang="en-US" dirty="0"/>
              <a:t> = </a:t>
            </a:r>
            <a:r>
              <a:rPr lang="en-US" i="1" dirty="0"/>
              <a:t>A.B.C + A.B.C</a:t>
            </a:r>
            <a:r>
              <a:rPr lang="en-US" i="1" baseline="30000" dirty="0">
                <a:sym typeface="Symbol" panose="05050102010706020507" pitchFamily="18" charset="2"/>
              </a:rPr>
              <a:t></a:t>
            </a:r>
            <a:r>
              <a:rPr lang="en-US" i="1" dirty="0"/>
              <a:t> + A</a:t>
            </a:r>
            <a:r>
              <a:rPr lang="en-US" i="1" baseline="30000" dirty="0">
                <a:sym typeface="Symbol" panose="05050102010706020507" pitchFamily="18" charset="2"/>
              </a:rPr>
              <a:t></a:t>
            </a:r>
            <a:r>
              <a:rPr lang="en-US" i="1" dirty="0"/>
              <a:t>.B.C + A.B</a:t>
            </a:r>
            <a:r>
              <a:rPr lang="en-US" i="1" baseline="30000" dirty="0">
                <a:sym typeface="Symbol" panose="05050102010706020507" pitchFamily="18" charset="2"/>
              </a:rPr>
              <a:t></a:t>
            </a:r>
            <a:r>
              <a:rPr lang="en-US" i="1" dirty="0"/>
              <a:t>.C</a:t>
            </a:r>
          </a:p>
          <a:p>
            <a:pPr marL="0" indent="0">
              <a:buNone/>
            </a:pPr>
            <a:r>
              <a:rPr lang="en-US" i="1" dirty="0"/>
              <a:t> </a:t>
            </a:r>
          </a:p>
          <a:p>
            <a:pPr marL="0" indent="0">
              <a:buNone/>
            </a:pPr>
            <a:r>
              <a:rPr lang="en-US" i="1" dirty="0"/>
              <a:t>= A.B.C + A.B.C</a:t>
            </a:r>
            <a:r>
              <a:rPr lang="en-US" i="1" baseline="30000" dirty="0">
                <a:sym typeface="Symbol" panose="05050102010706020507" pitchFamily="18" charset="2"/>
              </a:rPr>
              <a:t></a:t>
            </a:r>
            <a:r>
              <a:rPr lang="en-US" i="1" dirty="0"/>
              <a:t> + A.B.C + A</a:t>
            </a:r>
            <a:r>
              <a:rPr lang="en-US" i="1" baseline="30000" dirty="0">
                <a:sym typeface="Symbol" panose="05050102010706020507" pitchFamily="18" charset="2"/>
              </a:rPr>
              <a:t></a:t>
            </a:r>
            <a:r>
              <a:rPr lang="en-US" i="1" dirty="0"/>
              <a:t>.B.C + A.B.C  + A.B</a:t>
            </a:r>
            <a:r>
              <a:rPr lang="en-US" i="1" baseline="30000" dirty="0">
                <a:sym typeface="Symbol" panose="05050102010706020507" pitchFamily="18" charset="2"/>
              </a:rPr>
              <a:t></a:t>
            </a:r>
            <a:r>
              <a:rPr lang="en-US" i="1" dirty="0"/>
              <a:t>.C</a:t>
            </a:r>
            <a:endParaRPr lang="en-US" dirty="0"/>
          </a:p>
          <a:p>
            <a:endParaRPr lang="en-US" dirty="0"/>
          </a:p>
          <a:p>
            <a:pPr marL="0" indent="0">
              <a:buNone/>
            </a:pPr>
            <a:r>
              <a:rPr lang="en-US" i="1" dirty="0"/>
              <a:t>=  A.B.(C+C</a:t>
            </a:r>
            <a:r>
              <a:rPr lang="en-US" i="1" baseline="30000" dirty="0">
                <a:sym typeface="Symbol" panose="05050102010706020507" pitchFamily="18" charset="2"/>
              </a:rPr>
              <a:t></a:t>
            </a:r>
            <a:r>
              <a:rPr lang="en-US" i="1" dirty="0"/>
              <a:t>) + B.C.(A+A</a:t>
            </a:r>
            <a:r>
              <a:rPr lang="en-US" i="1" baseline="30000" dirty="0">
                <a:sym typeface="Symbol" panose="05050102010706020507" pitchFamily="18" charset="2"/>
              </a:rPr>
              <a:t></a:t>
            </a:r>
            <a:r>
              <a:rPr lang="en-US" i="1" dirty="0"/>
              <a:t>) + A.C.(B+B</a:t>
            </a:r>
            <a:r>
              <a:rPr lang="en-US" i="1" baseline="30000" dirty="0">
                <a:sym typeface="Symbol" panose="05050102010706020507" pitchFamily="18" charset="2"/>
              </a:rPr>
              <a:t></a:t>
            </a:r>
            <a:r>
              <a:rPr lang="en-US" i="1" dirty="0"/>
              <a:t>)  </a:t>
            </a:r>
          </a:p>
          <a:p>
            <a:pPr marL="0" indent="0">
              <a:buNone/>
            </a:pPr>
            <a:endParaRPr lang="en-US" i="1" dirty="0"/>
          </a:p>
          <a:p>
            <a:pPr marL="0" indent="0">
              <a:buNone/>
            </a:pPr>
            <a:r>
              <a:rPr lang="en-US" i="1" dirty="0"/>
              <a:t>= A.B + B.C + A.C</a:t>
            </a:r>
            <a:endParaRPr lang="en-US" dirty="0"/>
          </a:p>
          <a:p>
            <a:endParaRPr lang="en-US" dirty="0"/>
          </a:p>
        </p:txBody>
      </p:sp>
    </p:spTree>
    <p:extLst>
      <p:ext uri="{BB962C8B-B14F-4D97-AF65-F5344CB8AC3E}">
        <p14:creationId xmlns:p14="http://schemas.microsoft.com/office/powerpoint/2010/main" val="411645532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dirty="0"/>
              <a:t>A Digital differential analyzer (DDA) is to emit </a:t>
            </a:r>
            <a:r>
              <a:rPr lang="en-US" i="1" dirty="0"/>
              <a:t>c</a:t>
            </a:r>
            <a:r>
              <a:rPr lang="en-US" dirty="0"/>
              <a:t> = 3000 ppm. If the input pulse frequency </a:t>
            </a:r>
            <a:r>
              <a:rPr lang="en-US" i="1" dirty="0"/>
              <a:t>f</a:t>
            </a:r>
            <a:r>
              <a:rPr lang="en-US" dirty="0"/>
              <a:t> is 6000 ppm, n = 4, the content X inside the DDA (which gets </a:t>
            </a:r>
            <a:r>
              <a:rPr lang="en-US"/>
              <a:t>added repeatedly) is </a:t>
            </a:r>
            <a:endParaRPr lang="en-US" dirty="0"/>
          </a:p>
          <a:p>
            <a:endParaRPr lang="en-US" dirty="0"/>
          </a:p>
        </p:txBody>
      </p:sp>
    </p:spTree>
    <p:extLst>
      <p:ext uri="{BB962C8B-B14F-4D97-AF65-F5344CB8AC3E}">
        <p14:creationId xmlns:p14="http://schemas.microsoft.com/office/powerpoint/2010/main" val="345475168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Mirror imaging in a CNC program </a:t>
            </a:r>
          </a:p>
          <a:p>
            <a:endParaRPr lang="en-US" dirty="0"/>
          </a:p>
          <a:p>
            <a:pPr marL="385763" indent="-385763">
              <a:buAutoNum type="alphaLcPeriod"/>
            </a:pPr>
            <a:r>
              <a:rPr lang="en-US" dirty="0"/>
              <a:t>Cannot be performed in case of P-T-P machines </a:t>
            </a:r>
          </a:p>
          <a:p>
            <a:pPr marL="385763" indent="-385763">
              <a:buAutoNum type="alphaLcPeriod"/>
            </a:pPr>
            <a:r>
              <a:rPr lang="en-US" dirty="0"/>
              <a:t>Cannot be performed in case of Continuous control machines </a:t>
            </a:r>
          </a:p>
          <a:p>
            <a:pPr marL="385763" indent="-385763">
              <a:buAutoNum type="alphaLcPeriod"/>
            </a:pPr>
            <a:r>
              <a:rPr lang="en-US" dirty="0"/>
              <a:t>Can be performed in both the above types of machines</a:t>
            </a:r>
          </a:p>
          <a:p>
            <a:pPr marL="385763" indent="-385763">
              <a:buAutoNum type="alphaLcPeriod"/>
            </a:pPr>
            <a:r>
              <a:rPr lang="en-US" dirty="0"/>
              <a:t>Cannot be performed in both </a:t>
            </a:r>
          </a:p>
        </p:txBody>
      </p:sp>
    </p:spTree>
    <p:extLst>
      <p:ext uri="{BB962C8B-B14F-4D97-AF65-F5344CB8AC3E}">
        <p14:creationId xmlns:p14="http://schemas.microsoft.com/office/powerpoint/2010/main" val="77755033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For the following part with the direction of motion shown, we would use </a:t>
            </a:r>
          </a:p>
          <a:p>
            <a:endParaRPr lang="en-US" dirty="0"/>
          </a:p>
          <a:p>
            <a:r>
              <a:rPr lang="en-US" dirty="0"/>
              <a:t>A. Cutter radius compensation left </a:t>
            </a:r>
          </a:p>
          <a:p>
            <a:r>
              <a:rPr lang="en-US" dirty="0"/>
              <a:t>B. Cutter compensation right </a:t>
            </a:r>
          </a:p>
          <a:p>
            <a:endParaRPr lang="en-US" dirty="0"/>
          </a:p>
        </p:txBody>
      </p:sp>
      <p:sp>
        <p:nvSpPr>
          <p:cNvPr id="4" name="Pentagon 3"/>
          <p:cNvSpPr/>
          <p:nvPr/>
        </p:nvSpPr>
        <p:spPr>
          <a:xfrm>
            <a:off x="5455693" y="3600450"/>
            <a:ext cx="2149523" cy="1207827"/>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Oval 4"/>
          <p:cNvSpPr/>
          <p:nvPr/>
        </p:nvSpPr>
        <p:spPr>
          <a:xfrm>
            <a:off x="5844654" y="4808278"/>
            <a:ext cx="388961" cy="3991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ight Arrow 5"/>
          <p:cNvSpPr/>
          <p:nvPr/>
        </p:nvSpPr>
        <p:spPr>
          <a:xfrm>
            <a:off x="6366681" y="4909480"/>
            <a:ext cx="470848" cy="21610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ight Arrow 6"/>
          <p:cNvSpPr/>
          <p:nvPr/>
        </p:nvSpPr>
        <p:spPr>
          <a:xfrm rot="18605625">
            <a:off x="7279374" y="4561462"/>
            <a:ext cx="470848" cy="21610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ight Arrow 7"/>
          <p:cNvSpPr/>
          <p:nvPr/>
        </p:nvSpPr>
        <p:spPr>
          <a:xfrm rot="13553740">
            <a:off x="7272220" y="3736651"/>
            <a:ext cx="470848" cy="21610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ight Arrow 8"/>
          <p:cNvSpPr/>
          <p:nvPr/>
        </p:nvSpPr>
        <p:spPr>
          <a:xfrm rot="10800000">
            <a:off x="6059607" y="3298396"/>
            <a:ext cx="470848" cy="21610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ight Arrow 9"/>
          <p:cNvSpPr/>
          <p:nvPr/>
        </p:nvSpPr>
        <p:spPr>
          <a:xfrm rot="5400000">
            <a:off x="5058190" y="4096310"/>
            <a:ext cx="470848" cy="21610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ight Arrow 10"/>
          <p:cNvSpPr/>
          <p:nvPr/>
        </p:nvSpPr>
        <p:spPr>
          <a:xfrm>
            <a:off x="6480981" y="5023780"/>
            <a:ext cx="470848" cy="21610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61557241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If l1 and c1 are already defined, the definition of the small circle c2 (radius 10 mm) would be (in GTL)</a:t>
            </a:r>
          </a:p>
          <a:p>
            <a:endParaRPr lang="en-US" dirty="0"/>
          </a:p>
          <a:p>
            <a:endParaRPr lang="en-US" dirty="0"/>
          </a:p>
          <a:p>
            <a:endParaRPr lang="en-US" dirty="0"/>
          </a:p>
        </p:txBody>
      </p:sp>
      <p:grpSp>
        <p:nvGrpSpPr>
          <p:cNvPr id="17" name="Group 16"/>
          <p:cNvGrpSpPr/>
          <p:nvPr/>
        </p:nvGrpSpPr>
        <p:grpSpPr>
          <a:xfrm>
            <a:off x="860569" y="2870758"/>
            <a:ext cx="4204268" cy="2619215"/>
            <a:chOff x="1723157" y="2417194"/>
            <a:chExt cx="5605691" cy="3492287"/>
          </a:xfrm>
        </p:grpSpPr>
        <p:sp>
          <p:nvSpPr>
            <p:cNvPr id="4" name="Oval 3"/>
            <p:cNvSpPr/>
            <p:nvPr/>
          </p:nvSpPr>
          <p:spPr>
            <a:xfrm>
              <a:off x="2197290" y="3166281"/>
              <a:ext cx="2947916" cy="2743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p:cNvCxnSpPr/>
            <p:nvPr/>
          </p:nvCxnSpPr>
          <p:spPr>
            <a:xfrm>
              <a:off x="2961564" y="2417194"/>
              <a:ext cx="4367284" cy="1228299"/>
            </a:xfrm>
            <a:prstGeom prst="line">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4915847" y="3110102"/>
              <a:ext cx="993633" cy="107078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Isosceles Triangle 11"/>
            <p:cNvSpPr/>
            <p:nvPr/>
          </p:nvSpPr>
          <p:spPr>
            <a:xfrm>
              <a:off x="5858680" y="3527085"/>
              <a:ext cx="101600" cy="23681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Isosceles Triangle 12"/>
            <p:cNvSpPr/>
            <p:nvPr/>
          </p:nvSpPr>
          <p:spPr>
            <a:xfrm>
              <a:off x="2146490" y="4537881"/>
              <a:ext cx="101600" cy="23681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p:cNvSpPr txBox="1"/>
            <p:nvPr/>
          </p:nvSpPr>
          <p:spPr>
            <a:xfrm>
              <a:off x="1723157" y="4556981"/>
              <a:ext cx="423333" cy="677108"/>
            </a:xfrm>
            <a:prstGeom prst="rect">
              <a:avLst/>
            </a:prstGeom>
            <a:noFill/>
          </p:spPr>
          <p:txBody>
            <a:bodyPr wrap="square" rtlCol="0">
              <a:spAutoFit/>
            </a:bodyPr>
            <a:lstStyle/>
            <a:p>
              <a:r>
                <a:rPr lang="en-US" sz="1350" dirty="0"/>
                <a:t>c1</a:t>
              </a:r>
            </a:p>
          </p:txBody>
        </p:sp>
        <p:sp>
          <p:nvSpPr>
            <p:cNvPr id="15" name="TextBox 14"/>
            <p:cNvSpPr txBox="1"/>
            <p:nvPr/>
          </p:nvSpPr>
          <p:spPr>
            <a:xfrm>
              <a:off x="5871255" y="3693143"/>
              <a:ext cx="592665" cy="400109"/>
            </a:xfrm>
            <a:prstGeom prst="rect">
              <a:avLst/>
            </a:prstGeom>
            <a:noFill/>
          </p:spPr>
          <p:txBody>
            <a:bodyPr wrap="square" rtlCol="0">
              <a:spAutoFit/>
            </a:bodyPr>
            <a:lstStyle/>
            <a:p>
              <a:r>
                <a:rPr lang="en-US" sz="1350" dirty="0"/>
                <a:t>c2</a:t>
              </a:r>
            </a:p>
          </p:txBody>
        </p:sp>
        <p:sp>
          <p:nvSpPr>
            <p:cNvPr id="16" name="TextBox 15"/>
            <p:cNvSpPr txBox="1"/>
            <p:nvPr/>
          </p:nvSpPr>
          <p:spPr>
            <a:xfrm>
              <a:off x="6499683" y="3115321"/>
              <a:ext cx="592665" cy="400109"/>
            </a:xfrm>
            <a:prstGeom prst="rect">
              <a:avLst/>
            </a:prstGeom>
            <a:noFill/>
          </p:spPr>
          <p:txBody>
            <a:bodyPr wrap="square" rtlCol="0">
              <a:spAutoFit/>
            </a:bodyPr>
            <a:lstStyle/>
            <a:p>
              <a:r>
                <a:rPr lang="en-US" sz="1350" dirty="0"/>
                <a:t>l1</a:t>
              </a:r>
            </a:p>
          </p:txBody>
        </p:sp>
      </p:grpSp>
      <p:sp>
        <p:nvSpPr>
          <p:cNvPr id="18" name="TextBox 17"/>
          <p:cNvSpPr txBox="1"/>
          <p:nvPr/>
        </p:nvSpPr>
        <p:spPr>
          <a:xfrm>
            <a:off x="5308600" y="2686050"/>
            <a:ext cx="2743200" cy="1938992"/>
          </a:xfrm>
          <a:prstGeom prst="rect">
            <a:avLst/>
          </a:prstGeom>
          <a:noFill/>
        </p:spPr>
        <p:txBody>
          <a:bodyPr wrap="square" rtlCol="0">
            <a:spAutoFit/>
          </a:bodyPr>
          <a:lstStyle/>
          <a:p>
            <a:pPr marL="257175" indent="-257175">
              <a:buAutoNum type="alphaLcPeriod"/>
            </a:pPr>
            <a:r>
              <a:rPr lang="en-US" sz="2400" dirty="0"/>
              <a:t>c2=l1, c1, r-10</a:t>
            </a:r>
          </a:p>
          <a:p>
            <a:pPr marL="257175" indent="-257175">
              <a:buAutoNum type="alphaLcPeriod"/>
            </a:pPr>
            <a:r>
              <a:rPr lang="en-US" sz="2400" dirty="0"/>
              <a:t>c2=c1, -l1, r10</a:t>
            </a:r>
          </a:p>
          <a:p>
            <a:pPr marL="257175" indent="-257175">
              <a:buAutoNum type="alphaLcPeriod"/>
            </a:pPr>
            <a:r>
              <a:rPr lang="en-US" sz="2400" dirty="0"/>
              <a:t>C2=-l1,c2,r10</a:t>
            </a:r>
          </a:p>
          <a:p>
            <a:pPr marL="257175" indent="-257175">
              <a:buAutoNum type="alphaLcPeriod"/>
            </a:pPr>
            <a:r>
              <a:rPr lang="en-US" sz="2400" dirty="0"/>
              <a:t>None of the others</a:t>
            </a:r>
          </a:p>
        </p:txBody>
      </p:sp>
    </p:spTree>
    <p:extLst>
      <p:ext uri="{BB962C8B-B14F-4D97-AF65-F5344CB8AC3E}">
        <p14:creationId xmlns:p14="http://schemas.microsoft.com/office/powerpoint/2010/main" val="341711020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3-D Machining – Basic concepts</a:t>
            </a:r>
          </a:p>
        </p:txBody>
      </p:sp>
      <p:sp>
        <p:nvSpPr>
          <p:cNvPr id="3" name="Subtitle 2"/>
          <p:cNvSpPr>
            <a:spLocks noGrp="1"/>
          </p:cNvSpPr>
          <p:nvPr>
            <p:ph type="subTitle" idx="1"/>
          </p:nvPr>
        </p:nvSpPr>
        <p:spPr/>
        <p:txBody>
          <a:bodyPr/>
          <a:lstStyle/>
          <a:p>
            <a:r>
              <a:rPr lang="en-US" dirty="0"/>
              <a:t>16</a:t>
            </a:r>
            <a:r>
              <a:rPr lang="en-US" baseline="30000" dirty="0"/>
              <a:t>th</a:t>
            </a:r>
            <a:r>
              <a:rPr lang="en-US" dirty="0"/>
              <a:t> Lecture in the course “Computer numerical control (CNC) of machine tools and processes” </a:t>
            </a:r>
          </a:p>
        </p:txBody>
      </p:sp>
    </p:spTree>
    <p:extLst>
      <p:ext uri="{BB962C8B-B14F-4D97-AF65-F5344CB8AC3E}">
        <p14:creationId xmlns:p14="http://schemas.microsoft.com/office/powerpoint/2010/main" val="33702367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 of 3-D machining</a:t>
            </a:r>
          </a:p>
        </p:txBody>
      </p:sp>
      <p:sp>
        <p:nvSpPr>
          <p:cNvPr id="3" name="Content Placeholder 2"/>
          <p:cNvSpPr>
            <a:spLocks noGrp="1"/>
          </p:cNvSpPr>
          <p:nvPr>
            <p:ph idx="1"/>
          </p:nvPr>
        </p:nvSpPr>
        <p:spPr/>
        <p:txBody>
          <a:bodyPr/>
          <a:lstStyle/>
          <a:p>
            <a:pPr marL="0" indent="0">
              <a:buNone/>
            </a:pPr>
            <a:r>
              <a:rPr lang="en-US" dirty="0"/>
              <a:t>Complex shapes and surfaces</a:t>
            </a:r>
          </a:p>
          <a:p>
            <a:pPr marL="0" indent="0">
              <a:buNone/>
            </a:pPr>
            <a:endParaRPr lang="en-US" dirty="0"/>
          </a:p>
          <a:p>
            <a:pPr marL="385763" indent="-385763">
              <a:buAutoNum type="arabicPeriod"/>
            </a:pPr>
            <a:r>
              <a:rPr lang="en-US" dirty="0"/>
              <a:t>Impression Die surfaces </a:t>
            </a:r>
          </a:p>
          <a:p>
            <a:pPr marL="385763" indent="-385763">
              <a:buAutoNum type="arabicPeriod"/>
            </a:pPr>
            <a:r>
              <a:rPr lang="en-US" dirty="0"/>
              <a:t>Turbine, propeller blades </a:t>
            </a:r>
          </a:p>
          <a:p>
            <a:pPr marL="385763" indent="-385763">
              <a:buAutoNum type="arabicPeriod"/>
            </a:pPr>
            <a:r>
              <a:rPr lang="en-US" dirty="0" err="1"/>
              <a:t>Aerofoils</a:t>
            </a:r>
            <a:endParaRPr lang="en-US" dirty="0"/>
          </a:p>
          <a:p>
            <a:pPr marL="385763" indent="-385763">
              <a:buAutoNum type="arabicPeriod"/>
            </a:pPr>
            <a:r>
              <a:rPr lang="en-US" dirty="0"/>
              <a:t>Medical implants </a:t>
            </a:r>
          </a:p>
          <a:p>
            <a:pPr marL="385763" indent="-385763">
              <a:buAutoNum type="arabicPeriod"/>
            </a:pPr>
            <a:r>
              <a:rPr lang="en-US" dirty="0"/>
              <a:t>Statues </a:t>
            </a:r>
          </a:p>
          <a:p>
            <a:pPr marL="385763" indent="-385763">
              <a:buAutoNum type="arabicPeriod"/>
            </a:pPr>
            <a:r>
              <a:rPr lang="en-US" dirty="0"/>
              <a:t>Artistic objects</a:t>
            </a:r>
          </a:p>
        </p:txBody>
      </p:sp>
    </p:spTree>
    <p:extLst>
      <p:ext uri="{BB962C8B-B14F-4D97-AF65-F5344CB8AC3E}">
        <p14:creationId xmlns:p14="http://schemas.microsoft.com/office/powerpoint/2010/main" val="359997693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482304" y="3003947"/>
            <a:ext cx="3328988" cy="2450306"/>
          </a:xfrm>
          <a:prstGeom prst="rect">
            <a:avLst/>
          </a:prstGeom>
        </p:spPr>
      </p:pic>
      <p:sp>
        <p:nvSpPr>
          <p:cNvPr id="2" name="Title 1"/>
          <p:cNvSpPr>
            <a:spLocks noGrp="1"/>
          </p:cNvSpPr>
          <p:nvPr>
            <p:ph type="title"/>
          </p:nvPr>
        </p:nvSpPr>
        <p:spPr/>
        <p:txBody>
          <a:bodyPr/>
          <a:lstStyle/>
          <a:p>
            <a:r>
              <a:rPr lang="en-US" dirty="0"/>
              <a:t>Car body production</a:t>
            </a:r>
          </a:p>
        </p:txBody>
      </p:sp>
      <p:sp>
        <p:nvSpPr>
          <p:cNvPr id="5" name="Freeform 4"/>
          <p:cNvSpPr/>
          <p:nvPr/>
        </p:nvSpPr>
        <p:spPr>
          <a:xfrm>
            <a:off x="628651" y="3640195"/>
            <a:ext cx="3187700" cy="897071"/>
          </a:xfrm>
          <a:custGeom>
            <a:avLst/>
            <a:gdLst>
              <a:gd name="connsiteX0" fmla="*/ 0 w 4250267"/>
              <a:gd name="connsiteY0" fmla="*/ 1196094 h 1196094"/>
              <a:gd name="connsiteX1" fmla="*/ 389467 w 4250267"/>
              <a:gd name="connsiteY1" fmla="*/ 705028 h 1196094"/>
              <a:gd name="connsiteX2" fmla="*/ 1439333 w 4250267"/>
              <a:gd name="connsiteY2" fmla="*/ 552628 h 1196094"/>
              <a:gd name="connsiteX3" fmla="*/ 1947333 w 4250267"/>
              <a:gd name="connsiteY3" fmla="*/ 163161 h 1196094"/>
              <a:gd name="connsiteX4" fmla="*/ 2438400 w 4250267"/>
              <a:gd name="connsiteY4" fmla="*/ 78494 h 1196094"/>
              <a:gd name="connsiteX5" fmla="*/ 3522133 w 4250267"/>
              <a:gd name="connsiteY5" fmla="*/ 78494 h 1196094"/>
              <a:gd name="connsiteX6" fmla="*/ 4250267 w 4250267"/>
              <a:gd name="connsiteY6" fmla="*/ 1094494 h 1196094"/>
              <a:gd name="connsiteX7" fmla="*/ 4250267 w 4250267"/>
              <a:gd name="connsiteY7" fmla="*/ 1094494 h 119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0267" h="1196094">
                <a:moveTo>
                  <a:pt x="0" y="1196094"/>
                </a:moveTo>
                <a:cubicBezTo>
                  <a:pt x="74789" y="1004183"/>
                  <a:pt x="149578" y="812272"/>
                  <a:pt x="389467" y="705028"/>
                </a:cubicBezTo>
                <a:cubicBezTo>
                  <a:pt x="629356" y="597784"/>
                  <a:pt x="1179689" y="642939"/>
                  <a:pt x="1439333" y="552628"/>
                </a:cubicBezTo>
                <a:cubicBezTo>
                  <a:pt x="1698977" y="462317"/>
                  <a:pt x="1780822" y="242183"/>
                  <a:pt x="1947333" y="163161"/>
                </a:cubicBezTo>
                <a:cubicBezTo>
                  <a:pt x="2113844" y="84139"/>
                  <a:pt x="2175933" y="92605"/>
                  <a:pt x="2438400" y="78494"/>
                </a:cubicBezTo>
                <a:cubicBezTo>
                  <a:pt x="2700867" y="64383"/>
                  <a:pt x="3220155" y="-90839"/>
                  <a:pt x="3522133" y="78494"/>
                </a:cubicBezTo>
                <a:cubicBezTo>
                  <a:pt x="3824111" y="247827"/>
                  <a:pt x="4250267" y="1094494"/>
                  <a:pt x="4250267" y="1094494"/>
                </a:cubicBezTo>
                <a:lnTo>
                  <a:pt x="4250267" y="1094494"/>
                </a:lnTo>
              </a:path>
            </a:pathLst>
          </a:cu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Up Arrow 10"/>
          <p:cNvSpPr/>
          <p:nvPr/>
        </p:nvSpPr>
        <p:spPr>
          <a:xfrm>
            <a:off x="5778498" y="5206407"/>
            <a:ext cx="736600" cy="7493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Up Arrow 11"/>
          <p:cNvSpPr/>
          <p:nvPr/>
        </p:nvSpPr>
        <p:spPr>
          <a:xfrm flipV="1">
            <a:off x="5778499" y="2438995"/>
            <a:ext cx="736600" cy="7493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5598319" y="4398766"/>
            <a:ext cx="1333500" cy="300082"/>
          </a:xfrm>
          <a:prstGeom prst="rect">
            <a:avLst/>
          </a:prstGeom>
          <a:noFill/>
        </p:spPr>
        <p:txBody>
          <a:bodyPr wrap="square" rtlCol="0">
            <a:spAutoFit/>
          </a:bodyPr>
          <a:lstStyle/>
          <a:p>
            <a:r>
              <a:rPr lang="en-US" sz="1350" dirty="0"/>
              <a:t>Die material</a:t>
            </a:r>
          </a:p>
        </p:txBody>
      </p:sp>
      <p:sp>
        <p:nvSpPr>
          <p:cNvPr id="14" name="TextBox 13"/>
          <p:cNvSpPr txBox="1"/>
          <p:nvPr/>
        </p:nvSpPr>
        <p:spPr>
          <a:xfrm>
            <a:off x="4931569" y="3388837"/>
            <a:ext cx="1333500" cy="300082"/>
          </a:xfrm>
          <a:prstGeom prst="rect">
            <a:avLst/>
          </a:prstGeom>
          <a:noFill/>
        </p:spPr>
        <p:txBody>
          <a:bodyPr wrap="square" rtlCol="0">
            <a:spAutoFit/>
          </a:bodyPr>
          <a:lstStyle/>
          <a:p>
            <a:r>
              <a:rPr lang="en-US" sz="1350" dirty="0"/>
              <a:t>Die material</a:t>
            </a:r>
          </a:p>
        </p:txBody>
      </p:sp>
    </p:spTree>
    <p:extLst>
      <p:ext uri="{BB962C8B-B14F-4D97-AF65-F5344CB8AC3E}">
        <p14:creationId xmlns:p14="http://schemas.microsoft.com/office/powerpoint/2010/main" val="1320292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28651" y="3230950"/>
            <a:ext cx="3879056" cy="2064544"/>
          </a:xfrm>
          <a:prstGeom prst="rect">
            <a:avLst/>
          </a:prstGeom>
        </p:spPr>
      </p:pic>
      <p:pic>
        <p:nvPicPr>
          <p:cNvPr id="20" name="Picture 19"/>
          <p:cNvPicPr>
            <a:picLocks noChangeAspect="1"/>
          </p:cNvPicPr>
          <p:nvPr/>
        </p:nvPicPr>
        <p:blipFill>
          <a:blip r:embed="rId3"/>
          <a:stretch>
            <a:fillRect/>
          </a:stretch>
        </p:blipFill>
        <p:spPr>
          <a:xfrm>
            <a:off x="835534" y="1919566"/>
            <a:ext cx="3236119" cy="1478756"/>
          </a:xfrm>
          <a:prstGeom prst="rect">
            <a:avLst/>
          </a:prstGeom>
        </p:spPr>
      </p:pic>
      <p:sp>
        <p:nvSpPr>
          <p:cNvPr id="2" name="Title 1"/>
          <p:cNvSpPr>
            <a:spLocks noGrp="1"/>
          </p:cNvSpPr>
          <p:nvPr>
            <p:ph type="title"/>
          </p:nvPr>
        </p:nvSpPr>
        <p:spPr>
          <a:xfrm>
            <a:off x="628650" y="1200085"/>
            <a:ext cx="3867150" cy="615156"/>
          </a:xfrm>
        </p:spPr>
        <p:txBody>
          <a:bodyPr>
            <a:normAutofit fontScale="90000"/>
          </a:bodyPr>
          <a:lstStyle/>
          <a:p>
            <a:pPr>
              <a:lnSpc>
                <a:spcPct val="100000"/>
              </a:lnSpc>
              <a:spcBef>
                <a:spcPts val="0"/>
              </a:spcBef>
            </a:pPr>
            <a:br>
              <a:rPr lang="en-US" sz="2100" dirty="0">
                <a:solidFill>
                  <a:prstClr val="black"/>
                </a:solidFill>
                <a:latin typeface="Calibri" panose="020F0502020204030204"/>
              </a:rPr>
            </a:br>
            <a:r>
              <a:rPr lang="en-US" sz="2100" dirty="0">
                <a:solidFill>
                  <a:prstClr val="black"/>
                </a:solidFill>
                <a:latin typeface="Calibri" panose="020F0502020204030204"/>
              </a:rPr>
              <a:t>EDM of Die surface</a:t>
            </a:r>
            <a:br>
              <a:rPr lang="en-US" sz="1800" dirty="0">
                <a:solidFill>
                  <a:prstClr val="black"/>
                </a:solidFill>
                <a:latin typeface="Calibri" panose="020F0502020204030204"/>
              </a:rPr>
            </a:br>
            <a:endParaRPr lang="en-US" dirty="0"/>
          </a:p>
        </p:txBody>
      </p:sp>
      <p:sp>
        <p:nvSpPr>
          <p:cNvPr id="5" name="TextBox 4"/>
          <p:cNvSpPr txBox="1"/>
          <p:nvPr/>
        </p:nvSpPr>
        <p:spPr>
          <a:xfrm>
            <a:off x="1901428" y="4124722"/>
            <a:ext cx="1333500" cy="300082"/>
          </a:xfrm>
          <a:prstGeom prst="rect">
            <a:avLst/>
          </a:prstGeom>
          <a:noFill/>
        </p:spPr>
        <p:txBody>
          <a:bodyPr wrap="square" rtlCol="0">
            <a:spAutoFit/>
          </a:bodyPr>
          <a:lstStyle/>
          <a:p>
            <a:r>
              <a:rPr lang="en-US" sz="1350" dirty="0"/>
              <a:t>Die material</a:t>
            </a:r>
          </a:p>
        </p:txBody>
      </p:sp>
      <p:sp>
        <p:nvSpPr>
          <p:cNvPr id="10" name="TextBox 9"/>
          <p:cNvSpPr txBox="1"/>
          <p:nvPr/>
        </p:nvSpPr>
        <p:spPr>
          <a:xfrm>
            <a:off x="902606" y="1966446"/>
            <a:ext cx="2462894" cy="646331"/>
          </a:xfrm>
          <a:prstGeom prst="rect">
            <a:avLst/>
          </a:prstGeom>
          <a:noFill/>
        </p:spPr>
        <p:txBody>
          <a:bodyPr wrap="square" rtlCol="0">
            <a:spAutoFit/>
          </a:bodyPr>
          <a:lstStyle/>
          <a:p>
            <a:r>
              <a:rPr lang="en-US" dirty="0"/>
              <a:t>Graphite / Copper electrode</a:t>
            </a:r>
          </a:p>
        </p:txBody>
      </p:sp>
      <p:grpSp>
        <p:nvGrpSpPr>
          <p:cNvPr id="16" name="Group 15"/>
          <p:cNvGrpSpPr/>
          <p:nvPr/>
        </p:nvGrpSpPr>
        <p:grpSpPr>
          <a:xfrm>
            <a:off x="4817268" y="3662343"/>
            <a:ext cx="3236119" cy="1478756"/>
            <a:chOff x="6423023" y="3740123"/>
            <a:chExt cx="4314825" cy="1971675"/>
          </a:xfrm>
        </p:grpSpPr>
        <p:pic>
          <p:nvPicPr>
            <p:cNvPr id="12" name="Picture 11"/>
            <p:cNvPicPr>
              <a:picLocks noChangeAspect="1"/>
            </p:cNvPicPr>
            <p:nvPr/>
          </p:nvPicPr>
          <p:blipFill>
            <a:blip r:embed="rId3"/>
            <a:stretch>
              <a:fillRect/>
            </a:stretch>
          </p:blipFill>
          <p:spPr>
            <a:xfrm rot="10800000">
              <a:off x="6423023" y="3740123"/>
              <a:ext cx="4314825" cy="1971675"/>
            </a:xfrm>
            <a:prstGeom prst="rect">
              <a:avLst/>
            </a:prstGeom>
          </p:spPr>
        </p:pic>
        <p:sp>
          <p:nvSpPr>
            <p:cNvPr id="13" name="Oval 12"/>
            <p:cNvSpPr/>
            <p:nvPr/>
          </p:nvSpPr>
          <p:spPr>
            <a:xfrm>
              <a:off x="8439150" y="4218201"/>
              <a:ext cx="457200" cy="507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p:nvSpPr>
          <p:spPr>
            <a:xfrm>
              <a:off x="8439150" y="3802931"/>
              <a:ext cx="457200" cy="7371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8500005" y="4510872"/>
              <a:ext cx="336021" cy="628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8" name="Straight Connector 17"/>
          <p:cNvCxnSpPr/>
          <p:nvPr/>
        </p:nvCxnSpPr>
        <p:spPr>
          <a:xfrm>
            <a:off x="6499225" y="3433743"/>
            <a:ext cx="0" cy="1346200"/>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159510" y="4604602"/>
            <a:ext cx="1310680" cy="300082"/>
          </a:xfrm>
          <a:prstGeom prst="rect">
            <a:avLst/>
          </a:prstGeom>
        </p:spPr>
        <p:txBody>
          <a:bodyPr wrap="none">
            <a:spAutoFit/>
          </a:bodyPr>
          <a:lstStyle/>
          <a:p>
            <a:pPr lvl="0"/>
            <a:r>
              <a:rPr lang="en-US" sz="1350" dirty="0">
                <a:solidFill>
                  <a:prstClr val="black"/>
                </a:solidFill>
              </a:rPr>
              <a:t>Graphite / brass</a:t>
            </a:r>
          </a:p>
        </p:txBody>
      </p:sp>
      <p:sp>
        <p:nvSpPr>
          <p:cNvPr id="11" name="Down Arrow 10"/>
          <p:cNvSpPr/>
          <p:nvPr/>
        </p:nvSpPr>
        <p:spPr>
          <a:xfrm>
            <a:off x="2194944" y="2470933"/>
            <a:ext cx="508000" cy="760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Box 23"/>
          <p:cNvSpPr txBox="1"/>
          <p:nvPr/>
        </p:nvSpPr>
        <p:spPr>
          <a:xfrm>
            <a:off x="4817268" y="2163355"/>
            <a:ext cx="3236119" cy="461665"/>
          </a:xfrm>
          <a:prstGeom prst="rect">
            <a:avLst/>
          </a:prstGeom>
          <a:noFill/>
        </p:spPr>
        <p:txBody>
          <a:bodyPr wrap="square" rtlCol="0">
            <a:spAutoFit/>
          </a:bodyPr>
          <a:lstStyle/>
          <a:p>
            <a:r>
              <a:rPr lang="en-US" sz="2400" dirty="0"/>
              <a:t>Machining of Electrode</a:t>
            </a:r>
          </a:p>
        </p:txBody>
      </p:sp>
    </p:spTree>
    <p:extLst>
      <p:ext uri="{BB962C8B-B14F-4D97-AF65-F5344CB8AC3E}">
        <p14:creationId xmlns:p14="http://schemas.microsoft.com/office/powerpoint/2010/main" val="133840263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form surfaces or sculptured surfaces</a:t>
            </a:r>
          </a:p>
        </p:txBody>
      </p:sp>
      <p:sp>
        <p:nvSpPr>
          <p:cNvPr id="3" name="Content Placeholder 2"/>
          <p:cNvSpPr>
            <a:spLocks noGrp="1"/>
          </p:cNvSpPr>
          <p:nvPr>
            <p:ph idx="1"/>
          </p:nvPr>
        </p:nvSpPr>
        <p:spPr/>
        <p:txBody>
          <a:bodyPr/>
          <a:lstStyle/>
          <a:p>
            <a:pPr marL="315468" indent="-288036" algn="just">
              <a:lnSpc>
                <a:spcPct val="100000"/>
              </a:lnSpc>
              <a:spcBef>
                <a:spcPct val="20000"/>
              </a:spcBef>
              <a:buClr>
                <a:srgbClr val="6EA0B0"/>
              </a:buClr>
              <a:buSzPct val="80000"/>
              <a:buFont typeface="Wingdings 2"/>
              <a:buChar char=""/>
              <a:defRPr/>
            </a:pPr>
            <a:endParaRPr lang="en-US" sz="2400" dirty="0">
              <a:latin typeface="Arial"/>
            </a:endParaRPr>
          </a:p>
          <a:p>
            <a:pPr marL="27432" indent="0" algn="just">
              <a:lnSpc>
                <a:spcPct val="100000"/>
              </a:lnSpc>
              <a:spcBef>
                <a:spcPct val="20000"/>
              </a:spcBef>
              <a:buClr>
                <a:srgbClr val="6EA0B0"/>
              </a:buClr>
              <a:buSzPct val="80000"/>
              <a:buNone/>
              <a:defRPr/>
            </a:pPr>
            <a:r>
              <a:rPr lang="en-US" sz="2400" dirty="0">
                <a:latin typeface="Arial"/>
              </a:rPr>
              <a:t>Free form surfaces or Sculptured surfaces or are those which do not possess any definite form and may be defined by the interpolation or blending of several coordinate points in space.</a:t>
            </a:r>
          </a:p>
          <a:p>
            <a:endParaRPr lang="en-US" dirty="0"/>
          </a:p>
        </p:txBody>
      </p:sp>
    </p:spTree>
    <p:extLst>
      <p:ext uri="{BB962C8B-B14F-4D97-AF65-F5344CB8AC3E}">
        <p14:creationId xmlns:p14="http://schemas.microsoft.com/office/powerpoint/2010/main" val="213090061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Free form surfaces can be modelled by Bezier surfaces, B-splines, NURBS (non-uniform rational B-splines) etc. </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41401" y="1968870"/>
            <a:ext cx="4000500" cy="3000375"/>
          </a:xfrm>
          <a:prstGeom prst="rect">
            <a:avLst/>
          </a:prstGeom>
        </p:spPr>
      </p:pic>
      <p:sp>
        <p:nvSpPr>
          <p:cNvPr id="8" name="TextBox 7"/>
          <p:cNvSpPr txBox="1"/>
          <p:nvPr/>
        </p:nvSpPr>
        <p:spPr>
          <a:xfrm>
            <a:off x="6400800" y="4343400"/>
            <a:ext cx="342900" cy="300082"/>
          </a:xfrm>
          <a:prstGeom prst="rect">
            <a:avLst/>
          </a:prstGeom>
          <a:noFill/>
        </p:spPr>
        <p:txBody>
          <a:bodyPr wrap="square" rtlCol="0">
            <a:spAutoFit/>
          </a:bodyPr>
          <a:lstStyle/>
          <a:p>
            <a:r>
              <a:rPr lang="en-IN" sz="1350" dirty="0">
                <a:solidFill>
                  <a:prstClr val="black"/>
                </a:solidFill>
              </a:rPr>
              <a:t>X</a:t>
            </a:r>
          </a:p>
        </p:txBody>
      </p:sp>
      <p:sp>
        <p:nvSpPr>
          <p:cNvPr id="11" name="TextBox 10"/>
          <p:cNvSpPr txBox="1"/>
          <p:nvPr/>
        </p:nvSpPr>
        <p:spPr>
          <a:xfrm>
            <a:off x="2743200" y="4405241"/>
            <a:ext cx="342900" cy="300082"/>
          </a:xfrm>
          <a:prstGeom prst="rect">
            <a:avLst/>
          </a:prstGeom>
          <a:noFill/>
        </p:spPr>
        <p:txBody>
          <a:bodyPr wrap="square" rtlCol="0">
            <a:spAutoFit/>
          </a:bodyPr>
          <a:lstStyle/>
          <a:p>
            <a:r>
              <a:rPr lang="en-IN" sz="1350" dirty="0">
                <a:solidFill>
                  <a:prstClr val="black"/>
                </a:solidFill>
              </a:rPr>
              <a:t>Y</a:t>
            </a:r>
          </a:p>
        </p:txBody>
      </p:sp>
      <p:grpSp>
        <p:nvGrpSpPr>
          <p:cNvPr id="3" name="Group 2"/>
          <p:cNvGrpSpPr/>
          <p:nvPr/>
        </p:nvGrpSpPr>
        <p:grpSpPr>
          <a:xfrm>
            <a:off x="441401" y="2996000"/>
            <a:ext cx="3714750" cy="2193089"/>
            <a:chOff x="3429000" y="3200400"/>
            <a:chExt cx="4953000" cy="2924119"/>
          </a:xfrm>
        </p:grpSpPr>
        <p:cxnSp>
          <p:nvCxnSpPr>
            <p:cNvPr id="7" name="Straight Arrow Connector 6"/>
            <p:cNvCxnSpPr/>
            <p:nvPr/>
          </p:nvCxnSpPr>
          <p:spPr>
            <a:xfrm flipV="1">
              <a:off x="7239000" y="4953000"/>
              <a:ext cx="1143000" cy="685800"/>
            </a:xfrm>
            <a:prstGeom prst="straightConnector1">
              <a:avLst/>
            </a:prstGeom>
            <a:ln>
              <a:tailEnd type="triangle" w="med" len="lg"/>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rot="14216973">
              <a:off x="4167550" y="5078964"/>
              <a:ext cx="1274175" cy="816935"/>
            </a:xfrm>
            <a:prstGeom prst="rect">
              <a:avLst/>
            </a:prstGeom>
          </p:spPr>
        </p:pic>
        <p:cxnSp>
          <p:nvCxnSpPr>
            <p:cNvPr id="13" name="Straight Arrow Connector 12"/>
            <p:cNvCxnSpPr/>
            <p:nvPr/>
          </p:nvCxnSpPr>
          <p:spPr>
            <a:xfrm flipV="1">
              <a:off x="3429000" y="3200400"/>
              <a:ext cx="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2457450" y="2857500"/>
            <a:ext cx="400050" cy="300082"/>
          </a:xfrm>
          <a:prstGeom prst="rect">
            <a:avLst/>
          </a:prstGeom>
          <a:noFill/>
        </p:spPr>
        <p:txBody>
          <a:bodyPr wrap="square" rtlCol="0">
            <a:spAutoFit/>
          </a:bodyPr>
          <a:lstStyle/>
          <a:p>
            <a:r>
              <a:rPr lang="en-IN" sz="1350" dirty="0">
                <a:solidFill>
                  <a:prstClr val="black"/>
                </a:solidFill>
              </a:rPr>
              <a:t>Z</a:t>
            </a:r>
          </a:p>
        </p:txBody>
      </p:sp>
      <p:pic>
        <p:nvPicPr>
          <p:cNvPr id="14" name="Content Placeholder 3"/>
          <p:cNvPicPr>
            <a:picLocks/>
          </p:cNvPicPr>
          <p:nvPr/>
        </p:nvPicPr>
        <p:blipFill>
          <a:blip r:embed="rId4">
            <a:extLst>
              <a:ext uri="{28A0092B-C50C-407E-A947-70E740481C1C}">
                <a14:useLocalDpi xmlns:a14="http://schemas.microsoft.com/office/drawing/2010/main" val="0"/>
              </a:ext>
            </a:extLst>
          </a:blip>
          <a:stretch>
            <a:fillRect/>
          </a:stretch>
        </p:blipFill>
        <p:spPr>
          <a:xfrm>
            <a:off x="4441901" y="2011732"/>
            <a:ext cx="4000500" cy="2957513"/>
          </a:xfrm>
          <a:prstGeom prst="rect">
            <a:avLst/>
          </a:prstGeom>
        </p:spPr>
      </p:pic>
    </p:spTree>
    <p:extLst>
      <p:ext uri="{BB962C8B-B14F-4D97-AF65-F5344CB8AC3E}">
        <p14:creationId xmlns:p14="http://schemas.microsoft.com/office/powerpoint/2010/main" val="3837300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value of Sum</a:t>
            </a:r>
          </a:p>
        </p:txBody>
      </p:sp>
      <p:sp>
        <p:nvSpPr>
          <p:cNvPr id="3" name="Content Placeholder 2"/>
          <p:cNvSpPr>
            <a:spLocks noGrp="1"/>
          </p:cNvSpPr>
          <p:nvPr>
            <p:ph idx="1"/>
          </p:nvPr>
        </p:nvSpPr>
        <p:spPr/>
        <p:txBody>
          <a:bodyPr>
            <a:normAutofit fontScale="70000" lnSpcReduction="20000"/>
          </a:bodyPr>
          <a:lstStyle/>
          <a:p>
            <a:pPr marL="0" indent="0">
              <a:buNone/>
            </a:pPr>
            <a:r>
              <a:rPr lang="en-US" i="1" dirty="0"/>
              <a:t>Sum</a:t>
            </a:r>
            <a:r>
              <a:rPr lang="en-US" dirty="0"/>
              <a:t> = </a:t>
            </a:r>
            <a:r>
              <a:rPr lang="en-US" i="1" dirty="0"/>
              <a:t>A.B.C + A.B</a:t>
            </a:r>
            <a:r>
              <a:rPr lang="en-US" i="1" baseline="30000" dirty="0">
                <a:sym typeface="Symbol" panose="05050102010706020507" pitchFamily="18" charset="2"/>
              </a:rPr>
              <a:t></a:t>
            </a:r>
            <a:r>
              <a:rPr lang="en-US" i="1" dirty="0"/>
              <a:t>.C</a:t>
            </a:r>
            <a:r>
              <a:rPr lang="en-US" i="1" baseline="30000" dirty="0">
                <a:sym typeface="Symbol" panose="05050102010706020507" pitchFamily="18" charset="2"/>
              </a:rPr>
              <a:t></a:t>
            </a:r>
            <a:r>
              <a:rPr lang="en-US" i="1" dirty="0"/>
              <a:t> + A</a:t>
            </a:r>
            <a:r>
              <a:rPr lang="en-US" i="1" baseline="30000" dirty="0">
                <a:sym typeface="Symbol" panose="05050102010706020507" pitchFamily="18" charset="2"/>
              </a:rPr>
              <a:t></a:t>
            </a:r>
            <a:r>
              <a:rPr lang="en-US" i="1" dirty="0"/>
              <a:t>.B.C</a:t>
            </a:r>
            <a:r>
              <a:rPr lang="en-US" i="1" baseline="30000" dirty="0">
                <a:sym typeface="Symbol" panose="05050102010706020507" pitchFamily="18" charset="2"/>
              </a:rPr>
              <a:t></a:t>
            </a:r>
            <a:r>
              <a:rPr lang="en-US" i="1" dirty="0"/>
              <a:t> + A</a:t>
            </a:r>
            <a:r>
              <a:rPr lang="en-US" i="1" baseline="30000" dirty="0">
                <a:sym typeface="Symbol" panose="05050102010706020507" pitchFamily="18" charset="2"/>
              </a:rPr>
              <a:t></a:t>
            </a:r>
            <a:r>
              <a:rPr lang="en-US" i="1" dirty="0"/>
              <a:t>.B</a:t>
            </a:r>
            <a:r>
              <a:rPr lang="en-US" i="1" baseline="30000" dirty="0">
                <a:sym typeface="Symbol" panose="05050102010706020507" pitchFamily="18" charset="2"/>
              </a:rPr>
              <a:t></a:t>
            </a:r>
            <a:r>
              <a:rPr lang="en-US" i="1" dirty="0"/>
              <a:t>.C  = A . (B.C + B</a:t>
            </a:r>
            <a:r>
              <a:rPr lang="en-US" i="1" baseline="30000" dirty="0">
                <a:sym typeface="Symbol" panose="05050102010706020507" pitchFamily="18" charset="2"/>
              </a:rPr>
              <a:t></a:t>
            </a:r>
            <a:r>
              <a:rPr lang="en-US" i="1" dirty="0"/>
              <a:t>.C</a:t>
            </a:r>
            <a:r>
              <a:rPr lang="en-US" i="1" baseline="30000" dirty="0">
                <a:sym typeface="Symbol" panose="05050102010706020507" pitchFamily="18" charset="2"/>
              </a:rPr>
              <a:t></a:t>
            </a:r>
            <a:r>
              <a:rPr lang="en-US" i="1" dirty="0"/>
              <a:t>) + A</a:t>
            </a:r>
            <a:r>
              <a:rPr lang="en-US" i="1" baseline="30000" dirty="0">
                <a:sym typeface="Symbol" panose="05050102010706020507" pitchFamily="18" charset="2"/>
              </a:rPr>
              <a:t></a:t>
            </a:r>
            <a:r>
              <a:rPr lang="en-US" i="1" dirty="0"/>
              <a:t>. (B.C</a:t>
            </a:r>
            <a:r>
              <a:rPr lang="en-US" i="1" baseline="30000" dirty="0">
                <a:sym typeface="Symbol" panose="05050102010706020507" pitchFamily="18" charset="2"/>
              </a:rPr>
              <a:t></a:t>
            </a:r>
            <a:r>
              <a:rPr lang="en-US" i="1" dirty="0"/>
              <a:t> + B</a:t>
            </a:r>
            <a:r>
              <a:rPr lang="en-US" i="1" baseline="30000" dirty="0">
                <a:sym typeface="Symbol" panose="05050102010706020507" pitchFamily="18" charset="2"/>
              </a:rPr>
              <a:t></a:t>
            </a:r>
            <a:r>
              <a:rPr lang="en-US" i="1" dirty="0"/>
              <a:t>.C)</a:t>
            </a:r>
            <a:endParaRPr lang="en-US" dirty="0"/>
          </a:p>
          <a:p>
            <a:pPr marL="0" indent="0">
              <a:buNone/>
            </a:pPr>
            <a:r>
              <a:rPr lang="en-US" i="1" dirty="0"/>
              <a:t> </a:t>
            </a:r>
            <a:endParaRPr lang="en-US" dirty="0"/>
          </a:p>
          <a:p>
            <a:pPr marL="0" indent="0">
              <a:buNone/>
            </a:pPr>
            <a:r>
              <a:rPr lang="en-US" dirty="0"/>
              <a:t>Now</a:t>
            </a:r>
            <a:r>
              <a:rPr lang="en-US" i="1" dirty="0"/>
              <a:t>, B.C</a:t>
            </a:r>
            <a:r>
              <a:rPr lang="en-US" i="1" baseline="30000" dirty="0">
                <a:sym typeface="Symbol" panose="05050102010706020507" pitchFamily="18" charset="2"/>
              </a:rPr>
              <a:t></a:t>
            </a:r>
            <a:r>
              <a:rPr lang="en-US" i="1" dirty="0"/>
              <a:t> + B</a:t>
            </a:r>
            <a:r>
              <a:rPr lang="en-US" i="1" baseline="30000" dirty="0">
                <a:sym typeface="Symbol" panose="05050102010706020507" pitchFamily="18" charset="2"/>
              </a:rPr>
              <a:t></a:t>
            </a:r>
            <a:r>
              <a:rPr lang="en-US" i="1" dirty="0"/>
              <a:t>.C = B </a:t>
            </a:r>
            <a:r>
              <a:rPr lang="en-US" dirty="0">
                <a:sym typeface="Symbol" panose="05050102010706020507" pitchFamily="18" charset="2"/>
              </a:rPr>
              <a:t></a:t>
            </a:r>
            <a:r>
              <a:rPr lang="en-US" i="1" dirty="0"/>
              <a:t> C , and </a:t>
            </a:r>
          </a:p>
          <a:p>
            <a:pPr marL="0" indent="0">
              <a:buNone/>
            </a:pPr>
            <a:endParaRPr lang="en-US" dirty="0"/>
          </a:p>
          <a:p>
            <a:pPr marL="0" indent="0">
              <a:buNone/>
            </a:pPr>
            <a:r>
              <a:rPr lang="en-US" i="1" dirty="0"/>
              <a:t>(B.C + B</a:t>
            </a:r>
            <a:r>
              <a:rPr lang="en-US" i="1" baseline="30000" dirty="0">
                <a:sym typeface="Symbol" panose="05050102010706020507" pitchFamily="18" charset="2"/>
              </a:rPr>
              <a:t></a:t>
            </a:r>
            <a:r>
              <a:rPr lang="en-US" i="1" dirty="0"/>
              <a:t>.C</a:t>
            </a:r>
            <a:r>
              <a:rPr lang="en-US" i="1" baseline="30000" dirty="0">
                <a:sym typeface="Symbol" panose="05050102010706020507" pitchFamily="18" charset="2"/>
              </a:rPr>
              <a:t></a:t>
            </a:r>
            <a:r>
              <a:rPr lang="en-US" i="1" dirty="0"/>
              <a:t>)</a:t>
            </a:r>
            <a:r>
              <a:rPr lang="en-US" i="1" baseline="30000" dirty="0">
                <a:sym typeface="Symbol" panose="05050102010706020507" pitchFamily="18" charset="2"/>
              </a:rPr>
              <a:t></a:t>
            </a:r>
            <a:r>
              <a:rPr lang="en-US" i="1" dirty="0"/>
              <a:t>  = (B.C)</a:t>
            </a:r>
            <a:r>
              <a:rPr lang="en-US" i="1" baseline="30000" dirty="0"/>
              <a:t> </a:t>
            </a:r>
            <a:r>
              <a:rPr lang="en-US" i="1" baseline="30000" dirty="0">
                <a:sym typeface="Symbol" panose="05050102010706020507" pitchFamily="18" charset="2"/>
              </a:rPr>
              <a:t></a:t>
            </a:r>
            <a:r>
              <a:rPr lang="en-US" i="1" dirty="0"/>
              <a:t> . (B</a:t>
            </a:r>
            <a:r>
              <a:rPr lang="en-US" i="1" baseline="30000" dirty="0">
                <a:sym typeface="Symbol" panose="05050102010706020507" pitchFamily="18" charset="2"/>
              </a:rPr>
              <a:t></a:t>
            </a:r>
            <a:r>
              <a:rPr lang="en-US" i="1" dirty="0"/>
              <a:t>.C</a:t>
            </a:r>
            <a:r>
              <a:rPr lang="en-US" i="1" baseline="30000" dirty="0">
                <a:sym typeface="Symbol" panose="05050102010706020507" pitchFamily="18" charset="2"/>
              </a:rPr>
              <a:t></a:t>
            </a:r>
            <a:r>
              <a:rPr lang="en-US" i="1" dirty="0"/>
              <a:t>)</a:t>
            </a:r>
            <a:r>
              <a:rPr lang="en-US" i="1" baseline="30000" dirty="0">
                <a:sym typeface="Symbol" panose="05050102010706020507" pitchFamily="18" charset="2"/>
              </a:rPr>
              <a:t></a:t>
            </a:r>
            <a:r>
              <a:rPr lang="en-US" dirty="0"/>
              <a:t>  =  </a:t>
            </a:r>
            <a:r>
              <a:rPr lang="en-US" i="1" dirty="0"/>
              <a:t>( B</a:t>
            </a:r>
            <a:r>
              <a:rPr lang="en-US" i="1" baseline="30000" dirty="0">
                <a:sym typeface="Symbol" panose="05050102010706020507" pitchFamily="18" charset="2"/>
              </a:rPr>
              <a:t></a:t>
            </a:r>
            <a:r>
              <a:rPr lang="en-US" i="1" dirty="0"/>
              <a:t> + C</a:t>
            </a:r>
            <a:r>
              <a:rPr lang="en-US" i="1" baseline="30000" dirty="0">
                <a:sym typeface="Symbol" panose="05050102010706020507" pitchFamily="18" charset="2"/>
              </a:rPr>
              <a:t></a:t>
            </a:r>
            <a:r>
              <a:rPr lang="en-US" i="1" baseline="30000" dirty="0"/>
              <a:t> </a:t>
            </a:r>
            <a:r>
              <a:rPr lang="en-US" dirty="0"/>
              <a:t>) </a:t>
            </a:r>
            <a:r>
              <a:rPr lang="en-US" b="1" dirty="0"/>
              <a:t>.</a:t>
            </a:r>
            <a:r>
              <a:rPr lang="en-US" dirty="0"/>
              <a:t> </a:t>
            </a:r>
            <a:r>
              <a:rPr lang="en-US" i="1" dirty="0"/>
              <a:t>( B + C</a:t>
            </a:r>
            <a:r>
              <a:rPr lang="en-US" i="1" baseline="30000" dirty="0"/>
              <a:t> </a:t>
            </a:r>
            <a:r>
              <a:rPr lang="en-US" dirty="0"/>
              <a:t>)  </a:t>
            </a:r>
            <a:r>
              <a:rPr lang="en-US" i="1" dirty="0"/>
              <a:t>=  B.B</a:t>
            </a:r>
            <a:r>
              <a:rPr lang="en-US" i="1" baseline="30000" dirty="0">
                <a:sym typeface="Symbol" panose="05050102010706020507" pitchFamily="18" charset="2"/>
              </a:rPr>
              <a:t></a:t>
            </a:r>
            <a:r>
              <a:rPr lang="en-US" i="1" dirty="0"/>
              <a:t> + B.C</a:t>
            </a:r>
            <a:r>
              <a:rPr lang="en-US" i="1" baseline="30000" dirty="0">
                <a:sym typeface="Symbol" panose="05050102010706020507" pitchFamily="18" charset="2"/>
              </a:rPr>
              <a:t></a:t>
            </a:r>
            <a:r>
              <a:rPr lang="en-US" i="1" dirty="0"/>
              <a:t> + B</a:t>
            </a:r>
            <a:r>
              <a:rPr lang="en-US" i="1" baseline="30000" dirty="0">
                <a:sym typeface="Symbol" panose="05050102010706020507" pitchFamily="18" charset="2"/>
              </a:rPr>
              <a:t></a:t>
            </a:r>
            <a:r>
              <a:rPr lang="en-US" i="1" dirty="0"/>
              <a:t>.C + C.C</a:t>
            </a:r>
            <a:r>
              <a:rPr lang="en-US" i="1" baseline="30000" dirty="0">
                <a:sym typeface="Symbol" panose="05050102010706020507" pitchFamily="18" charset="2"/>
              </a:rPr>
              <a:t></a:t>
            </a:r>
            <a:endParaRPr lang="en-US" dirty="0"/>
          </a:p>
          <a:p>
            <a:pPr marL="0" indent="0">
              <a:buNone/>
            </a:pPr>
            <a:r>
              <a:rPr lang="en-US" i="1" dirty="0"/>
              <a:t> </a:t>
            </a:r>
            <a:endParaRPr lang="en-US" dirty="0"/>
          </a:p>
          <a:p>
            <a:pPr marL="0" indent="0">
              <a:buNone/>
            </a:pPr>
            <a:r>
              <a:rPr lang="en-US" i="1" dirty="0"/>
              <a:t>= B.C</a:t>
            </a:r>
            <a:r>
              <a:rPr lang="en-US" i="1" baseline="30000" dirty="0">
                <a:sym typeface="Symbol" panose="05050102010706020507" pitchFamily="18" charset="2"/>
              </a:rPr>
              <a:t></a:t>
            </a:r>
            <a:r>
              <a:rPr lang="en-US" i="1" dirty="0"/>
              <a:t> + B</a:t>
            </a:r>
            <a:r>
              <a:rPr lang="en-US" i="1" baseline="30000" dirty="0">
                <a:sym typeface="Symbol" panose="05050102010706020507" pitchFamily="18" charset="2"/>
              </a:rPr>
              <a:t></a:t>
            </a:r>
            <a:r>
              <a:rPr lang="en-US" i="1" dirty="0"/>
              <a:t>.C = (B </a:t>
            </a:r>
            <a:r>
              <a:rPr lang="en-US" dirty="0">
                <a:sym typeface="Symbol" panose="05050102010706020507" pitchFamily="18" charset="2"/>
              </a:rPr>
              <a:t></a:t>
            </a:r>
            <a:r>
              <a:rPr lang="en-US" i="1" dirty="0"/>
              <a:t> C)</a:t>
            </a:r>
            <a:r>
              <a:rPr lang="en-US" i="1" baseline="30000" dirty="0">
                <a:sym typeface="Symbol" panose="05050102010706020507" pitchFamily="18" charset="2"/>
              </a:rPr>
              <a:t> </a:t>
            </a:r>
            <a:endParaRPr lang="en-US" dirty="0"/>
          </a:p>
          <a:p>
            <a:pPr marL="0" indent="0">
              <a:buNone/>
            </a:pPr>
            <a:r>
              <a:rPr lang="en-US" i="1" dirty="0"/>
              <a:t> </a:t>
            </a:r>
            <a:endParaRPr lang="en-US" dirty="0"/>
          </a:p>
          <a:p>
            <a:pPr marL="0" indent="0">
              <a:buNone/>
            </a:pPr>
            <a:r>
              <a:rPr lang="en-US" dirty="0"/>
              <a:t>Hence</a:t>
            </a:r>
            <a:r>
              <a:rPr lang="en-US" i="1" dirty="0"/>
              <a:t>, </a:t>
            </a:r>
            <a:endParaRPr lang="en-US" dirty="0"/>
          </a:p>
          <a:p>
            <a:pPr marL="0" indent="0">
              <a:buNone/>
            </a:pPr>
            <a:r>
              <a:rPr lang="en-US" i="1" dirty="0"/>
              <a:t> </a:t>
            </a:r>
            <a:endParaRPr lang="en-US" dirty="0"/>
          </a:p>
          <a:p>
            <a:pPr marL="0" indent="0">
              <a:buNone/>
            </a:pPr>
            <a:r>
              <a:rPr lang="en-US" i="1" dirty="0"/>
              <a:t>A . (B.C + B</a:t>
            </a:r>
            <a:r>
              <a:rPr lang="en-US" i="1" baseline="30000" dirty="0">
                <a:sym typeface="Symbol" panose="05050102010706020507" pitchFamily="18" charset="2"/>
              </a:rPr>
              <a:t></a:t>
            </a:r>
            <a:r>
              <a:rPr lang="en-US" i="1" dirty="0"/>
              <a:t>.C</a:t>
            </a:r>
            <a:r>
              <a:rPr lang="en-US" i="1" baseline="30000" dirty="0">
                <a:sym typeface="Symbol" panose="05050102010706020507" pitchFamily="18" charset="2"/>
              </a:rPr>
              <a:t></a:t>
            </a:r>
            <a:r>
              <a:rPr lang="en-US" i="1" dirty="0"/>
              <a:t>) + A</a:t>
            </a:r>
            <a:r>
              <a:rPr lang="en-US" i="1" baseline="30000" dirty="0">
                <a:sym typeface="Symbol" panose="05050102010706020507" pitchFamily="18" charset="2"/>
              </a:rPr>
              <a:t></a:t>
            </a:r>
            <a:r>
              <a:rPr lang="en-US" i="1" dirty="0"/>
              <a:t>. (B.C</a:t>
            </a:r>
            <a:r>
              <a:rPr lang="en-US" i="1" baseline="30000" dirty="0">
                <a:sym typeface="Symbol" panose="05050102010706020507" pitchFamily="18" charset="2"/>
              </a:rPr>
              <a:t></a:t>
            </a:r>
            <a:r>
              <a:rPr lang="en-US" i="1" dirty="0"/>
              <a:t> + B</a:t>
            </a:r>
            <a:r>
              <a:rPr lang="en-US" i="1" baseline="30000" dirty="0">
                <a:sym typeface="Symbol" panose="05050102010706020507" pitchFamily="18" charset="2"/>
              </a:rPr>
              <a:t></a:t>
            </a:r>
            <a:r>
              <a:rPr lang="en-US" i="1" dirty="0"/>
              <a:t>.C)   =  A.(B </a:t>
            </a:r>
            <a:r>
              <a:rPr lang="en-US" dirty="0">
                <a:sym typeface="Symbol" panose="05050102010706020507" pitchFamily="18" charset="2"/>
              </a:rPr>
              <a:t></a:t>
            </a:r>
            <a:r>
              <a:rPr lang="en-US" i="1" dirty="0"/>
              <a:t> C)</a:t>
            </a:r>
            <a:r>
              <a:rPr lang="en-US" i="1" baseline="30000" dirty="0">
                <a:sym typeface="Symbol" panose="05050102010706020507" pitchFamily="18" charset="2"/>
              </a:rPr>
              <a:t></a:t>
            </a:r>
            <a:r>
              <a:rPr lang="en-US" i="1" dirty="0"/>
              <a:t> + A</a:t>
            </a:r>
            <a:r>
              <a:rPr lang="en-US" i="1" baseline="30000" dirty="0">
                <a:sym typeface="Symbol" panose="05050102010706020507" pitchFamily="18" charset="2"/>
              </a:rPr>
              <a:t></a:t>
            </a:r>
            <a:r>
              <a:rPr lang="en-US" i="1" dirty="0"/>
              <a:t> . (B </a:t>
            </a:r>
            <a:r>
              <a:rPr lang="en-US" dirty="0">
                <a:sym typeface="Symbol" panose="05050102010706020507" pitchFamily="18" charset="2"/>
              </a:rPr>
              <a:t></a:t>
            </a:r>
            <a:r>
              <a:rPr lang="en-US" i="1" dirty="0"/>
              <a:t> C) = A </a:t>
            </a:r>
            <a:r>
              <a:rPr lang="en-US" dirty="0">
                <a:sym typeface="Symbol" panose="05050102010706020507" pitchFamily="18" charset="2"/>
              </a:rPr>
              <a:t></a:t>
            </a:r>
            <a:r>
              <a:rPr lang="en-US" i="1" dirty="0"/>
              <a:t> B </a:t>
            </a:r>
            <a:r>
              <a:rPr lang="en-US" dirty="0">
                <a:sym typeface="Symbol" panose="05050102010706020507" pitchFamily="18" charset="2"/>
              </a:rPr>
              <a:t></a:t>
            </a:r>
            <a:r>
              <a:rPr lang="en-US" i="1" dirty="0"/>
              <a:t> C</a:t>
            </a:r>
            <a:endParaRPr lang="en-US" dirty="0"/>
          </a:p>
          <a:p>
            <a:endParaRPr lang="en-US" dirty="0"/>
          </a:p>
        </p:txBody>
      </p:sp>
    </p:spTree>
    <p:extLst>
      <p:ext uri="{BB962C8B-B14F-4D97-AF65-F5344CB8AC3E}">
        <p14:creationId xmlns:p14="http://schemas.microsoft.com/office/powerpoint/2010/main" val="304048668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Cutter location points for machining a surfaces</a:t>
            </a: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71650" y="1828800"/>
            <a:ext cx="6172200" cy="3079086"/>
          </a:xfrm>
          <a:prstGeom prst="rect">
            <a:avLst/>
          </a:prstGeom>
        </p:spPr>
      </p:pic>
    </p:spTree>
    <p:extLst>
      <p:ext uri="{BB962C8B-B14F-4D97-AF65-F5344CB8AC3E}">
        <p14:creationId xmlns:p14="http://schemas.microsoft.com/office/powerpoint/2010/main" val="288456964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Salient features of free form surface machining </a:t>
            </a:r>
          </a:p>
        </p:txBody>
      </p:sp>
      <p:sp>
        <p:nvSpPr>
          <p:cNvPr id="3" name="Content Placeholder 2"/>
          <p:cNvSpPr>
            <a:spLocks noGrp="1"/>
          </p:cNvSpPr>
          <p:nvPr>
            <p:ph idx="1"/>
          </p:nvPr>
        </p:nvSpPr>
        <p:spPr/>
        <p:txBody>
          <a:bodyPr>
            <a:normAutofit/>
          </a:bodyPr>
          <a:lstStyle/>
          <a:p>
            <a:r>
              <a:rPr lang="en-US" dirty="0"/>
              <a:t>The cutter – The cutter is generally selected as a ball end milling cutter as it can effectively machine concave profiles (crevices)</a:t>
            </a:r>
          </a:p>
        </p:txBody>
      </p:sp>
      <p:grpSp>
        <p:nvGrpSpPr>
          <p:cNvPr id="16" name="Group 15"/>
          <p:cNvGrpSpPr/>
          <p:nvPr/>
        </p:nvGrpSpPr>
        <p:grpSpPr>
          <a:xfrm>
            <a:off x="914400" y="3019765"/>
            <a:ext cx="6756401" cy="2432109"/>
            <a:chOff x="1219200" y="2883353"/>
            <a:chExt cx="9008534" cy="3242812"/>
          </a:xfrm>
        </p:grpSpPr>
        <p:sp>
          <p:nvSpPr>
            <p:cNvPr id="4" name="Freeform 3"/>
            <p:cNvSpPr/>
            <p:nvPr/>
          </p:nvSpPr>
          <p:spPr>
            <a:xfrm>
              <a:off x="1219200" y="4160683"/>
              <a:ext cx="9008534" cy="1965482"/>
            </a:xfrm>
            <a:custGeom>
              <a:avLst/>
              <a:gdLst>
                <a:gd name="connsiteX0" fmla="*/ 0 w 9008534"/>
                <a:gd name="connsiteY0" fmla="*/ 1965482 h 1965482"/>
                <a:gd name="connsiteX1" fmla="*/ 914400 w 9008534"/>
                <a:gd name="connsiteY1" fmla="*/ 830948 h 1965482"/>
                <a:gd name="connsiteX2" fmla="*/ 2692400 w 9008534"/>
                <a:gd name="connsiteY2" fmla="*/ 1474415 h 1965482"/>
                <a:gd name="connsiteX3" fmla="*/ 4622800 w 9008534"/>
                <a:gd name="connsiteY3" fmla="*/ 1215 h 1965482"/>
                <a:gd name="connsiteX4" fmla="*/ 7247467 w 9008534"/>
                <a:gd name="connsiteY4" fmla="*/ 1203482 h 1965482"/>
                <a:gd name="connsiteX5" fmla="*/ 9008534 w 9008534"/>
                <a:gd name="connsiteY5" fmla="*/ 119748 h 196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8534" h="1965482">
                  <a:moveTo>
                    <a:pt x="0" y="1965482"/>
                  </a:moveTo>
                  <a:cubicBezTo>
                    <a:pt x="232833" y="1439137"/>
                    <a:pt x="465667" y="912792"/>
                    <a:pt x="914400" y="830948"/>
                  </a:cubicBezTo>
                  <a:cubicBezTo>
                    <a:pt x="1363133" y="749103"/>
                    <a:pt x="2074333" y="1612704"/>
                    <a:pt x="2692400" y="1474415"/>
                  </a:cubicBezTo>
                  <a:cubicBezTo>
                    <a:pt x="3310467" y="1336126"/>
                    <a:pt x="3863622" y="46370"/>
                    <a:pt x="4622800" y="1215"/>
                  </a:cubicBezTo>
                  <a:cubicBezTo>
                    <a:pt x="5381978" y="-43940"/>
                    <a:pt x="6516511" y="1183726"/>
                    <a:pt x="7247467" y="1203482"/>
                  </a:cubicBezTo>
                  <a:cubicBezTo>
                    <a:pt x="7978423" y="1223237"/>
                    <a:pt x="8493478" y="671492"/>
                    <a:pt x="9008534" y="11974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5" name="Group 4"/>
            <p:cNvGrpSpPr/>
            <p:nvPr/>
          </p:nvGrpSpPr>
          <p:grpSpPr>
            <a:xfrm>
              <a:off x="3098801" y="3606799"/>
              <a:ext cx="1289052" cy="2033240"/>
              <a:chOff x="4651970" y="2676977"/>
              <a:chExt cx="972015" cy="1742990"/>
            </a:xfrm>
          </p:grpSpPr>
          <p:sp>
            <p:nvSpPr>
              <p:cNvPr id="6" name="Arc 5"/>
              <p:cNvSpPr/>
              <p:nvPr/>
            </p:nvSpPr>
            <p:spPr>
              <a:xfrm rot="5400000">
                <a:off x="4604578" y="3400560"/>
                <a:ext cx="1066799" cy="972015"/>
              </a:xfrm>
              <a:prstGeom prst="arc">
                <a:avLst>
                  <a:gd name="adj1" fmla="val 16200000"/>
                  <a:gd name="adj2" fmla="val 572135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cxnSp>
            <p:nvCxnSpPr>
              <p:cNvPr id="7" name="Straight Connector 6"/>
              <p:cNvCxnSpPr>
                <a:stCxn id="6" idx="2"/>
              </p:cNvCxnSpPr>
              <p:nvPr/>
            </p:nvCxnSpPr>
            <p:spPr>
              <a:xfrm flipH="1" flipV="1">
                <a:off x="4651970" y="2692400"/>
                <a:ext cx="1763" cy="114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0"/>
              </p:cNvCxnSpPr>
              <p:nvPr/>
            </p:nvCxnSpPr>
            <p:spPr>
              <a:xfrm flipH="1" flipV="1">
                <a:off x="5622223" y="2676977"/>
                <a:ext cx="1762" cy="120959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4651970" y="2676977"/>
                <a:ext cx="970253" cy="154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7907867" y="3331558"/>
              <a:ext cx="1219200" cy="18500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2" name="Straight Connector 11"/>
            <p:cNvCxnSpPr/>
            <p:nvPr/>
          </p:nvCxnSpPr>
          <p:spPr>
            <a:xfrm>
              <a:off x="3710739" y="3064933"/>
              <a:ext cx="16933" cy="2912534"/>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517467" y="2939325"/>
              <a:ext cx="16933" cy="2912534"/>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14" name="Curved Left Arrow 13"/>
            <p:cNvSpPr/>
            <p:nvPr/>
          </p:nvSpPr>
          <p:spPr>
            <a:xfrm>
              <a:off x="3465205" y="3168453"/>
              <a:ext cx="524934" cy="360517"/>
            </a:xfrm>
            <a:prstGeom prst="curved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5" name="Curved Left Arrow 14"/>
            <p:cNvSpPr/>
            <p:nvPr/>
          </p:nvSpPr>
          <p:spPr>
            <a:xfrm>
              <a:off x="8255000" y="2883353"/>
              <a:ext cx="524934" cy="360517"/>
            </a:xfrm>
            <a:prstGeom prst="curved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Tree>
    <p:extLst>
      <p:ext uri="{BB962C8B-B14F-4D97-AF65-F5344CB8AC3E}">
        <p14:creationId xmlns:p14="http://schemas.microsoft.com/office/powerpoint/2010/main" val="222485269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5-axis machining </a:t>
            </a:r>
          </a:p>
        </p:txBody>
      </p:sp>
      <p:pic>
        <p:nvPicPr>
          <p:cNvPr id="4" name="Content Placeholder 3"/>
          <p:cNvPicPr>
            <a:picLocks noGrp="1" noChangeAspect="1"/>
          </p:cNvPicPr>
          <p:nvPr>
            <p:ph idx="1"/>
          </p:nvPr>
        </p:nvPicPr>
        <p:blipFill>
          <a:blip r:embed="rId2"/>
          <a:stretch>
            <a:fillRect/>
          </a:stretch>
        </p:blipFill>
        <p:spPr>
          <a:xfrm>
            <a:off x="1031455" y="4040321"/>
            <a:ext cx="6776291" cy="1486029"/>
          </a:xfrm>
          <a:prstGeom prst="rect">
            <a:avLst/>
          </a:prstGeom>
        </p:spPr>
      </p:pic>
      <p:sp>
        <p:nvSpPr>
          <p:cNvPr id="6" name="Rounded Rectangle 5"/>
          <p:cNvSpPr/>
          <p:nvPr/>
        </p:nvSpPr>
        <p:spPr>
          <a:xfrm rot="18636721">
            <a:off x="5143501" y="3295650"/>
            <a:ext cx="2082800" cy="69850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5" name="Group 4">
            <a:extLst>
              <a:ext uri="{FF2B5EF4-FFF2-40B4-BE49-F238E27FC236}">
                <a16:creationId xmlns:a16="http://schemas.microsoft.com/office/drawing/2014/main" id="{3B54D950-6DFD-4B36-B888-A3341FB9704C}"/>
              </a:ext>
            </a:extLst>
          </p:cNvPr>
          <p:cNvGrpSpPr/>
          <p:nvPr/>
        </p:nvGrpSpPr>
        <p:grpSpPr>
          <a:xfrm rot="1244568">
            <a:off x="2960336" y="2840948"/>
            <a:ext cx="758091" cy="2599768"/>
            <a:chOff x="3162300" y="2308782"/>
            <a:chExt cx="758091" cy="2599768"/>
          </a:xfrm>
        </p:grpSpPr>
        <p:sp>
          <p:nvSpPr>
            <p:cNvPr id="7" name="Rectangle 6"/>
            <p:cNvSpPr/>
            <p:nvPr/>
          </p:nvSpPr>
          <p:spPr>
            <a:xfrm rot="848831">
              <a:off x="3162300" y="3179716"/>
              <a:ext cx="673100" cy="1422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rot="848831">
              <a:off x="3610894" y="2530708"/>
              <a:ext cx="309497" cy="6818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0" name="Straight Connector 9"/>
            <p:cNvCxnSpPr/>
            <p:nvPr/>
          </p:nvCxnSpPr>
          <p:spPr>
            <a:xfrm flipH="1">
              <a:off x="3238500" y="2308782"/>
              <a:ext cx="647701" cy="2599768"/>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grpSp>
      <p:sp>
        <p:nvSpPr>
          <p:cNvPr id="13" name="Rectangle 12"/>
          <p:cNvSpPr/>
          <p:nvPr/>
        </p:nvSpPr>
        <p:spPr>
          <a:xfrm rot="2425494">
            <a:off x="6976339" y="2247903"/>
            <a:ext cx="238094" cy="6983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5" name="Straight Connector 14"/>
          <p:cNvCxnSpPr/>
          <p:nvPr/>
        </p:nvCxnSpPr>
        <p:spPr>
          <a:xfrm flipH="1">
            <a:off x="5334000" y="2129292"/>
            <a:ext cx="2144130" cy="2533511"/>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3E25115-C07F-4397-8E50-282BDB736A63}"/>
              </a:ext>
            </a:extLst>
          </p:cNvPr>
          <p:cNvCxnSpPr>
            <a:cxnSpLocks/>
          </p:cNvCxnSpPr>
          <p:nvPr/>
        </p:nvCxnSpPr>
        <p:spPr>
          <a:xfrm flipH="1">
            <a:off x="4480292" y="2254065"/>
            <a:ext cx="1575951" cy="0"/>
          </a:xfrm>
          <a:prstGeom prst="straightConnector1">
            <a:avLst/>
          </a:prstGeom>
          <a:ln w="19050">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777CF2-EC2D-4007-A0C5-6AF29564157C}"/>
              </a:ext>
            </a:extLst>
          </p:cNvPr>
          <p:cNvCxnSpPr>
            <a:cxnSpLocks/>
          </p:cNvCxnSpPr>
          <p:nvPr/>
        </p:nvCxnSpPr>
        <p:spPr>
          <a:xfrm>
            <a:off x="4632692" y="1027907"/>
            <a:ext cx="1" cy="1378558"/>
          </a:xfrm>
          <a:prstGeom prst="straightConnector1">
            <a:avLst/>
          </a:prstGeom>
          <a:ln w="19050">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7270AEF-F1A4-435D-A38B-FFBCAE7D3B63}"/>
              </a:ext>
            </a:extLst>
          </p:cNvPr>
          <p:cNvCxnSpPr>
            <a:cxnSpLocks/>
          </p:cNvCxnSpPr>
          <p:nvPr/>
        </p:nvCxnSpPr>
        <p:spPr>
          <a:xfrm flipH="1">
            <a:off x="4529672" y="1337624"/>
            <a:ext cx="1211516" cy="988482"/>
          </a:xfrm>
          <a:prstGeom prst="straightConnector1">
            <a:avLst/>
          </a:prstGeom>
          <a:ln w="19050">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21" name="Arc 20">
            <a:extLst>
              <a:ext uri="{FF2B5EF4-FFF2-40B4-BE49-F238E27FC236}">
                <a16:creationId xmlns:a16="http://schemas.microsoft.com/office/drawing/2014/main" id="{2F103348-4057-4CB1-BBE0-968DB9450E00}"/>
              </a:ext>
            </a:extLst>
          </p:cNvPr>
          <p:cNvSpPr/>
          <p:nvPr/>
        </p:nvSpPr>
        <p:spPr>
          <a:xfrm flipH="1">
            <a:off x="5356230" y="2063439"/>
            <a:ext cx="447576" cy="525333"/>
          </a:xfrm>
          <a:prstGeom prst="arc">
            <a:avLst>
              <a:gd name="adj1" fmla="val 16200000"/>
              <a:gd name="adj2" fmla="val 1172189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2" name="Arc 21">
            <a:extLst>
              <a:ext uri="{FF2B5EF4-FFF2-40B4-BE49-F238E27FC236}">
                <a16:creationId xmlns:a16="http://schemas.microsoft.com/office/drawing/2014/main" id="{00032E98-8F21-4F3B-8EF9-1BEB96FFE4C7}"/>
              </a:ext>
            </a:extLst>
          </p:cNvPr>
          <p:cNvSpPr/>
          <p:nvPr/>
        </p:nvSpPr>
        <p:spPr>
          <a:xfrm flipH="1">
            <a:off x="5120876" y="1407457"/>
            <a:ext cx="447576" cy="525333"/>
          </a:xfrm>
          <a:prstGeom prst="arc">
            <a:avLst>
              <a:gd name="adj1" fmla="val 16200000"/>
              <a:gd name="adj2" fmla="val 1172189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320689522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EBB14-EA42-455B-8820-97B69BD07CA6}"/>
              </a:ext>
            </a:extLst>
          </p:cNvPr>
          <p:cNvSpPr>
            <a:spLocks noGrp="1"/>
          </p:cNvSpPr>
          <p:nvPr>
            <p:ph type="title"/>
          </p:nvPr>
        </p:nvSpPr>
        <p:spPr/>
        <p:txBody>
          <a:bodyPr/>
          <a:lstStyle/>
          <a:p>
            <a:r>
              <a:rPr lang="en-US" dirty="0"/>
              <a:t>Cutting of re-entrant sides</a:t>
            </a:r>
            <a:endParaRPr lang="en-IN" dirty="0"/>
          </a:p>
        </p:txBody>
      </p:sp>
      <p:sp>
        <p:nvSpPr>
          <p:cNvPr id="4" name="Freeform: Shape 3">
            <a:extLst>
              <a:ext uri="{FF2B5EF4-FFF2-40B4-BE49-F238E27FC236}">
                <a16:creationId xmlns:a16="http://schemas.microsoft.com/office/drawing/2014/main" id="{5F296605-A0BF-4A76-B02A-62BD23CCD38E}"/>
              </a:ext>
            </a:extLst>
          </p:cNvPr>
          <p:cNvSpPr/>
          <p:nvPr/>
        </p:nvSpPr>
        <p:spPr>
          <a:xfrm>
            <a:off x="1219200" y="2558861"/>
            <a:ext cx="6705600" cy="1740277"/>
          </a:xfrm>
          <a:custGeom>
            <a:avLst/>
            <a:gdLst>
              <a:gd name="connsiteX0" fmla="*/ 0 w 6705600"/>
              <a:gd name="connsiteY0" fmla="*/ 745299 h 1740277"/>
              <a:gd name="connsiteX1" fmla="*/ 2001078 w 6705600"/>
              <a:gd name="connsiteY1" fmla="*/ 95942 h 1740277"/>
              <a:gd name="connsiteX2" fmla="*/ 3140765 w 6705600"/>
              <a:gd name="connsiteY2" fmla="*/ 82690 h 1740277"/>
              <a:gd name="connsiteX3" fmla="*/ 3061252 w 6705600"/>
              <a:gd name="connsiteY3" fmla="*/ 851316 h 1740277"/>
              <a:gd name="connsiteX4" fmla="*/ 2955234 w 6705600"/>
              <a:gd name="connsiteY4" fmla="*/ 1434412 h 1740277"/>
              <a:gd name="connsiteX5" fmla="*/ 3432313 w 6705600"/>
              <a:gd name="connsiteY5" fmla="*/ 1739212 h 1740277"/>
              <a:gd name="connsiteX6" fmla="*/ 5393634 w 6705600"/>
              <a:gd name="connsiteY6" fmla="*/ 1527177 h 1740277"/>
              <a:gd name="connsiteX7" fmla="*/ 6705600 w 6705600"/>
              <a:gd name="connsiteY7" fmla="*/ 1315142 h 1740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5600" h="1740277">
                <a:moveTo>
                  <a:pt x="0" y="745299"/>
                </a:moveTo>
                <a:cubicBezTo>
                  <a:pt x="738808" y="475838"/>
                  <a:pt x="1477617" y="206377"/>
                  <a:pt x="2001078" y="95942"/>
                </a:cubicBezTo>
                <a:cubicBezTo>
                  <a:pt x="2524539" y="-14493"/>
                  <a:pt x="2964069" y="-43206"/>
                  <a:pt x="3140765" y="82690"/>
                </a:cubicBezTo>
                <a:cubicBezTo>
                  <a:pt x="3317461" y="208586"/>
                  <a:pt x="3092174" y="626029"/>
                  <a:pt x="3061252" y="851316"/>
                </a:cubicBezTo>
                <a:cubicBezTo>
                  <a:pt x="3030330" y="1076603"/>
                  <a:pt x="2893391" y="1286429"/>
                  <a:pt x="2955234" y="1434412"/>
                </a:cubicBezTo>
                <a:cubicBezTo>
                  <a:pt x="3017077" y="1582395"/>
                  <a:pt x="3025913" y="1723751"/>
                  <a:pt x="3432313" y="1739212"/>
                </a:cubicBezTo>
                <a:cubicBezTo>
                  <a:pt x="3838713" y="1754673"/>
                  <a:pt x="4848086" y="1597855"/>
                  <a:pt x="5393634" y="1527177"/>
                </a:cubicBezTo>
                <a:cubicBezTo>
                  <a:pt x="5939182" y="1456499"/>
                  <a:pt x="6322391" y="1385820"/>
                  <a:pt x="6705600" y="1315142"/>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087E4603-C164-4518-82E9-90BD56D73D03}"/>
              </a:ext>
            </a:extLst>
          </p:cNvPr>
          <p:cNvGrpSpPr/>
          <p:nvPr/>
        </p:nvGrpSpPr>
        <p:grpSpPr>
          <a:xfrm rot="2540708">
            <a:off x="4890052" y="1756949"/>
            <a:ext cx="397565" cy="2608449"/>
            <a:chOff x="5804452" y="1948070"/>
            <a:chExt cx="397565" cy="1427921"/>
          </a:xfrm>
        </p:grpSpPr>
        <p:grpSp>
          <p:nvGrpSpPr>
            <p:cNvPr id="7" name="Group 6">
              <a:extLst>
                <a:ext uri="{FF2B5EF4-FFF2-40B4-BE49-F238E27FC236}">
                  <a16:creationId xmlns:a16="http://schemas.microsoft.com/office/drawing/2014/main" id="{DEBFA3D9-A727-4BAB-83A5-760948D5CFB5}"/>
                </a:ext>
              </a:extLst>
            </p:cNvPr>
            <p:cNvGrpSpPr/>
            <p:nvPr/>
          </p:nvGrpSpPr>
          <p:grpSpPr>
            <a:xfrm>
              <a:off x="5804452" y="1948070"/>
              <a:ext cx="397565" cy="1427921"/>
              <a:chOff x="5804452" y="1948070"/>
              <a:chExt cx="397565" cy="1427921"/>
            </a:xfrm>
            <a:solidFill>
              <a:schemeClr val="bg1"/>
            </a:solidFill>
          </p:grpSpPr>
          <p:sp>
            <p:nvSpPr>
              <p:cNvPr id="5" name="Rectangle 4">
                <a:extLst>
                  <a:ext uri="{FF2B5EF4-FFF2-40B4-BE49-F238E27FC236}">
                    <a16:creationId xmlns:a16="http://schemas.microsoft.com/office/drawing/2014/main" id="{1D36849D-86F1-4260-B058-111A3C693F55}"/>
                  </a:ext>
                </a:extLst>
              </p:cNvPr>
              <p:cNvSpPr/>
              <p:nvPr/>
            </p:nvSpPr>
            <p:spPr>
              <a:xfrm>
                <a:off x="5804452" y="1948070"/>
                <a:ext cx="397565" cy="12059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50E9261E-8767-4A78-90C4-7FE673C5285B}"/>
                  </a:ext>
                </a:extLst>
              </p:cNvPr>
              <p:cNvSpPr/>
              <p:nvPr/>
            </p:nvSpPr>
            <p:spPr>
              <a:xfrm>
                <a:off x="5804452" y="2925417"/>
                <a:ext cx="397565" cy="450574"/>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9" name="Oval 8">
              <a:extLst>
                <a:ext uri="{FF2B5EF4-FFF2-40B4-BE49-F238E27FC236}">
                  <a16:creationId xmlns:a16="http://schemas.microsoft.com/office/drawing/2014/main" id="{96473B77-E0EE-46E3-9D5D-66810697778F}"/>
                </a:ext>
              </a:extLst>
            </p:cNvPr>
            <p:cNvSpPr/>
            <p:nvPr/>
          </p:nvSpPr>
          <p:spPr>
            <a:xfrm>
              <a:off x="5804452" y="2814430"/>
              <a:ext cx="397565" cy="4505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359084185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lvl="0"/>
            <a:r>
              <a:rPr lang="en-US" dirty="0">
                <a:solidFill>
                  <a:prstClr val="black"/>
                </a:solidFill>
              </a:rPr>
              <a:t>The cutter paths – The cutter paths are not continuous but made of small straight line segments called forward steps. </a:t>
            </a:r>
          </a:p>
          <a:p>
            <a:pPr lvl="0"/>
            <a:r>
              <a:rPr lang="en-US" dirty="0">
                <a:solidFill>
                  <a:prstClr val="black"/>
                </a:solidFill>
              </a:rPr>
              <a:t>If the cutter paths are from one end to the other – they are separated by the side step or tool path interval. </a:t>
            </a:r>
          </a:p>
          <a:p>
            <a:endParaRPr lang="en-US" dirty="0"/>
          </a:p>
        </p:txBody>
      </p:sp>
      <p:pic>
        <p:nvPicPr>
          <p:cNvPr id="4" name="Picture 3"/>
          <p:cNvPicPr>
            <a:picLocks noChangeAspect="1"/>
          </p:cNvPicPr>
          <p:nvPr/>
        </p:nvPicPr>
        <p:blipFill>
          <a:blip r:embed="rId2" cstate="print"/>
          <a:stretch>
            <a:fillRect/>
          </a:stretch>
        </p:blipFill>
        <p:spPr>
          <a:xfrm>
            <a:off x="1570715" y="3559036"/>
            <a:ext cx="3864885" cy="2441714"/>
          </a:xfrm>
          <a:prstGeom prst="rect">
            <a:avLst/>
          </a:prstGeom>
        </p:spPr>
      </p:pic>
    </p:spTree>
    <p:extLst>
      <p:ext uri="{BB962C8B-B14F-4D97-AF65-F5344CB8AC3E}">
        <p14:creationId xmlns:p14="http://schemas.microsoft.com/office/powerpoint/2010/main" val="248487727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3229"/>
            <a:ext cx="8229600" cy="644921"/>
          </a:xfrm>
        </p:spPr>
        <p:txBody>
          <a:bodyPr>
            <a:normAutofit fontScale="90000"/>
          </a:bodyPr>
          <a:lstStyle/>
          <a:p>
            <a:r>
              <a:rPr lang="en-US" dirty="0"/>
              <a:t>Cutter path nomenclature</a:t>
            </a:r>
          </a:p>
        </p:txBody>
      </p:sp>
      <p:pic>
        <p:nvPicPr>
          <p:cNvPr id="4" name="Content Placeholder 3"/>
          <p:cNvPicPr>
            <a:picLocks noGrp="1" noChangeAspect="1"/>
          </p:cNvPicPr>
          <p:nvPr>
            <p:ph idx="1"/>
          </p:nvPr>
        </p:nvPicPr>
        <p:blipFill>
          <a:blip r:embed="rId2"/>
          <a:stretch>
            <a:fillRect/>
          </a:stretch>
        </p:blipFill>
        <p:spPr>
          <a:xfrm>
            <a:off x="1247064" y="1860550"/>
            <a:ext cx="6334125" cy="4000500"/>
          </a:xfrm>
          <a:prstGeom prst="rect">
            <a:avLst/>
          </a:prstGeom>
        </p:spPr>
      </p:pic>
    </p:spTree>
    <p:extLst>
      <p:ext uri="{BB962C8B-B14F-4D97-AF65-F5344CB8AC3E}">
        <p14:creationId xmlns:p14="http://schemas.microsoft.com/office/powerpoint/2010/main" val="27490039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8"/>
          <p:cNvGrpSpPr>
            <a:grpSpLocks/>
          </p:cNvGrpSpPr>
          <p:nvPr/>
        </p:nvGrpSpPr>
        <p:grpSpPr bwMode="auto">
          <a:xfrm>
            <a:off x="1803400" y="1936750"/>
            <a:ext cx="5067300" cy="4064000"/>
            <a:chOff x="720" y="9161"/>
            <a:chExt cx="7785" cy="4995"/>
          </a:xfrm>
        </p:grpSpPr>
        <p:grpSp>
          <p:nvGrpSpPr>
            <p:cNvPr id="45" name="Group 49"/>
            <p:cNvGrpSpPr>
              <a:grpSpLocks/>
            </p:cNvGrpSpPr>
            <p:nvPr/>
          </p:nvGrpSpPr>
          <p:grpSpPr bwMode="auto">
            <a:xfrm>
              <a:off x="720" y="9161"/>
              <a:ext cx="7785" cy="4995"/>
              <a:chOff x="720" y="9161"/>
              <a:chExt cx="7785" cy="4995"/>
            </a:xfrm>
          </p:grpSpPr>
          <p:grpSp>
            <p:nvGrpSpPr>
              <p:cNvPr id="46" name="Group 50"/>
              <p:cNvGrpSpPr>
                <a:grpSpLocks/>
              </p:cNvGrpSpPr>
              <p:nvPr/>
            </p:nvGrpSpPr>
            <p:grpSpPr bwMode="auto">
              <a:xfrm>
                <a:off x="720" y="9161"/>
                <a:ext cx="7785" cy="4995"/>
                <a:chOff x="720" y="9161"/>
                <a:chExt cx="7785" cy="4995"/>
              </a:xfrm>
            </p:grpSpPr>
            <p:grpSp>
              <p:nvGrpSpPr>
                <p:cNvPr id="47" name="Group 51"/>
                <p:cNvGrpSpPr>
                  <a:grpSpLocks/>
                </p:cNvGrpSpPr>
                <p:nvPr/>
              </p:nvGrpSpPr>
              <p:grpSpPr bwMode="auto">
                <a:xfrm>
                  <a:off x="720" y="9161"/>
                  <a:ext cx="7785" cy="4995"/>
                  <a:chOff x="720" y="9161"/>
                  <a:chExt cx="7785" cy="4995"/>
                </a:xfrm>
              </p:grpSpPr>
              <p:grpSp>
                <p:nvGrpSpPr>
                  <p:cNvPr id="49" name="Group 52"/>
                  <p:cNvGrpSpPr>
                    <a:grpSpLocks/>
                  </p:cNvGrpSpPr>
                  <p:nvPr/>
                </p:nvGrpSpPr>
                <p:grpSpPr bwMode="auto">
                  <a:xfrm>
                    <a:off x="720" y="9161"/>
                    <a:ext cx="7785" cy="4995"/>
                    <a:chOff x="720" y="9161"/>
                    <a:chExt cx="7785" cy="4995"/>
                  </a:xfrm>
                </p:grpSpPr>
                <p:grpSp>
                  <p:nvGrpSpPr>
                    <p:cNvPr id="55" name="Group 53"/>
                    <p:cNvGrpSpPr>
                      <a:grpSpLocks/>
                    </p:cNvGrpSpPr>
                    <p:nvPr/>
                  </p:nvGrpSpPr>
                  <p:grpSpPr bwMode="auto">
                    <a:xfrm>
                      <a:off x="720" y="9161"/>
                      <a:ext cx="7785" cy="4995"/>
                      <a:chOff x="720" y="9161"/>
                      <a:chExt cx="7785" cy="4995"/>
                    </a:xfrm>
                  </p:grpSpPr>
                  <p:sp>
                    <p:nvSpPr>
                      <p:cNvPr id="1029" name="Rectangle 54"/>
                      <p:cNvSpPr>
                        <a:spLocks noChangeArrowheads="1"/>
                      </p:cNvSpPr>
                      <p:nvPr/>
                    </p:nvSpPr>
                    <p:spPr bwMode="auto">
                      <a:xfrm>
                        <a:off x="720" y="9161"/>
                        <a:ext cx="7785" cy="4995"/>
                      </a:xfrm>
                      <a:prstGeom prst="rect">
                        <a:avLst/>
                      </a:prstGeom>
                      <a:solidFill>
                        <a:srgbClr val="FFFFFF"/>
                      </a:solidFill>
                      <a:ln w="9525">
                        <a:solidFill>
                          <a:srgbClr val="000000"/>
                        </a:solidFill>
                        <a:miter lim="800000"/>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030" name="Group 55"/>
                      <p:cNvGrpSpPr>
                        <a:grpSpLocks/>
                      </p:cNvGrpSpPr>
                      <p:nvPr/>
                    </p:nvGrpSpPr>
                    <p:grpSpPr bwMode="auto">
                      <a:xfrm>
                        <a:off x="1545" y="10441"/>
                        <a:ext cx="5397" cy="2530"/>
                        <a:chOff x="2625" y="7505"/>
                        <a:chExt cx="5397" cy="2530"/>
                      </a:xfrm>
                    </p:grpSpPr>
                    <p:sp>
                      <p:nvSpPr>
                        <p:cNvPr id="1040" name="Freeform 56"/>
                        <p:cNvSpPr>
                          <a:spLocks/>
                        </p:cNvSpPr>
                        <p:nvPr/>
                      </p:nvSpPr>
                      <p:spPr bwMode="auto">
                        <a:xfrm>
                          <a:off x="2625" y="7505"/>
                          <a:ext cx="4425" cy="1825"/>
                        </a:xfrm>
                        <a:custGeom>
                          <a:avLst/>
                          <a:gdLst>
                            <a:gd name="T0" fmla="*/ 0 w 4425"/>
                            <a:gd name="T1" fmla="*/ 1825 h 1825"/>
                            <a:gd name="T2" fmla="*/ 1245 w 4425"/>
                            <a:gd name="T3" fmla="*/ 250 h 1825"/>
                            <a:gd name="T4" fmla="*/ 4425 w 4425"/>
                            <a:gd name="T5" fmla="*/ 325 h 1825"/>
                          </a:gdLst>
                          <a:ahLst/>
                          <a:cxnLst>
                            <a:cxn ang="0">
                              <a:pos x="T0" y="T1"/>
                            </a:cxn>
                            <a:cxn ang="0">
                              <a:pos x="T2" y="T3"/>
                            </a:cxn>
                            <a:cxn ang="0">
                              <a:pos x="T4" y="T5"/>
                            </a:cxn>
                          </a:cxnLst>
                          <a:rect l="0" t="0" r="r" b="b"/>
                          <a:pathLst>
                            <a:path w="4425" h="1825">
                              <a:moveTo>
                                <a:pt x="0" y="1825"/>
                              </a:moveTo>
                              <a:cubicBezTo>
                                <a:pt x="254" y="1162"/>
                                <a:pt x="508" y="500"/>
                                <a:pt x="1245" y="250"/>
                              </a:cubicBezTo>
                              <a:cubicBezTo>
                                <a:pt x="1982" y="0"/>
                                <a:pt x="3895" y="315"/>
                                <a:pt x="4425" y="325"/>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041" name="Freeform 57"/>
                        <p:cNvSpPr>
                          <a:spLocks/>
                        </p:cNvSpPr>
                        <p:nvPr/>
                      </p:nvSpPr>
                      <p:spPr bwMode="auto">
                        <a:xfrm>
                          <a:off x="2640" y="9155"/>
                          <a:ext cx="1815" cy="880"/>
                        </a:xfrm>
                        <a:custGeom>
                          <a:avLst/>
                          <a:gdLst>
                            <a:gd name="T0" fmla="*/ 0 w 1815"/>
                            <a:gd name="T1" fmla="*/ 190 h 880"/>
                            <a:gd name="T2" fmla="*/ 915 w 1815"/>
                            <a:gd name="T3" fmla="*/ 115 h 880"/>
                            <a:gd name="T4" fmla="*/ 1815 w 1815"/>
                            <a:gd name="T5" fmla="*/ 880 h 880"/>
                          </a:gdLst>
                          <a:ahLst/>
                          <a:cxnLst>
                            <a:cxn ang="0">
                              <a:pos x="T0" y="T1"/>
                            </a:cxn>
                            <a:cxn ang="0">
                              <a:pos x="T2" y="T3"/>
                            </a:cxn>
                            <a:cxn ang="0">
                              <a:pos x="T4" y="T5"/>
                            </a:cxn>
                          </a:cxnLst>
                          <a:rect l="0" t="0" r="r" b="b"/>
                          <a:pathLst>
                            <a:path w="1815" h="880">
                              <a:moveTo>
                                <a:pt x="0" y="190"/>
                              </a:moveTo>
                              <a:cubicBezTo>
                                <a:pt x="306" y="95"/>
                                <a:pt x="613" y="0"/>
                                <a:pt x="915" y="115"/>
                              </a:cubicBezTo>
                              <a:cubicBezTo>
                                <a:pt x="1217" y="230"/>
                                <a:pt x="1516" y="555"/>
                                <a:pt x="1815" y="88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042" name="Freeform 58"/>
                        <p:cNvSpPr>
                          <a:spLocks/>
                        </p:cNvSpPr>
                        <p:nvPr/>
                      </p:nvSpPr>
                      <p:spPr bwMode="auto">
                        <a:xfrm>
                          <a:off x="4455" y="8905"/>
                          <a:ext cx="3450" cy="1130"/>
                        </a:xfrm>
                        <a:custGeom>
                          <a:avLst/>
                          <a:gdLst>
                            <a:gd name="T0" fmla="*/ 0 w 3450"/>
                            <a:gd name="T1" fmla="*/ 1130 h 1130"/>
                            <a:gd name="T2" fmla="*/ 1035 w 3450"/>
                            <a:gd name="T3" fmla="*/ 125 h 1130"/>
                            <a:gd name="T4" fmla="*/ 3450 w 3450"/>
                            <a:gd name="T5" fmla="*/ 380 h 1130"/>
                          </a:gdLst>
                          <a:ahLst/>
                          <a:cxnLst>
                            <a:cxn ang="0">
                              <a:pos x="T0" y="T1"/>
                            </a:cxn>
                            <a:cxn ang="0">
                              <a:pos x="T2" y="T3"/>
                            </a:cxn>
                            <a:cxn ang="0">
                              <a:pos x="T4" y="T5"/>
                            </a:cxn>
                          </a:cxnLst>
                          <a:rect l="0" t="0" r="r" b="b"/>
                          <a:pathLst>
                            <a:path w="3450" h="1130">
                              <a:moveTo>
                                <a:pt x="0" y="1130"/>
                              </a:moveTo>
                              <a:cubicBezTo>
                                <a:pt x="230" y="690"/>
                                <a:pt x="460" y="250"/>
                                <a:pt x="1035" y="125"/>
                              </a:cubicBezTo>
                              <a:cubicBezTo>
                                <a:pt x="1610" y="0"/>
                                <a:pt x="2530" y="190"/>
                                <a:pt x="3450" y="38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043" name="Freeform 59"/>
                        <p:cNvSpPr>
                          <a:spLocks/>
                        </p:cNvSpPr>
                        <p:nvPr/>
                      </p:nvSpPr>
                      <p:spPr bwMode="auto">
                        <a:xfrm>
                          <a:off x="7020" y="7845"/>
                          <a:ext cx="1002" cy="1440"/>
                        </a:xfrm>
                        <a:custGeom>
                          <a:avLst/>
                          <a:gdLst>
                            <a:gd name="T0" fmla="*/ 0 w 1002"/>
                            <a:gd name="T1" fmla="*/ 0 h 1440"/>
                            <a:gd name="T2" fmla="*/ 855 w 1002"/>
                            <a:gd name="T3" fmla="*/ 495 h 1440"/>
                            <a:gd name="T4" fmla="*/ 885 w 1002"/>
                            <a:gd name="T5" fmla="*/ 1440 h 1440"/>
                          </a:gdLst>
                          <a:ahLst/>
                          <a:cxnLst>
                            <a:cxn ang="0">
                              <a:pos x="T0" y="T1"/>
                            </a:cxn>
                            <a:cxn ang="0">
                              <a:pos x="T2" y="T3"/>
                            </a:cxn>
                            <a:cxn ang="0">
                              <a:pos x="T4" y="T5"/>
                            </a:cxn>
                          </a:cxnLst>
                          <a:rect l="0" t="0" r="r" b="b"/>
                          <a:pathLst>
                            <a:path w="1002" h="1440">
                              <a:moveTo>
                                <a:pt x="0" y="0"/>
                              </a:moveTo>
                              <a:cubicBezTo>
                                <a:pt x="354" y="127"/>
                                <a:pt x="708" y="255"/>
                                <a:pt x="855" y="495"/>
                              </a:cubicBezTo>
                              <a:cubicBezTo>
                                <a:pt x="1002" y="735"/>
                                <a:pt x="943" y="1087"/>
                                <a:pt x="885" y="144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sp>
                    <p:nvSpPr>
                      <p:cNvPr id="1031" name="Oval 60"/>
                      <p:cNvSpPr>
                        <a:spLocks noChangeArrowheads="1"/>
                      </p:cNvSpPr>
                      <p:nvPr/>
                    </p:nvSpPr>
                    <p:spPr bwMode="auto">
                      <a:xfrm>
                        <a:off x="1575" y="12087"/>
                        <a:ext cx="360" cy="330"/>
                      </a:xfrm>
                      <a:prstGeom prst="ellipse">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32" name="Oval 61"/>
                      <p:cNvSpPr>
                        <a:spLocks noChangeArrowheads="1"/>
                      </p:cNvSpPr>
                      <p:nvPr/>
                    </p:nvSpPr>
                    <p:spPr bwMode="auto">
                      <a:xfrm>
                        <a:off x="1935" y="12012"/>
                        <a:ext cx="360" cy="330"/>
                      </a:xfrm>
                      <a:prstGeom prst="ellipse">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33" name="Oval 62"/>
                      <p:cNvSpPr>
                        <a:spLocks noChangeArrowheads="1"/>
                      </p:cNvSpPr>
                      <p:nvPr/>
                    </p:nvSpPr>
                    <p:spPr bwMode="auto">
                      <a:xfrm>
                        <a:off x="2295" y="12072"/>
                        <a:ext cx="360" cy="330"/>
                      </a:xfrm>
                      <a:prstGeom prst="ellipse">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34" name="Oval 63"/>
                      <p:cNvSpPr>
                        <a:spLocks noChangeArrowheads="1"/>
                      </p:cNvSpPr>
                      <p:nvPr/>
                    </p:nvSpPr>
                    <p:spPr bwMode="auto">
                      <a:xfrm>
                        <a:off x="2655" y="12192"/>
                        <a:ext cx="360" cy="330"/>
                      </a:xfrm>
                      <a:prstGeom prst="ellipse">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35" name="Freeform 64"/>
                      <p:cNvSpPr>
                        <a:spLocks/>
                      </p:cNvSpPr>
                      <p:nvPr/>
                    </p:nvSpPr>
                    <p:spPr bwMode="auto">
                      <a:xfrm>
                        <a:off x="1650" y="11665"/>
                        <a:ext cx="1590" cy="857"/>
                      </a:xfrm>
                      <a:custGeom>
                        <a:avLst/>
                        <a:gdLst>
                          <a:gd name="T0" fmla="*/ 0 w 1590"/>
                          <a:gd name="T1" fmla="*/ 422 h 857"/>
                          <a:gd name="T2" fmla="*/ 60 w 1590"/>
                          <a:gd name="T3" fmla="*/ 557 h 857"/>
                          <a:gd name="T4" fmla="*/ 420 w 1590"/>
                          <a:gd name="T5" fmla="*/ 497 h 857"/>
                          <a:gd name="T6" fmla="*/ 690 w 1590"/>
                          <a:gd name="T7" fmla="*/ 557 h 857"/>
                          <a:gd name="T8" fmla="*/ 915 w 1590"/>
                          <a:gd name="T9" fmla="*/ 602 h 857"/>
                          <a:gd name="T10" fmla="*/ 1095 w 1590"/>
                          <a:gd name="T11" fmla="*/ 662 h 857"/>
                          <a:gd name="T12" fmla="*/ 1140 w 1590"/>
                          <a:gd name="T13" fmla="*/ 677 h 857"/>
                          <a:gd name="T14" fmla="*/ 1185 w 1590"/>
                          <a:gd name="T15" fmla="*/ 692 h 857"/>
                          <a:gd name="T16" fmla="*/ 1245 w 1590"/>
                          <a:gd name="T17" fmla="*/ 782 h 857"/>
                          <a:gd name="T18" fmla="*/ 1260 w 1590"/>
                          <a:gd name="T19" fmla="*/ 827 h 857"/>
                          <a:gd name="T20" fmla="*/ 1305 w 1590"/>
                          <a:gd name="T21" fmla="*/ 857 h 857"/>
                          <a:gd name="T22" fmla="*/ 1410 w 1590"/>
                          <a:gd name="T23" fmla="*/ 842 h 857"/>
                          <a:gd name="T24" fmla="*/ 1500 w 1590"/>
                          <a:gd name="T25" fmla="*/ 782 h 857"/>
                          <a:gd name="T26" fmla="*/ 1575 w 1590"/>
                          <a:gd name="T27" fmla="*/ 602 h 857"/>
                          <a:gd name="T28" fmla="*/ 1590 w 1590"/>
                          <a:gd name="T29" fmla="*/ 392 h 857"/>
                          <a:gd name="T30" fmla="*/ 1575 w 1590"/>
                          <a:gd name="T31" fmla="*/ 167 h 857"/>
                          <a:gd name="T32" fmla="*/ 1170 w 1590"/>
                          <a:gd name="T33" fmla="*/ 2 h 857"/>
                          <a:gd name="T34" fmla="*/ 630 w 1590"/>
                          <a:gd name="T35" fmla="*/ 17 h 857"/>
                          <a:gd name="T36" fmla="*/ 165 w 1590"/>
                          <a:gd name="T37" fmla="*/ 182 h 857"/>
                          <a:gd name="T38" fmla="*/ 0 w 1590"/>
                          <a:gd name="T39" fmla="*/ 422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90" h="857">
                            <a:moveTo>
                              <a:pt x="0" y="422"/>
                            </a:moveTo>
                            <a:cubicBezTo>
                              <a:pt x="36" y="529"/>
                              <a:pt x="12" y="486"/>
                              <a:pt x="60" y="557"/>
                            </a:cubicBezTo>
                            <a:cubicBezTo>
                              <a:pt x="189" y="545"/>
                              <a:pt x="295" y="518"/>
                              <a:pt x="420" y="497"/>
                            </a:cubicBezTo>
                            <a:cubicBezTo>
                              <a:pt x="513" y="510"/>
                              <a:pt x="600" y="536"/>
                              <a:pt x="690" y="557"/>
                            </a:cubicBezTo>
                            <a:cubicBezTo>
                              <a:pt x="765" y="574"/>
                              <a:pt x="842" y="578"/>
                              <a:pt x="915" y="602"/>
                            </a:cubicBezTo>
                            <a:cubicBezTo>
                              <a:pt x="975" y="622"/>
                              <a:pt x="1035" y="642"/>
                              <a:pt x="1095" y="662"/>
                            </a:cubicBezTo>
                            <a:cubicBezTo>
                              <a:pt x="1110" y="667"/>
                              <a:pt x="1125" y="672"/>
                              <a:pt x="1140" y="677"/>
                            </a:cubicBezTo>
                            <a:cubicBezTo>
                              <a:pt x="1155" y="682"/>
                              <a:pt x="1185" y="692"/>
                              <a:pt x="1185" y="692"/>
                            </a:cubicBezTo>
                            <a:cubicBezTo>
                              <a:pt x="1205" y="722"/>
                              <a:pt x="1225" y="752"/>
                              <a:pt x="1245" y="782"/>
                            </a:cubicBezTo>
                            <a:cubicBezTo>
                              <a:pt x="1254" y="795"/>
                              <a:pt x="1250" y="815"/>
                              <a:pt x="1260" y="827"/>
                            </a:cubicBezTo>
                            <a:cubicBezTo>
                              <a:pt x="1271" y="841"/>
                              <a:pt x="1290" y="847"/>
                              <a:pt x="1305" y="857"/>
                            </a:cubicBezTo>
                            <a:cubicBezTo>
                              <a:pt x="1340" y="852"/>
                              <a:pt x="1377" y="855"/>
                              <a:pt x="1410" y="842"/>
                            </a:cubicBezTo>
                            <a:cubicBezTo>
                              <a:pt x="1444" y="829"/>
                              <a:pt x="1500" y="782"/>
                              <a:pt x="1500" y="782"/>
                            </a:cubicBezTo>
                            <a:cubicBezTo>
                              <a:pt x="1569" y="644"/>
                              <a:pt x="1549" y="705"/>
                              <a:pt x="1575" y="602"/>
                            </a:cubicBezTo>
                            <a:cubicBezTo>
                              <a:pt x="1580" y="532"/>
                              <a:pt x="1590" y="462"/>
                              <a:pt x="1590" y="392"/>
                            </a:cubicBezTo>
                            <a:cubicBezTo>
                              <a:pt x="1590" y="317"/>
                              <a:pt x="1583" y="242"/>
                              <a:pt x="1575" y="167"/>
                            </a:cubicBezTo>
                            <a:cubicBezTo>
                              <a:pt x="1556" y="0"/>
                              <a:pt x="1290" y="32"/>
                              <a:pt x="1170" y="2"/>
                            </a:cubicBezTo>
                            <a:cubicBezTo>
                              <a:pt x="990" y="7"/>
                              <a:pt x="810" y="9"/>
                              <a:pt x="630" y="17"/>
                            </a:cubicBezTo>
                            <a:cubicBezTo>
                              <a:pt x="437" y="26"/>
                              <a:pt x="319" y="79"/>
                              <a:pt x="165" y="182"/>
                            </a:cubicBezTo>
                            <a:cubicBezTo>
                              <a:pt x="83" y="236"/>
                              <a:pt x="0" y="318"/>
                              <a:pt x="0" y="422"/>
                            </a:cubicBezTo>
                            <a:close/>
                          </a:path>
                        </a:pathLst>
                      </a:custGeom>
                      <a:solidFill>
                        <a:srgbClr val="FFFFFF"/>
                      </a:solidFill>
                      <a:ln w="9525">
                        <a:solidFill>
                          <a:srgbClr val="FFFFFF"/>
                        </a:solid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36" name="Freeform 65"/>
                      <p:cNvSpPr>
                        <a:spLocks/>
                      </p:cNvSpPr>
                      <p:nvPr/>
                    </p:nvSpPr>
                    <p:spPr bwMode="auto">
                      <a:xfrm>
                        <a:off x="1935" y="10782"/>
                        <a:ext cx="4380" cy="1425"/>
                      </a:xfrm>
                      <a:custGeom>
                        <a:avLst/>
                        <a:gdLst>
                          <a:gd name="T0" fmla="*/ 0 w 4380"/>
                          <a:gd name="T1" fmla="*/ 1425 h 1425"/>
                          <a:gd name="T2" fmla="*/ 600 w 4380"/>
                          <a:gd name="T3" fmla="*/ 420 h 1425"/>
                          <a:gd name="T4" fmla="*/ 1365 w 4380"/>
                          <a:gd name="T5" fmla="*/ 60 h 1425"/>
                          <a:gd name="T6" fmla="*/ 2940 w 4380"/>
                          <a:gd name="T7" fmla="*/ 60 h 1425"/>
                          <a:gd name="T8" fmla="*/ 3825 w 4380"/>
                          <a:gd name="T9" fmla="*/ 135 h 1425"/>
                          <a:gd name="T10" fmla="*/ 4380 w 4380"/>
                          <a:gd name="T11" fmla="*/ 150 h 1425"/>
                        </a:gdLst>
                        <a:ahLst/>
                        <a:cxnLst>
                          <a:cxn ang="0">
                            <a:pos x="T0" y="T1"/>
                          </a:cxn>
                          <a:cxn ang="0">
                            <a:pos x="T2" y="T3"/>
                          </a:cxn>
                          <a:cxn ang="0">
                            <a:pos x="T4" y="T5"/>
                          </a:cxn>
                          <a:cxn ang="0">
                            <a:pos x="T6" y="T7"/>
                          </a:cxn>
                          <a:cxn ang="0">
                            <a:pos x="T8" y="T9"/>
                          </a:cxn>
                          <a:cxn ang="0">
                            <a:pos x="T10" y="T11"/>
                          </a:cxn>
                        </a:cxnLst>
                        <a:rect l="0" t="0" r="r" b="b"/>
                        <a:pathLst>
                          <a:path w="4380" h="1425">
                            <a:moveTo>
                              <a:pt x="0" y="1425"/>
                            </a:moveTo>
                            <a:cubicBezTo>
                              <a:pt x="186" y="1036"/>
                              <a:pt x="373" y="647"/>
                              <a:pt x="600" y="420"/>
                            </a:cubicBezTo>
                            <a:cubicBezTo>
                              <a:pt x="827" y="193"/>
                              <a:pt x="975" y="120"/>
                              <a:pt x="1365" y="60"/>
                            </a:cubicBezTo>
                            <a:cubicBezTo>
                              <a:pt x="1755" y="0"/>
                              <a:pt x="2530" y="48"/>
                              <a:pt x="2940" y="60"/>
                            </a:cubicBezTo>
                            <a:cubicBezTo>
                              <a:pt x="3350" y="72"/>
                              <a:pt x="3585" y="120"/>
                              <a:pt x="3825" y="135"/>
                            </a:cubicBezTo>
                            <a:cubicBezTo>
                              <a:pt x="4065" y="150"/>
                              <a:pt x="4222" y="150"/>
                              <a:pt x="4380" y="15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037" name="Freeform 66"/>
                      <p:cNvSpPr>
                        <a:spLocks/>
                      </p:cNvSpPr>
                      <p:nvPr/>
                    </p:nvSpPr>
                    <p:spPr bwMode="auto">
                      <a:xfrm>
                        <a:off x="2295" y="11025"/>
                        <a:ext cx="4425" cy="1197"/>
                      </a:xfrm>
                      <a:custGeom>
                        <a:avLst/>
                        <a:gdLst>
                          <a:gd name="T0" fmla="*/ 0 w 4425"/>
                          <a:gd name="T1" fmla="*/ 1197 h 1197"/>
                          <a:gd name="T2" fmla="*/ 600 w 4425"/>
                          <a:gd name="T3" fmla="*/ 207 h 1197"/>
                          <a:gd name="T4" fmla="*/ 1995 w 4425"/>
                          <a:gd name="T5" fmla="*/ 12 h 1197"/>
                          <a:gd name="T6" fmla="*/ 4005 w 4425"/>
                          <a:gd name="T7" fmla="*/ 132 h 1197"/>
                          <a:gd name="T8" fmla="*/ 4425 w 4425"/>
                          <a:gd name="T9" fmla="*/ 132 h 1197"/>
                        </a:gdLst>
                        <a:ahLst/>
                        <a:cxnLst>
                          <a:cxn ang="0">
                            <a:pos x="T0" y="T1"/>
                          </a:cxn>
                          <a:cxn ang="0">
                            <a:pos x="T2" y="T3"/>
                          </a:cxn>
                          <a:cxn ang="0">
                            <a:pos x="T4" y="T5"/>
                          </a:cxn>
                          <a:cxn ang="0">
                            <a:pos x="T6" y="T7"/>
                          </a:cxn>
                          <a:cxn ang="0">
                            <a:pos x="T8" y="T9"/>
                          </a:cxn>
                        </a:cxnLst>
                        <a:rect l="0" t="0" r="r" b="b"/>
                        <a:pathLst>
                          <a:path w="4425" h="1197">
                            <a:moveTo>
                              <a:pt x="0" y="1197"/>
                            </a:moveTo>
                            <a:cubicBezTo>
                              <a:pt x="134" y="800"/>
                              <a:pt x="268" y="404"/>
                              <a:pt x="600" y="207"/>
                            </a:cubicBezTo>
                            <a:cubicBezTo>
                              <a:pt x="932" y="10"/>
                              <a:pt x="1427" y="24"/>
                              <a:pt x="1995" y="12"/>
                            </a:cubicBezTo>
                            <a:cubicBezTo>
                              <a:pt x="2563" y="0"/>
                              <a:pt x="3600" y="112"/>
                              <a:pt x="4005" y="132"/>
                            </a:cubicBezTo>
                            <a:cubicBezTo>
                              <a:pt x="4410" y="152"/>
                              <a:pt x="4417" y="142"/>
                              <a:pt x="4425" y="13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038" name="Freeform 67"/>
                      <p:cNvSpPr>
                        <a:spLocks/>
                      </p:cNvSpPr>
                      <p:nvPr/>
                    </p:nvSpPr>
                    <p:spPr bwMode="auto">
                      <a:xfrm>
                        <a:off x="2670" y="11237"/>
                        <a:ext cx="4155" cy="1060"/>
                      </a:xfrm>
                      <a:custGeom>
                        <a:avLst/>
                        <a:gdLst>
                          <a:gd name="T0" fmla="*/ 0 w 4155"/>
                          <a:gd name="T1" fmla="*/ 1060 h 1060"/>
                          <a:gd name="T2" fmla="*/ 375 w 4155"/>
                          <a:gd name="T3" fmla="*/ 265 h 1060"/>
                          <a:gd name="T4" fmla="*/ 1125 w 4155"/>
                          <a:gd name="T5" fmla="*/ 40 h 1060"/>
                          <a:gd name="T6" fmla="*/ 2100 w 4155"/>
                          <a:gd name="T7" fmla="*/ 25 h 1060"/>
                          <a:gd name="T8" fmla="*/ 3495 w 4155"/>
                          <a:gd name="T9" fmla="*/ 85 h 1060"/>
                          <a:gd name="T10" fmla="*/ 4155 w 4155"/>
                          <a:gd name="T11" fmla="*/ 115 h 1060"/>
                        </a:gdLst>
                        <a:ahLst/>
                        <a:cxnLst>
                          <a:cxn ang="0">
                            <a:pos x="T0" y="T1"/>
                          </a:cxn>
                          <a:cxn ang="0">
                            <a:pos x="T2" y="T3"/>
                          </a:cxn>
                          <a:cxn ang="0">
                            <a:pos x="T4" y="T5"/>
                          </a:cxn>
                          <a:cxn ang="0">
                            <a:pos x="T6" y="T7"/>
                          </a:cxn>
                          <a:cxn ang="0">
                            <a:pos x="T8" y="T9"/>
                          </a:cxn>
                          <a:cxn ang="0">
                            <a:pos x="T10" y="T11"/>
                          </a:cxn>
                        </a:cxnLst>
                        <a:rect l="0" t="0" r="r" b="b"/>
                        <a:pathLst>
                          <a:path w="4155" h="1060">
                            <a:moveTo>
                              <a:pt x="0" y="1060"/>
                            </a:moveTo>
                            <a:cubicBezTo>
                              <a:pt x="93" y="747"/>
                              <a:pt x="187" y="435"/>
                              <a:pt x="375" y="265"/>
                            </a:cubicBezTo>
                            <a:cubicBezTo>
                              <a:pt x="563" y="95"/>
                              <a:pt x="838" y="80"/>
                              <a:pt x="1125" y="40"/>
                            </a:cubicBezTo>
                            <a:cubicBezTo>
                              <a:pt x="1412" y="0"/>
                              <a:pt x="1705" y="18"/>
                              <a:pt x="2100" y="25"/>
                            </a:cubicBezTo>
                            <a:cubicBezTo>
                              <a:pt x="2495" y="32"/>
                              <a:pt x="3153" y="70"/>
                              <a:pt x="3495" y="85"/>
                            </a:cubicBezTo>
                            <a:cubicBezTo>
                              <a:pt x="3837" y="100"/>
                              <a:pt x="4045" y="112"/>
                              <a:pt x="4155" y="115"/>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039" name="Freeform 68"/>
                      <p:cNvSpPr>
                        <a:spLocks/>
                      </p:cNvSpPr>
                      <p:nvPr/>
                    </p:nvSpPr>
                    <p:spPr bwMode="auto">
                      <a:xfrm>
                        <a:off x="2925" y="11430"/>
                        <a:ext cx="3975" cy="1062"/>
                      </a:xfrm>
                      <a:custGeom>
                        <a:avLst/>
                        <a:gdLst>
                          <a:gd name="T0" fmla="*/ 0 w 3975"/>
                          <a:gd name="T1" fmla="*/ 1062 h 1062"/>
                          <a:gd name="T2" fmla="*/ 315 w 3975"/>
                          <a:gd name="T3" fmla="*/ 267 h 1062"/>
                          <a:gd name="T4" fmla="*/ 1560 w 3975"/>
                          <a:gd name="T5" fmla="*/ 27 h 1062"/>
                          <a:gd name="T6" fmla="*/ 3300 w 3975"/>
                          <a:gd name="T7" fmla="*/ 102 h 1062"/>
                          <a:gd name="T8" fmla="*/ 3975 w 3975"/>
                          <a:gd name="T9" fmla="*/ 162 h 1062"/>
                        </a:gdLst>
                        <a:ahLst/>
                        <a:cxnLst>
                          <a:cxn ang="0">
                            <a:pos x="T0" y="T1"/>
                          </a:cxn>
                          <a:cxn ang="0">
                            <a:pos x="T2" y="T3"/>
                          </a:cxn>
                          <a:cxn ang="0">
                            <a:pos x="T4" y="T5"/>
                          </a:cxn>
                          <a:cxn ang="0">
                            <a:pos x="T6" y="T7"/>
                          </a:cxn>
                          <a:cxn ang="0">
                            <a:pos x="T8" y="T9"/>
                          </a:cxn>
                        </a:cxnLst>
                        <a:rect l="0" t="0" r="r" b="b"/>
                        <a:pathLst>
                          <a:path w="3975" h="1062">
                            <a:moveTo>
                              <a:pt x="0" y="1062"/>
                            </a:moveTo>
                            <a:cubicBezTo>
                              <a:pt x="27" y="750"/>
                              <a:pt x="55" y="439"/>
                              <a:pt x="315" y="267"/>
                            </a:cubicBezTo>
                            <a:cubicBezTo>
                              <a:pt x="575" y="95"/>
                              <a:pt x="1063" y="54"/>
                              <a:pt x="1560" y="27"/>
                            </a:cubicBezTo>
                            <a:cubicBezTo>
                              <a:pt x="2057" y="0"/>
                              <a:pt x="2897" y="79"/>
                              <a:pt x="3300" y="102"/>
                            </a:cubicBezTo>
                            <a:cubicBezTo>
                              <a:pt x="3703" y="125"/>
                              <a:pt x="3839" y="143"/>
                              <a:pt x="3975" y="16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56" name="Group 69"/>
                    <p:cNvGrpSpPr>
                      <a:grpSpLocks/>
                    </p:cNvGrpSpPr>
                    <p:nvPr/>
                  </p:nvGrpSpPr>
                  <p:grpSpPr bwMode="auto">
                    <a:xfrm>
                      <a:off x="5280" y="9641"/>
                      <a:ext cx="345" cy="1830"/>
                      <a:chOff x="8460" y="7275"/>
                      <a:chExt cx="345" cy="1830"/>
                    </a:xfrm>
                  </p:grpSpPr>
                  <p:sp>
                    <p:nvSpPr>
                      <p:cNvPr id="1026" name="Rectangle 70"/>
                      <p:cNvSpPr>
                        <a:spLocks noChangeArrowheads="1"/>
                      </p:cNvSpPr>
                      <p:nvPr/>
                    </p:nvSpPr>
                    <p:spPr bwMode="auto">
                      <a:xfrm>
                        <a:off x="8460" y="7275"/>
                        <a:ext cx="345" cy="1650"/>
                      </a:xfrm>
                      <a:prstGeom prst="rect">
                        <a:avLst/>
                      </a:prstGeom>
                      <a:solidFill>
                        <a:srgbClr val="FFFFFF"/>
                      </a:solidFill>
                      <a:ln w="9525">
                        <a:solidFill>
                          <a:srgbClr val="000000"/>
                        </a:solidFill>
                        <a:miter lim="800000"/>
                        <a:headEnd/>
                        <a:tailEnd/>
                      </a:ln>
                    </p:spPr>
                    <p:txBody>
                      <a:bodyPr vert="horz" wrap="square" lIns="68580" tIns="34290" rIns="68580" bIns="34290" numCol="1" anchor="t" anchorCtr="0" compatLnSpc="1">
                        <a:prstTxWarp prst="textNoShape">
                          <a:avLst/>
                        </a:prstTxWarp>
                      </a:bodyPr>
                      <a:lstStyle/>
                      <a:p>
                        <a:endParaRPr lang="en-US" sz="1350"/>
                      </a:p>
                    </p:txBody>
                  </p:sp>
                  <p:sp>
                    <p:nvSpPr>
                      <p:cNvPr id="1027" name="Oval 71"/>
                      <p:cNvSpPr>
                        <a:spLocks noChangeArrowheads="1"/>
                      </p:cNvSpPr>
                      <p:nvPr/>
                    </p:nvSpPr>
                    <p:spPr bwMode="auto">
                      <a:xfrm>
                        <a:off x="8460" y="8760"/>
                        <a:ext cx="330" cy="345"/>
                      </a:xfrm>
                      <a:prstGeom prst="ellipse">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28" name="Rectangle 72"/>
                      <p:cNvSpPr>
                        <a:spLocks noChangeArrowheads="1"/>
                      </p:cNvSpPr>
                      <p:nvPr/>
                    </p:nvSpPr>
                    <p:spPr bwMode="auto">
                      <a:xfrm>
                        <a:off x="8475" y="8640"/>
                        <a:ext cx="315" cy="270"/>
                      </a:xfrm>
                      <a:prstGeom prst="rect">
                        <a:avLst/>
                      </a:prstGeom>
                      <a:solidFill>
                        <a:srgbClr val="FFFFFF"/>
                      </a:solidFill>
                      <a:ln w="9525">
                        <a:solidFill>
                          <a:srgbClr val="FFFFFF"/>
                        </a:solidFill>
                        <a:miter lim="800000"/>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57" name="Line 73"/>
                    <p:cNvSpPr>
                      <a:spLocks noChangeShapeType="1"/>
                    </p:cNvSpPr>
                    <p:nvPr/>
                  </p:nvSpPr>
                  <p:spPr bwMode="auto">
                    <a:xfrm>
                      <a:off x="3375" y="12999"/>
                      <a:ext cx="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58" name="Line 74"/>
                    <p:cNvSpPr>
                      <a:spLocks noChangeShapeType="1"/>
                    </p:cNvSpPr>
                    <p:nvPr/>
                  </p:nvSpPr>
                  <p:spPr bwMode="auto">
                    <a:xfrm>
                      <a:off x="6810" y="12237"/>
                      <a:ext cx="0" cy="9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59" name="Line 75"/>
                    <p:cNvSpPr>
                      <a:spLocks noChangeShapeType="1"/>
                    </p:cNvSpPr>
                    <p:nvPr/>
                  </p:nvSpPr>
                  <p:spPr bwMode="auto">
                    <a:xfrm>
                      <a:off x="1560" y="12957"/>
                      <a:ext cx="1815" cy="7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60" name="Line 76"/>
                    <p:cNvSpPr>
                      <a:spLocks noChangeShapeType="1"/>
                    </p:cNvSpPr>
                    <p:nvPr/>
                  </p:nvSpPr>
                  <p:spPr bwMode="auto">
                    <a:xfrm flipV="1">
                      <a:off x="3405" y="13194"/>
                      <a:ext cx="3405" cy="5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61" name="Line 77"/>
                    <p:cNvSpPr>
                      <a:spLocks noChangeShapeType="1"/>
                    </p:cNvSpPr>
                    <p:nvPr/>
                  </p:nvSpPr>
                  <p:spPr bwMode="auto">
                    <a:xfrm flipH="1">
                      <a:off x="5280" y="9806"/>
                      <a:ext cx="330" cy="9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62" name="Line 78"/>
                    <p:cNvSpPr>
                      <a:spLocks noChangeShapeType="1"/>
                    </p:cNvSpPr>
                    <p:nvPr/>
                  </p:nvSpPr>
                  <p:spPr bwMode="auto">
                    <a:xfrm flipH="1">
                      <a:off x="5280" y="10181"/>
                      <a:ext cx="330" cy="9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63" name="Line 79"/>
                    <p:cNvSpPr>
                      <a:spLocks noChangeShapeType="1"/>
                    </p:cNvSpPr>
                    <p:nvPr/>
                  </p:nvSpPr>
                  <p:spPr bwMode="auto">
                    <a:xfrm flipH="1">
                      <a:off x="5295" y="10497"/>
                      <a:ext cx="330" cy="9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024" name="Line 80"/>
                    <p:cNvSpPr>
                      <a:spLocks noChangeShapeType="1"/>
                    </p:cNvSpPr>
                    <p:nvPr/>
                  </p:nvSpPr>
                  <p:spPr bwMode="auto">
                    <a:xfrm flipH="1">
                      <a:off x="5400" y="10947"/>
                      <a:ext cx="225"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025" name="Line 81"/>
                    <p:cNvSpPr>
                      <a:spLocks noChangeShapeType="1"/>
                    </p:cNvSpPr>
                    <p:nvPr/>
                  </p:nvSpPr>
                  <p:spPr bwMode="auto">
                    <a:xfrm flipH="1">
                      <a:off x="5265" y="9656"/>
                      <a:ext cx="255" cy="7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p>
                  </p:txBody>
                </p:sp>
              </p:grpSp>
              <p:sp>
                <p:nvSpPr>
                  <p:cNvPr id="50" name="Oval 82"/>
                  <p:cNvSpPr>
                    <a:spLocks noChangeArrowheads="1"/>
                  </p:cNvSpPr>
                  <p:nvPr/>
                </p:nvSpPr>
                <p:spPr bwMode="auto">
                  <a:xfrm>
                    <a:off x="5970" y="10587"/>
                    <a:ext cx="360" cy="330"/>
                  </a:xfrm>
                  <a:prstGeom prst="ellipse">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1" name="Oval 83"/>
                  <p:cNvSpPr>
                    <a:spLocks noChangeArrowheads="1"/>
                  </p:cNvSpPr>
                  <p:nvPr/>
                </p:nvSpPr>
                <p:spPr bwMode="auto">
                  <a:xfrm>
                    <a:off x="6180" y="10827"/>
                    <a:ext cx="360" cy="330"/>
                  </a:xfrm>
                  <a:prstGeom prst="ellipse">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2" name="Oval 84"/>
                  <p:cNvSpPr>
                    <a:spLocks noChangeArrowheads="1"/>
                  </p:cNvSpPr>
                  <p:nvPr/>
                </p:nvSpPr>
                <p:spPr bwMode="auto">
                  <a:xfrm>
                    <a:off x="6435" y="11022"/>
                    <a:ext cx="360" cy="330"/>
                  </a:xfrm>
                  <a:prstGeom prst="ellipse">
                    <a:avLst/>
                  </a:prstGeom>
                  <a:solidFill>
                    <a:srgbClr val="FFFFF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3" name="Freeform 85"/>
                  <p:cNvSpPr>
                    <a:spLocks/>
                  </p:cNvSpPr>
                  <p:nvPr/>
                </p:nvSpPr>
                <p:spPr bwMode="auto">
                  <a:xfrm>
                    <a:off x="5910" y="10151"/>
                    <a:ext cx="1320" cy="1275"/>
                  </a:xfrm>
                  <a:custGeom>
                    <a:avLst/>
                    <a:gdLst>
                      <a:gd name="T0" fmla="*/ 75 w 1320"/>
                      <a:gd name="T1" fmla="*/ 630 h 1275"/>
                      <a:gd name="T2" fmla="*/ 255 w 1320"/>
                      <a:gd name="T3" fmla="*/ 735 h 1275"/>
                      <a:gd name="T4" fmla="*/ 345 w 1320"/>
                      <a:gd name="T5" fmla="*/ 825 h 1275"/>
                      <a:gd name="T6" fmla="*/ 435 w 1320"/>
                      <a:gd name="T7" fmla="*/ 885 h 1275"/>
                      <a:gd name="T8" fmla="*/ 465 w 1320"/>
                      <a:gd name="T9" fmla="*/ 930 h 1275"/>
                      <a:gd name="T10" fmla="*/ 510 w 1320"/>
                      <a:gd name="T11" fmla="*/ 960 h 1275"/>
                      <a:gd name="T12" fmla="*/ 570 w 1320"/>
                      <a:gd name="T13" fmla="*/ 1050 h 1275"/>
                      <a:gd name="T14" fmla="*/ 705 w 1320"/>
                      <a:gd name="T15" fmla="*/ 1155 h 1275"/>
                      <a:gd name="T16" fmla="*/ 795 w 1320"/>
                      <a:gd name="T17" fmla="*/ 1185 h 1275"/>
                      <a:gd name="T18" fmla="*/ 840 w 1320"/>
                      <a:gd name="T19" fmla="*/ 1215 h 1275"/>
                      <a:gd name="T20" fmla="*/ 930 w 1320"/>
                      <a:gd name="T21" fmla="*/ 1245 h 1275"/>
                      <a:gd name="T22" fmla="*/ 1050 w 1320"/>
                      <a:gd name="T23" fmla="*/ 1275 h 1275"/>
                      <a:gd name="T24" fmla="*/ 1140 w 1320"/>
                      <a:gd name="T25" fmla="*/ 1260 h 1275"/>
                      <a:gd name="T26" fmla="*/ 1260 w 1320"/>
                      <a:gd name="T27" fmla="*/ 1125 h 1275"/>
                      <a:gd name="T28" fmla="*/ 1215 w 1320"/>
                      <a:gd name="T29" fmla="*/ 435 h 1275"/>
                      <a:gd name="T30" fmla="*/ 1185 w 1320"/>
                      <a:gd name="T31" fmla="*/ 345 h 1275"/>
                      <a:gd name="T32" fmla="*/ 1155 w 1320"/>
                      <a:gd name="T33" fmla="*/ 255 h 1275"/>
                      <a:gd name="T34" fmla="*/ 1035 w 1320"/>
                      <a:gd name="T35" fmla="*/ 165 h 1275"/>
                      <a:gd name="T36" fmla="*/ 885 w 1320"/>
                      <a:gd name="T37" fmla="*/ 45 h 1275"/>
                      <a:gd name="T38" fmla="*/ 795 w 1320"/>
                      <a:gd name="T39" fmla="*/ 30 h 1275"/>
                      <a:gd name="T40" fmla="*/ 675 w 1320"/>
                      <a:gd name="T41" fmla="*/ 0 h 1275"/>
                      <a:gd name="T42" fmla="*/ 150 w 1320"/>
                      <a:gd name="T43" fmla="*/ 165 h 1275"/>
                      <a:gd name="T44" fmla="*/ 30 w 1320"/>
                      <a:gd name="T45" fmla="*/ 285 h 1275"/>
                      <a:gd name="T46" fmla="*/ 0 w 1320"/>
                      <a:gd name="T47" fmla="*/ 375 h 1275"/>
                      <a:gd name="T48" fmla="*/ 30 w 1320"/>
                      <a:gd name="T49" fmla="*/ 510 h 1275"/>
                      <a:gd name="T50" fmla="*/ 75 w 1320"/>
                      <a:gd name="T51" fmla="*/ 630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0" h="1275">
                        <a:moveTo>
                          <a:pt x="75" y="630"/>
                        </a:moveTo>
                        <a:cubicBezTo>
                          <a:pt x="147" y="654"/>
                          <a:pt x="185" y="712"/>
                          <a:pt x="255" y="735"/>
                        </a:cubicBezTo>
                        <a:cubicBezTo>
                          <a:pt x="285" y="765"/>
                          <a:pt x="310" y="801"/>
                          <a:pt x="345" y="825"/>
                        </a:cubicBezTo>
                        <a:cubicBezTo>
                          <a:pt x="375" y="845"/>
                          <a:pt x="435" y="885"/>
                          <a:pt x="435" y="885"/>
                        </a:cubicBezTo>
                        <a:cubicBezTo>
                          <a:pt x="445" y="900"/>
                          <a:pt x="452" y="917"/>
                          <a:pt x="465" y="930"/>
                        </a:cubicBezTo>
                        <a:cubicBezTo>
                          <a:pt x="478" y="943"/>
                          <a:pt x="498" y="946"/>
                          <a:pt x="510" y="960"/>
                        </a:cubicBezTo>
                        <a:cubicBezTo>
                          <a:pt x="534" y="987"/>
                          <a:pt x="540" y="1030"/>
                          <a:pt x="570" y="1050"/>
                        </a:cubicBezTo>
                        <a:cubicBezTo>
                          <a:pt x="617" y="1081"/>
                          <a:pt x="653" y="1132"/>
                          <a:pt x="705" y="1155"/>
                        </a:cubicBezTo>
                        <a:cubicBezTo>
                          <a:pt x="734" y="1168"/>
                          <a:pt x="765" y="1175"/>
                          <a:pt x="795" y="1185"/>
                        </a:cubicBezTo>
                        <a:cubicBezTo>
                          <a:pt x="812" y="1191"/>
                          <a:pt x="824" y="1208"/>
                          <a:pt x="840" y="1215"/>
                        </a:cubicBezTo>
                        <a:cubicBezTo>
                          <a:pt x="869" y="1228"/>
                          <a:pt x="900" y="1235"/>
                          <a:pt x="930" y="1245"/>
                        </a:cubicBezTo>
                        <a:cubicBezTo>
                          <a:pt x="969" y="1258"/>
                          <a:pt x="1050" y="1275"/>
                          <a:pt x="1050" y="1275"/>
                        </a:cubicBezTo>
                        <a:cubicBezTo>
                          <a:pt x="1080" y="1270"/>
                          <a:pt x="1111" y="1270"/>
                          <a:pt x="1140" y="1260"/>
                        </a:cubicBezTo>
                        <a:cubicBezTo>
                          <a:pt x="1198" y="1241"/>
                          <a:pt x="1229" y="1172"/>
                          <a:pt x="1260" y="1125"/>
                        </a:cubicBezTo>
                        <a:cubicBezTo>
                          <a:pt x="1320" y="886"/>
                          <a:pt x="1291" y="664"/>
                          <a:pt x="1215" y="435"/>
                        </a:cubicBezTo>
                        <a:cubicBezTo>
                          <a:pt x="1205" y="405"/>
                          <a:pt x="1195" y="375"/>
                          <a:pt x="1185" y="345"/>
                        </a:cubicBezTo>
                        <a:cubicBezTo>
                          <a:pt x="1175" y="315"/>
                          <a:pt x="1180" y="274"/>
                          <a:pt x="1155" y="255"/>
                        </a:cubicBezTo>
                        <a:cubicBezTo>
                          <a:pt x="1115" y="225"/>
                          <a:pt x="1073" y="198"/>
                          <a:pt x="1035" y="165"/>
                        </a:cubicBezTo>
                        <a:cubicBezTo>
                          <a:pt x="969" y="108"/>
                          <a:pt x="962" y="68"/>
                          <a:pt x="885" y="45"/>
                        </a:cubicBezTo>
                        <a:cubicBezTo>
                          <a:pt x="856" y="36"/>
                          <a:pt x="825" y="36"/>
                          <a:pt x="795" y="30"/>
                        </a:cubicBezTo>
                        <a:cubicBezTo>
                          <a:pt x="755" y="21"/>
                          <a:pt x="675" y="0"/>
                          <a:pt x="675" y="0"/>
                        </a:cubicBezTo>
                        <a:cubicBezTo>
                          <a:pt x="495" y="36"/>
                          <a:pt x="313" y="84"/>
                          <a:pt x="150" y="165"/>
                        </a:cubicBezTo>
                        <a:cubicBezTo>
                          <a:pt x="102" y="189"/>
                          <a:pt x="52" y="236"/>
                          <a:pt x="30" y="285"/>
                        </a:cubicBezTo>
                        <a:cubicBezTo>
                          <a:pt x="17" y="314"/>
                          <a:pt x="0" y="375"/>
                          <a:pt x="0" y="375"/>
                        </a:cubicBezTo>
                        <a:cubicBezTo>
                          <a:pt x="11" y="420"/>
                          <a:pt x="14" y="467"/>
                          <a:pt x="30" y="510"/>
                        </a:cubicBezTo>
                        <a:cubicBezTo>
                          <a:pt x="48" y="558"/>
                          <a:pt x="75" y="575"/>
                          <a:pt x="75" y="630"/>
                        </a:cubicBezTo>
                        <a:close/>
                      </a:path>
                    </a:pathLst>
                  </a:custGeom>
                  <a:solidFill>
                    <a:srgbClr val="FFFFFF"/>
                  </a:solidFill>
                  <a:ln w="9525">
                    <a:solidFill>
                      <a:srgbClr val="FFFFFF"/>
                    </a:solid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4" name="Line 86"/>
                  <p:cNvSpPr>
                    <a:spLocks noChangeShapeType="1"/>
                  </p:cNvSpPr>
                  <p:nvPr/>
                </p:nvSpPr>
                <p:spPr bwMode="auto">
                  <a:xfrm flipH="1">
                    <a:off x="1560" y="12282"/>
                    <a:ext cx="0" cy="6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p>
                </p:txBody>
              </p:sp>
            </p:grpSp>
            <p:sp>
              <p:nvSpPr>
                <p:cNvPr id="48" name="Freeform 87"/>
                <p:cNvSpPr>
                  <a:spLocks/>
                </p:cNvSpPr>
                <p:nvPr/>
              </p:nvSpPr>
              <p:spPr bwMode="auto">
                <a:xfrm>
                  <a:off x="6690" y="11367"/>
                  <a:ext cx="150" cy="45"/>
                </a:xfrm>
                <a:custGeom>
                  <a:avLst/>
                  <a:gdLst>
                    <a:gd name="T0" fmla="*/ 150 w 150"/>
                    <a:gd name="T1" fmla="*/ 45 h 45"/>
                    <a:gd name="T2" fmla="*/ 0 w 150"/>
                    <a:gd name="T3" fmla="*/ 0 h 45"/>
                  </a:gdLst>
                  <a:ahLst/>
                  <a:cxnLst>
                    <a:cxn ang="0">
                      <a:pos x="T0" y="T1"/>
                    </a:cxn>
                    <a:cxn ang="0">
                      <a:pos x="T2" y="T3"/>
                    </a:cxn>
                  </a:cxnLst>
                  <a:rect l="0" t="0" r="r" b="b"/>
                  <a:pathLst>
                    <a:path w="150" h="45">
                      <a:moveTo>
                        <a:pt x="150" y="45"/>
                      </a:moveTo>
                      <a:cubicBezTo>
                        <a:pt x="110" y="32"/>
                        <a:pt x="47" y="0"/>
                        <a:pt x="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cxnSp>
            <p:nvCxnSpPr>
              <p:cNvPr id="1112" name="AutoShape 88"/>
              <p:cNvCxnSpPr>
                <a:cxnSpLocks noChangeShapeType="1"/>
              </p:cNvCxnSpPr>
              <p:nvPr/>
            </p:nvCxnSpPr>
            <p:spPr bwMode="auto">
              <a:xfrm flipV="1">
                <a:off x="2932" y="11770"/>
                <a:ext cx="215" cy="664"/>
              </a:xfrm>
              <a:prstGeom prst="straightConnector1">
                <a:avLst/>
              </a:prstGeom>
              <a:noFill/>
              <a:ln w="9525">
                <a:solidFill>
                  <a:srgbClr val="0070C0"/>
                </a:solidFill>
                <a:round/>
                <a:headEnd/>
                <a:tailEnd type="triangle" w="med" len="med"/>
              </a:ln>
              <a:extLst>
                <a:ext uri="{909E8E84-426E-40DD-AFC4-6F175D3DCCD1}">
                  <a14:hiddenFill xmlns:a14="http://schemas.microsoft.com/office/drawing/2010/main">
                    <a:noFill/>
                  </a14:hiddenFill>
                </a:ext>
              </a:extLst>
            </p:spPr>
          </p:cxnSp>
          <p:cxnSp>
            <p:nvCxnSpPr>
              <p:cNvPr id="1113" name="AutoShape 89"/>
              <p:cNvCxnSpPr>
                <a:cxnSpLocks noChangeShapeType="1"/>
              </p:cNvCxnSpPr>
              <p:nvPr/>
            </p:nvCxnSpPr>
            <p:spPr bwMode="auto">
              <a:xfrm flipV="1">
                <a:off x="3155" y="11492"/>
                <a:ext cx="827" cy="276"/>
              </a:xfrm>
              <a:prstGeom prst="straightConnector1">
                <a:avLst/>
              </a:prstGeom>
              <a:noFill/>
              <a:ln w="9525">
                <a:solidFill>
                  <a:srgbClr val="0070C0"/>
                </a:solidFill>
                <a:round/>
                <a:headEnd/>
                <a:tailEnd type="triangle" w="med" len="med"/>
              </a:ln>
              <a:extLst>
                <a:ext uri="{909E8E84-426E-40DD-AFC4-6F175D3DCCD1}">
                  <a14:hiddenFill xmlns:a14="http://schemas.microsoft.com/office/drawing/2010/main">
                    <a:noFill/>
                  </a14:hiddenFill>
                </a:ext>
              </a:extLst>
            </p:spPr>
          </p:cxnSp>
          <p:cxnSp>
            <p:nvCxnSpPr>
              <p:cNvPr id="1114" name="AutoShape 90"/>
              <p:cNvCxnSpPr>
                <a:cxnSpLocks noChangeShapeType="1"/>
              </p:cNvCxnSpPr>
              <p:nvPr/>
            </p:nvCxnSpPr>
            <p:spPr bwMode="auto">
              <a:xfrm flipV="1">
                <a:off x="3992" y="11449"/>
                <a:ext cx="914" cy="43"/>
              </a:xfrm>
              <a:prstGeom prst="straightConnector1">
                <a:avLst/>
              </a:prstGeom>
              <a:noFill/>
              <a:ln w="9525">
                <a:solidFill>
                  <a:srgbClr val="0070C0"/>
                </a:solidFill>
                <a:round/>
                <a:headEnd/>
                <a:tailEnd type="triangle" w="med" len="med"/>
              </a:ln>
              <a:extLst>
                <a:ext uri="{909E8E84-426E-40DD-AFC4-6F175D3DCCD1}">
                  <a14:hiddenFill xmlns:a14="http://schemas.microsoft.com/office/drawing/2010/main">
                    <a:noFill/>
                  </a14:hiddenFill>
                </a:ext>
              </a:extLst>
            </p:spPr>
          </p:cxnSp>
        </p:grpSp>
        <p:cxnSp>
          <p:nvCxnSpPr>
            <p:cNvPr id="1115" name="AutoShape 91"/>
            <p:cNvCxnSpPr>
              <a:cxnSpLocks noChangeShapeType="1"/>
            </p:cNvCxnSpPr>
            <p:nvPr/>
          </p:nvCxnSpPr>
          <p:spPr bwMode="auto">
            <a:xfrm flipH="1" flipV="1">
              <a:off x="6571" y="11210"/>
              <a:ext cx="405" cy="198"/>
            </a:xfrm>
            <a:prstGeom prst="straightConnector1">
              <a:avLst/>
            </a:prstGeom>
            <a:noFill/>
            <a:ln w="9525">
              <a:solidFill>
                <a:srgbClr val="FFC000"/>
              </a:solidFill>
              <a:round/>
              <a:headEnd/>
              <a:tailEnd type="triangle" w="med" len="med"/>
            </a:ln>
            <a:extLst>
              <a:ext uri="{909E8E84-426E-40DD-AFC4-6F175D3DCCD1}">
                <a14:hiddenFill xmlns:a14="http://schemas.microsoft.com/office/drawing/2010/main">
                  <a:noFill/>
                </a14:hiddenFill>
              </a:ext>
            </a:extLst>
          </p:spPr>
        </p:cxnSp>
        <p:cxnSp>
          <p:nvCxnSpPr>
            <p:cNvPr id="1116" name="AutoShape 92"/>
            <p:cNvCxnSpPr>
              <a:cxnSpLocks noChangeShapeType="1"/>
            </p:cNvCxnSpPr>
            <p:nvPr/>
          </p:nvCxnSpPr>
          <p:spPr bwMode="auto">
            <a:xfrm flipH="1" flipV="1">
              <a:off x="2068" y="12148"/>
              <a:ext cx="405" cy="198"/>
            </a:xfrm>
            <a:prstGeom prst="straightConnector1">
              <a:avLst/>
            </a:prstGeom>
            <a:noFill/>
            <a:ln w="9525">
              <a:solidFill>
                <a:srgbClr val="FFC000"/>
              </a:solidFill>
              <a:round/>
              <a:headEnd/>
              <a:tailEnd type="triangle" w="med" len="med"/>
            </a:ln>
            <a:extLst>
              <a:ext uri="{909E8E84-426E-40DD-AFC4-6F175D3DCCD1}">
                <a14:hiddenFill xmlns:a14="http://schemas.microsoft.com/office/drawing/2010/main">
                  <a:noFill/>
                </a14:hiddenFill>
              </a:ext>
            </a:extLst>
          </p:spPr>
        </p:cxnSp>
        <p:cxnSp>
          <p:nvCxnSpPr>
            <p:cNvPr id="1117" name="AutoShape 93"/>
            <p:cNvCxnSpPr>
              <a:cxnSpLocks noChangeShapeType="1"/>
            </p:cNvCxnSpPr>
            <p:nvPr/>
          </p:nvCxnSpPr>
          <p:spPr bwMode="auto">
            <a:xfrm flipH="1" flipV="1">
              <a:off x="6069" y="10769"/>
              <a:ext cx="405" cy="198"/>
            </a:xfrm>
            <a:prstGeom prst="straightConnector1">
              <a:avLst/>
            </a:prstGeom>
            <a:noFill/>
            <a:ln w="9525">
              <a:solidFill>
                <a:srgbClr val="FFC000"/>
              </a:solidFill>
              <a:round/>
              <a:headEnd/>
              <a:tailEnd type="triangle" w="med" len="med"/>
            </a:ln>
            <a:extLst>
              <a:ext uri="{909E8E84-426E-40DD-AFC4-6F175D3DCCD1}">
                <a14:hiddenFill xmlns:a14="http://schemas.microsoft.com/office/drawing/2010/main">
                  <a:noFill/>
                </a14:hiddenFill>
              </a:ext>
            </a:extLst>
          </p:spPr>
        </p:cxnSp>
      </p:grpSp>
      <p:sp>
        <p:nvSpPr>
          <p:cNvPr id="1044" name="TextBox 1043"/>
          <p:cNvSpPr txBox="1"/>
          <p:nvPr/>
        </p:nvSpPr>
        <p:spPr>
          <a:xfrm>
            <a:off x="855965" y="1224658"/>
            <a:ext cx="8661401" cy="646331"/>
          </a:xfrm>
          <a:prstGeom prst="rect">
            <a:avLst/>
          </a:prstGeom>
          <a:noFill/>
        </p:spPr>
        <p:txBody>
          <a:bodyPr wrap="square" rtlCol="0">
            <a:spAutoFit/>
          </a:bodyPr>
          <a:lstStyle/>
          <a:p>
            <a:r>
              <a:rPr lang="en-US" dirty="0"/>
              <a:t>Ball ended milling cutter shown cutting a free form surface in</a:t>
            </a:r>
          </a:p>
          <a:p>
            <a:r>
              <a:rPr lang="en-US" dirty="0"/>
              <a:t> </a:t>
            </a:r>
            <a:r>
              <a:rPr lang="en-US" dirty="0" err="1"/>
              <a:t>Zig-Zag</a:t>
            </a:r>
            <a:r>
              <a:rPr lang="en-US" dirty="0"/>
              <a:t> cutting mode, taking blue forward steps and orange side steps</a:t>
            </a:r>
          </a:p>
        </p:txBody>
      </p:sp>
    </p:spTree>
    <p:extLst>
      <p:ext uri="{BB962C8B-B14F-4D97-AF65-F5344CB8AC3E}">
        <p14:creationId xmlns:p14="http://schemas.microsoft.com/office/powerpoint/2010/main" val="196284710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steps and side steps</a:t>
            </a:r>
          </a:p>
        </p:txBody>
      </p:sp>
      <p:sp>
        <p:nvSpPr>
          <p:cNvPr id="3" name="Content Placeholder 2"/>
          <p:cNvSpPr>
            <a:spLocks noGrp="1"/>
          </p:cNvSpPr>
          <p:nvPr>
            <p:ph idx="1"/>
          </p:nvPr>
        </p:nvSpPr>
        <p:spPr/>
        <p:txBody>
          <a:bodyPr/>
          <a:lstStyle/>
          <a:p>
            <a:r>
              <a:rPr lang="en-US" dirty="0"/>
              <a:t>Length of forward steps is restricted by form tolerance</a:t>
            </a:r>
          </a:p>
          <a:p>
            <a:r>
              <a:rPr lang="en-US" dirty="0"/>
              <a:t>Length of side steps or tool path interval is restricted by surface roughness</a:t>
            </a:r>
          </a:p>
          <a:p>
            <a:r>
              <a:rPr lang="en-US" dirty="0"/>
              <a:t>Different cutter path generation strategies employ different criteria for selection of forward steps and side steps</a:t>
            </a:r>
          </a:p>
          <a:p>
            <a:r>
              <a:rPr lang="en-US" dirty="0"/>
              <a:t>Based on such criteria, </a:t>
            </a:r>
            <a:r>
              <a:rPr lang="en-US" dirty="0" err="1"/>
              <a:t>Isoparametric</a:t>
            </a:r>
            <a:r>
              <a:rPr lang="en-US" dirty="0"/>
              <a:t>, </a:t>
            </a:r>
            <a:r>
              <a:rPr lang="en-US" dirty="0" err="1"/>
              <a:t>Isoplanar</a:t>
            </a:r>
            <a:r>
              <a:rPr lang="en-US" dirty="0"/>
              <a:t> and </a:t>
            </a:r>
            <a:r>
              <a:rPr lang="en-US" dirty="0" err="1"/>
              <a:t>Isoscallop</a:t>
            </a:r>
            <a:r>
              <a:rPr lang="en-US" dirty="0"/>
              <a:t> methods of cutter path generation have evolved</a:t>
            </a:r>
          </a:p>
        </p:txBody>
      </p:sp>
    </p:spTree>
    <p:extLst>
      <p:ext uri="{BB962C8B-B14F-4D97-AF65-F5344CB8AC3E}">
        <p14:creationId xmlns:p14="http://schemas.microsoft.com/office/powerpoint/2010/main" val="17464601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Normals</a:t>
            </a:r>
            <a:r>
              <a:rPr lang="en-US" dirty="0"/>
              <a:t> and tangents</a:t>
            </a:r>
          </a:p>
        </p:txBody>
      </p:sp>
      <p:sp>
        <p:nvSpPr>
          <p:cNvPr id="3" name="Content Placeholder 2"/>
          <p:cNvSpPr>
            <a:spLocks noGrp="1"/>
          </p:cNvSpPr>
          <p:nvPr>
            <p:ph idx="1"/>
          </p:nvPr>
        </p:nvSpPr>
        <p:spPr/>
        <p:txBody>
          <a:bodyPr/>
          <a:lstStyle/>
          <a:p>
            <a:endParaRPr lang="en-US" dirty="0"/>
          </a:p>
        </p:txBody>
      </p:sp>
      <p:sp>
        <p:nvSpPr>
          <p:cNvPr id="4" name="Freeform 3"/>
          <p:cNvSpPr/>
          <p:nvPr/>
        </p:nvSpPr>
        <p:spPr>
          <a:xfrm>
            <a:off x="1816100" y="2355850"/>
            <a:ext cx="2552700" cy="1536701"/>
          </a:xfrm>
          <a:custGeom>
            <a:avLst/>
            <a:gdLst>
              <a:gd name="connsiteX0" fmla="*/ 0 w 3403600"/>
              <a:gd name="connsiteY0" fmla="*/ 2048934 h 2048934"/>
              <a:gd name="connsiteX1" fmla="*/ 846666 w 3403600"/>
              <a:gd name="connsiteY1" fmla="*/ 897467 h 2048934"/>
              <a:gd name="connsiteX2" fmla="*/ 2573866 w 3403600"/>
              <a:gd name="connsiteY2" fmla="*/ 524934 h 2048934"/>
              <a:gd name="connsiteX3" fmla="*/ 3403600 w 3403600"/>
              <a:gd name="connsiteY3" fmla="*/ 0 h 2048934"/>
            </a:gdLst>
            <a:ahLst/>
            <a:cxnLst>
              <a:cxn ang="0">
                <a:pos x="connsiteX0" y="connsiteY0"/>
              </a:cxn>
              <a:cxn ang="0">
                <a:pos x="connsiteX1" y="connsiteY1"/>
              </a:cxn>
              <a:cxn ang="0">
                <a:pos x="connsiteX2" y="connsiteY2"/>
              </a:cxn>
              <a:cxn ang="0">
                <a:pos x="connsiteX3" y="connsiteY3"/>
              </a:cxn>
            </a:cxnLst>
            <a:rect l="l" t="t" r="r" b="b"/>
            <a:pathLst>
              <a:path w="3403600" h="2048934">
                <a:moveTo>
                  <a:pt x="0" y="2048934"/>
                </a:moveTo>
                <a:cubicBezTo>
                  <a:pt x="208844" y="1600200"/>
                  <a:pt x="417688" y="1151467"/>
                  <a:pt x="846666" y="897467"/>
                </a:cubicBezTo>
                <a:cubicBezTo>
                  <a:pt x="1275644" y="643467"/>
                  <a:pt x="2147710" y="674512"/>
                  <a:pt x="2573866" y="524934"/>
                </a:cubicBezTo>
                <a:cubicBezTo>
                  <a:pt x="3000022" y="375356"/>
                  <a:pt x="3201811" y="187678"/>
                  <a:pt x="34036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9" name="Freeform 8"/>
          <p:cNvSpPr/>
          <p:nvPr/>
        </p:nvSpPr>
        <p:spPr>
          <a:xfrm>
            <a:off x="2984500" y="3397250"/>
            <a:ext cx="2476500" cy="1714500"/>
          </a:xfrm>
          <a:custGeom>
            <a:avLst/>
            <a:gdLst>
              <a:gd name="connsiteX0" fmla="*/ 0 w 3302000"/>
              <a:gd name="connsiteY0" fmla="*/ 2286000 h 2286000"/>
              <a:gd name="connsiteX1" fmla="*/ 643467 w 3302000"/>
              <a:gd name="connsiteY1" fmla="*/ 1676400 h 2286000"/>
              <a:gd name="connsiteX2" fmla="*/ 1794934 w 3302000"/>
              <a:gd name="connsiteY2" fmla="*/ 1490133 h 2286000"/>
              <a:gd name="connsiteX3" fmla="*/ 2895600 w 3302000"/>
              <a:gd name="connsiteY3" fmla="*/ 829733 h 2286000"/>
              <a:gd name="connsiteX4" fmla="*/ 3302000 w 3302000"/>
              <a:gd name="connsiteY4" fmla="*/ 0 h 2286000"/>
              <a:gd name="connsiteX5" fmla="*/ 3302000 w 3302000"/>
              <a:gd name="connsiteY5"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000" h="2286000">
                <a:moveTo>
                  <a:pt x="0" y="2286000"/>
                </a:moveTo>
                <a:cubicBezTo>
                  <a:pt x="172155" y="2047522"/>
                  <a:pt x="344311" y="1809044"/>
                  <a:pt x="643467" y="1676400"/>
                </a:cubicBezTo>
                <a:cubicBezTo>
                  <a:pt x="942623" y="1543755"/>
                  <a:pt x="1419579" y="1631244"/>
                  <a:pt x="1794934" y="1490133"/>
                </a:cubicBezTo>
                <a:cubicBezTo>
                  <a:pt x="2170290" y="1349022"/>
                  <a:pt x="2644422" y="1078088"/>
                  <a:pt x="2895600" y="829733"/>
                </a:cubicBezTo>
                <a:cubicBezTo>
                  <a:pt x="3146778" y="581378"/>
                  <a:pt x="3302000" y="0"/>
                  <a:pt x="3302000" y="0"/>
                </a:cubicBezTo>
                <a:lnTo>
                  <a:pt x="330200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0" name="Freeform 9"/>
          <p:cNvSpPr/>
          <p:nvPr/>
        </p:nvSpPr>
        <p:spPr>
          <a:xfrm>
            <a:off x="1828800" y="3905250"/>
            <a:ext cx="1181100" cy="1181100"/>
          </a:xfrm>
          <a:custGeom>
            <a:avLst/>
            <a:gdLst>
              <a:gd name="connsiteX0" fmla="*/ 0 w 1574800"/>
              <a:gd name="connsiteY0" fmla="*/ 0 h 1574800"/>
              <a:gd name="connsiteX1" fmla="*/ 677333 w 1574800"/>
              <a:gd name="connsiteY1" fmla="*/ 101600 h 1574800"/>
              <a:gd name="connsiteX2" fmla="*/ 1032933 w 1574800"/>
              <a:gd name="connsiteY2" fmla="*/ 558800 h 1574800"/>
              <a:gd name="connsiteX3" fmla="*/ 1100667 w 1574800"/>
              <a:gd name="connsiteY3" fmla="*/ 1185333 h 1574800"/>
              <a:gd name="connsiteX4" fmla="*/ 1574800 w 1574800"/>
              <a:gd name="connsiteY4" fmla="*/ 1574800 h 1574800"/>
              <a:gd name="connsiteX5" fmla="*/ 1574800 w 1574800"/>
              <a:gd name="connsiteY5" fmla="*/ 1574800 h 157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00" h="1574800">
                <a:moveTo>
                  <a:pt x="0" y="0"/>
                </a:moveTo>
                <a:cubicBezTo>
                  <a:pt x="252589" y="4233"/>
                  <a:pt x="505178" y="8467"/>
                  <a:pt x="677333" y="101600"/>
                </a:cubicBezTo>
                <a:cubicBezTo>
                  <a:pt x="849489" y="194733"/>
                  <a:pt x="962377" y="378178"/>
                  <a:pt x="1032933" y="558800"/>
                </a:cubicBezTo>
                <a:cubicBezTo>
                  <a:pt x="1103489" y="739422"/>
                  <a:pt x="1010356" y="1016000"/>
                  <a:pt x="1100667" y="1185333"/>
                </a:cubicBezTo>
                <a:cubicBezTo>
                  <a:pt x="1190978" y="1354666"/>
                  <a:pt x="1574800" y="1574800"/>
                  <a:pt x="1574800" y="1574800"/>
                </a:cubicBezTo>
                <a:lnTo>
                  <a:pt x="1574800" y="15748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1" name="Freeform 10"/>
          <p:cNvSpPr/>
          <p:nvPr/>
        </p:nvSpPr>
        <p:spPr>
          <a:xfrm>
            <a:off x="4356100" y="2343150"/>
            <a:ext cx="1130300" cy="1066800"/>
          </a:xfrm>
          <a:custGeom>
            <a:avLst/>
            <a:gdLst>
              <a:gd name="connsiteX0" fmla="*/ 0 w 1507067"/>
              <a:gd name="connsiteY0" fmla="*/ 0 h 1422400"/>
              <a:gd name="connsiteX1" fmla="*/ 321734 w 1507067"/>
              <a:gd name="connsiteY1" fmla="*/ 626533 h 1422400"/>
              <a:gd name="connsiteX2" fmla="*/ 982134 w 1507067"/>
              <a:gd name="connsiteY2" fmla="*/ 880533 h 1422400"/>
              <a:gd name="connsiteX3" fmla="*/ 1507067 w 1507067"/>
              <a:gd name="connsiteY3" fmla="*/ 1422400 h 1422400"/>
              <a:gd name="connsiteX4" fmla="*/ 1507067 w 1507067"/>
              <a:gd name="connsiteY4" fmla="*/ 142240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067" h="1422400">
                <a:moveTo>
                  <a:pt x="0" y="0"/>
                </a:moveTo>
                <a:cubicBezTo>
                  <a:pt x="79022" y="239889"/>
                  <a:pt x="158045" y="479778"/>
                  <a:pt x="321734" y="626533"/>
                </a:cubicBezTo>
                <a:cubicBezTo>
                  <a:pt x="485423" y="773288"/>
                  <a:pt x="784579" y="747889"/>
                  <a:pt x="982134" y="880533"/>
                </a:cubicBezTo>
                <a:cubicBezTo>
                  <a:pt x="1179690" y="1013178"/>
                  <a:pt x="1507067" y="1422400"/>
                  <a:pt x="1507067" y="1422400"/>
                </a:cubicBezTo>
                <a:lnTo>
                  <a:pt x="1507067" y="14224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cxnSp>
        <p:nvCxnSpPr>
          <p:cNvPr id="14" name="Straight Arrow Connector 13"/>
          <p:cNvCxnSpPr/>
          <p:nvPr/>
        </p:nvCxnSpPr>
        <p:spPr>
          <a:xfrm flipV="1">
            <a:off x="2654301" y="2609850"/>
            <a:ext cx="241300" cy="889000"/>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376612" y="3054350"/>
            <a:ext cx="611188" cy="700288"/>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997201" y="2609851"/>
            <a:ext cx="508000" cy="1008263"/>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2441576" y="2787650"/>
            <a:ext cx="38100" cy="104913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595689" y="3219415"/>
            <a:ext cx="698501" cy="878124"/>
          </a:xfrm>
          <a:prstGeom prst="straightConnector1">
            <a:avLst/>
          </a:prstGeom>
          <a:ln w="41275">
            <a:tailEnd type="stealth"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680077" y="2265768"/>
            <a:ext cx="2371723" cy="2862322"/>
          </a:xfrm>
          <a:prstGeom prst="rect">
            <a:avLst/>
          </a:prstGeom>
          <a:noFill/>
        </p:spPr>
        <p:txBody>
          <a:bodyPr wrap="square" rtlCol="0">
            <a:spAutoFit/>
          </a:bodyPr>
          <a:lstStyle/>
          <a:p>
            <a:r>
              <a:rPr lang="en-US" sz="1500" dirty="0">
                <a:solidFill>
                  <a:prstClr val="black"/>
                </a:solidFill>
              </a:rPr>
              <a:t>1 normal at a point</a:t>
            </a:r>
          </a:p>
          <a:p>
            <a:r>
              <a:rPr lang="en-US" sz="1500" dirty="0">
                <a:solidFill>
                  <a:prstClr val="black"/>
                </a:solidFill>
              </a:rPr>
              <a:t>Infinite tangents at a point</a:t>
            </a:r>
          </a:p>
          <a:p>
            <a:r>
              <a:rPr lang="en-US" sz="1500" dirty="0">
                <a:solidFill>
                  <a:prstClr val="black"/>
                </a:solidFill>
              </a:rPr>
              <a:t>Tangents all perpendicular to the normal </a:t>
            </a:r>
          </a:p>
          <a:p>
            <a:r>
              <a:rPr lang="en-US" sz="1500" dirty="0">
                <a:solidFill>
                  <a:prstClr val="black"/>
                </a:solidFill>
              </a:rPr>
              <a:t>Tangents all lying on the same plane</a:t>
            </a:r>
          </a:p>
          <a:p>
            <a:r>
              <a:rPr lang="en-US" sz="1500" dirty="0">
                <a:solidFill>
                  <a:prstClr val="black"/>
                </a:solidFill>
              </a:rPr>
              <a:t>Normal obtained by cross product of any two tangents</a:t>
            </a:r>
          </a:p>
          <a:p>
            <a:r>
              <a:rPr lang="en-US" sz="1500" dirty="0">
                <a:solidFill>
                  <a:prstClr val="black"/>
                </a:solidFill>
              </a:rPr>
              <a:t>Normal at a point is not necessarily vertical, it is simply normal to the tangent plane</a:t>
            </a:r>
          </a:p>
        </p:txBody>
      </p:sp>
      <p:grpSp>
        <p:nvGrpSpPr>
          <p:cNvPr id="49" name="Group 48"/>
          <p:cNvGrpSpPr/>
          <p:nvPr/>
        </p:nvGrpSpPr>
        <p:grpSpPr>
          <a:xfrm>
            <a:off x="2831307" y="3535000"/>
            <a:ext cx="1535905" cy="1014212"/>
            <a:chOff x="3775075" y="3570333"/>
            <a:chExt cx="2047873" cy="1352283"/>
          </a:xfrm>
        </p:grpSpPr>
        <p:cxnSp>
          <p:nvCxnSpPr>
            <p:cNvPr id="33" name="Straight Arrow Connector 32"/>
            <p:cNvCxnSpPr/>
            <p:nvPr/>
          </p:nvCxnSpPr>
          <p:spPr>
            <a:xfrm flipH="1" flipV="1">
              <a:off x="3775075" y="4140016"/>
              <a:ext cx="1033992" cy="156983"/>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809067" y="3570333"/>
              <a:ext cx="258235" cy="703228"/>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4079875" y="4320384"/>
              <a:ext cx="729192" cy="124433"/>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4690005" y="4320384"/>
              <a:ext cx="119062" cy="602232"/>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826001" y="4320384"/>
              <a:ext cx="996947" cy="221964"/>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44649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Normals</a:t>
            </a:r>
            <a:r>
              <a:rPr lang="en-US" dirty="0"/>
              <a:t> and tangents</a:t>
            </a:r>
          </a:p>
        </p:txBody>
      </p:sp>
      <p:sp>
        <p:nvSpPr>
          <p:cNvPr id="3" name="Content Placeholder 2"/>
          <p:cNvSpPr>
            <a:spLocks noGrp="1"/>
          </p:cNvSpPr>
          <p:nvPr>
            <p:ph idx="1"/>
          </p:nvPr>
        </p:nvSpPr>
        <p:spPr/>
        <p:txBody>
          <a:bodyPr/>
          <a:lstStyle/>
          <a:p>
            <a:endParaRPr lang="en-US" dirty="0"/>
          </a:p>
        </p:txBody>
      </p:sp>
      <p:sp>
        <p:nvSpPr>
          <p:cNvPr id="4" name="Freeform 3"/>
          <p:cNvSpPr/>
          <p:nvPr/>
        </p:nvSpPr>
        <p:spPr>
          <a:xfrm>
            <a:off x="1816100" y="2355850"/>
            <a:ext cx="2552700" cy="1536701"/>
          </a:xfrm>
          <a:custGeom>
            <a:avLst/>
            <a:gdLst>
              <a:gd name="connsiteX0" fmla="*/ 0 w 3403600"/>
              <a:gd name="connsiteY0" fmla="*/ 2048934 h 2048934"/>
              <a:gd name="connsiteX1" fmla="*/ 846666 w 3403600"/>
              <a:gd name="connsiteY1" fmla="*/ 897467 h 2048934"/>
              <a:gd name="connsiteX2" fmla="*/ 2573866 w 3403600"/>
              <a:gd name="connsiteY2" fmla="*/ 524934 h 2048934"/>
              <a:gd name="connsiteX3" fmla="*/ 3403600 w 3403600"/>
              <a:gd name="connsiteY3" fmla="*/ 0 h 2048934"/>
            </a:gdLst>
            <a:ahLst/>
            <a:cxnLst>
              <a:cxn ang="0">
                <a:pos x="connsiteX0" y="connsiteY0"/>
              </a:cxn>
              <a:cxn ang="0">
                <a:pos x="connsiteX1" y="connsiteY1"/>
              </a:cxn>
              <a:cxn ang="0">
                <a:pos x="connsiteX2" y="connsiteY2"/>
              </a:cxn>
              <a:cxn ang="0">
                <a:pos x="connsiteX3" y="connsiteY3"/>
              </a:cxn>
            </a:cxnLst>
            <a:rect l="l" t="t" r="r" b="b"/>
            <a:pathLst>
              <a:path w="3403600" h="2048934">
                <a:moveTo>
                  <a:pt x="0" y="2048934"/>
                </a:moveTo>
                <a:cubicBezTo>
                  <a:pt x="208844" y="1600200"/>
                  <a:pt x="417688" y="1151467"/>
                  <a:pt x="846666" y="897467"/>
                </a:cubicBezTo>
                <a:cubicBezTo>
                  <a:pt x="1275644" y="643467"/>
                  <a:pt x="2147710" y="674512"/>
                  <a:pt x="2573866" y="524934"/>
                </a:cubicBezTo>
                <a:cubicBezTo>
                  <a:pt x="3000022" y="375356"/>
                  <a:pt x="3201811" y="187678"/>
                  <a:pt x="34036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9" name="Freeform 8"/>
          <p:cNvSpPr/>
          <p:nvPr/>
        </p:nvSpPr>
        <p:spPr>
          <a:xfrm>
            <a:off x="2984500" y="3397250"/>
            <a:ext cx="2476500" cy="1714500"/>
          </a:xfrm>
          <a:custGeom>
            <a:avLst/>
            <a:gdLst>
              <a:gd name="connsiteX0" fmla="*/ 0 w 3302000"/>
              <a:gd name="connsiteY0" fmla="*/ 2286000 h 2286000"/>
              <a:gd name="connsiteX1" fmla="*/ 643467 w 3302000"/>
              <a:gd name="connsiteY1" fmla="*/ 1676400 h 2286000"/>
              <a:gd name="connsiteX2" fmla="*/ 1794934 w 3302000"/>
              <a:gd name="connsiteY2" fmla="*/ 1490133 h 2286000"/>
              <a:gd name="connsiteX3" fmla="*/ 2895600 w 3302000"/>
              <a:gd name="connsiteY3" fmla="*/ 829733 h 2286000"/>
              <a:gd name="connsiteX4" fmla="*/ 3302000 w 3302000"/>
              <a:gd name="connsiteY4" fmla="*/ 0 h 2286000"/>
              <a:gd name="connsiteX5" fmla="*/ 3302000 w 3302000"/>
              <a:gd name="connsiteY5"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2000" h="2286000">
                <a:moveTo>
                  <a:pt x="0" y="2286000"/>
                </a:moveTo>
                <a:cubicBezTo>
                  <a:pt x="172155" y="2047522"/>
                  <a:pt x="344311" y="1809044"/>
                  <a:pt x="643467" y="1676400"/>
                </a:cubicBezTo>
                <a:cubicBezTo>
                  <a:pt x="942623" y="1543755"/>
                  <a:pt x="1419579" y="1631244"/>
                  <a:pt x="1794934" y="1490133"/>
                </a:cubicBezTo>
                <a:cubicBezTo>
                  <a:pt x="2170290" y="1349022"/>
                  <a:pt x="2644422" y="1078088"/>
                  <a:pt x="2895600" y="829733"/>
                </a:cubicBezTo>
                <a:cubicBezTo>
                  <a:pt x="3146778" y="581378"/>
                  <a:pt x="3302000" y="0"/>
                  <a:pt x="3302000" y="0"/>
                </a:cubicBezTo>
                <a:lnTo>
                  <a:pt x="330200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0" name="Freeform 9"/>
          <p:cNvSpPr/>
          <p:nvPr/>
        </p:nvSpPr>
        <p:spPr>
          <a:xfrm>
            <a:off x="1828800" y="3905250"/>
            <a:ext cx="1181100" cy="1181100"/>
          </a:xfrm>
          <a:custGeom>
            <a:avLst/>
            <a:gdLst>
              <a:gd name="connsiteX0" fmla="*/ 0 w 1574800"/>
              <a:gd name="connsiteY0" fmla="*/ 0 h 1574800"/>
              <a:gd name="connsiteX1" fmla="*/ 677333 w 1574800"/>
              <a:gd name="connsiteY1" fmla="*/ 101600 h 1574800"/>
              <a:gd name="connsiteX2" fmla="*/ 1032933 w 1574800"/>
              <a:gd name="connsiteY2" fmla="*/ 558800 h 1574800"/>
              <a:gd name="connsiteX3" fmla="*/ 1100667 w 1574800"/>
              <a:gd name="connsiteY3" fmla="*/ 1185333 h 1574800"/>
              <a:gd name="connsiteX4" fmla="*/ 1574800 w 1574800"/>
              <a:gd name="connsiteY4" fmla="*/ 1574800 h 1574800"/>
              <a:gd name="connsiteX5" fmla="*/ 1574800 w 1574800"/>
              <a:gd name="connsiteY5" fmla="*/ 1574800 h 157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00" h="1574800">
                <a:moveTo>
                  <a:pt x="0" y="0"/>
                </a:moveTo>
                <a:cubicBezTo>
                  <a:pt x="252589" y="4233"/>
                  <a:pt x="505178" y="8467"/>
                  <a:pt x="677333" y="101600"/>
                </a:cubicBezTo>
                <a:cubicBezTo>
                  <a:pt x="849489" y="194733"/>
                  <a:pt x="962377" y="378178"/>
                  <a:pt x="1032933" y="558800"/>
                </a:cubicBezTo>
                <a:cubicBezTo>
                  <a:pt x="1103489" y="739422"/>
                  <a:pt x="1010356" y="1016000"/>
                  <a:pt x="1100667" y="1185333"/>
                </a:cubicBezTo>
                <a:cubicBezTo>
                  <a:pt x="1190978" y="1354666"/>
                  <a:pt x="1574800" y="1574800"/>
                  <a:pt x="1574800" y="1574800"/>
                </a:cubicBezTo>
                <a:lnTo>
                  <a:pt x="1574800" y="15748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1" name="Freeform 10"/>
          <p:cNvSpPr/>
          <p:nvPr/>
        </p:nvSpPr>
        <p:spPr>
          <a:xfrm>
            <a:off x="4356100" y="2343150"/>
            <a:ext cx="1130300" cy="1066800"/>
          </a:xfrm>
          <a:custGeom>
            <a:avLst/>
            <a:gdLst>
              <a:gd name="connsiteX0" fmla="*/ 0 w 1507067"/>
              <a:gd name="connsiteY0" fmla="*/ 0 h 1422400"/>
              <a:gd name="connsiteX1" fmla="*/ 321734 w 1507067"/>
              <a:gd name="connsiteY1" fmla="*/ 626533 h 1422400"/>
              <a:gd name="connsiteX2" fmla="*/ 982134 w 1507067"/>
              <a:gd name="connsiteY2" fmla="*/ 880533 h 1422400"/>
              <a:gd name="connsiteX3" fmla="*/ 1507067 w 1507067"/>
              <a:gd name="connsiteY3" fmla="*/ 1422400 h 1422400"/>
              <a:gd name="connsiteX4" fmla="*/ 1507067 w 1507067"/>
              <a:gd name="connsiteY4" fmla="*/ 142240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067" h="1422400">
                <a:moveTo>
                  <a:pt x="0" y="0"/>
                </a:moveTo>
                <a:cubicBezTo>
                  <a:pt x="79022" y="239889"/>
                  <a:pt x="158045" y="479778"/>
                  <a:pt x="321734" y="626533"/>
                </a:cubicBezTo>
                <a:cubicBezTo>
                  <a:pt x="485423" y="773288"/>
                  <a:pt x="784579" y="747889"/>
                  <a:pt x="982134" y="880533"/>
                </a:cubicBezTo>
                <a:cubicBezTo>
                  <a:pt x="1179690" y="1013178"/>
                  <a:pt x="1507067" y="1422400"/>
                  <a:pt x="1507067" y="1422400"/>
                </a:cubicBezTo>
                <a:lnTo>
                  <a:pt x="1507067" y="14224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cxnSp>
        <p:nvCxnSpPr>
          <p:cNvPr id="14" name="Straight Arrow Connector 13"/>
          <p:cNvCxnSpPr/>
          <p:nvPr/>
        </p:nvCxnSpPr>
        <p:spPr>
          <a:xfrm flipV="1">
            <a:off x="2654301" y="2609850"/>
            <a:ext cx="241300" cy="889000"/>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376612" y="3054350"/>
            <a:ext cx="611188" cy="700288"/>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997201" y="2609851"/>
            <a:ext cx="508000" cy="1008263"/>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2441576" y="2787650"/>
            <a:ext cx="38100" cy="1049139"/>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595689" y="3219415"/>
            <a:ext cx="698501" cy="878124"/>
          </a:xfrm>
          <a:prstGeom prst="straightConnector1">
            <a:avLst/>
          </a:prstGeom>
          <a:ln w="41275">
            <a:tailEnd type="stealth"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680077" y="2265768"/>
            <a:ext cx="2371723" cy="1246495"/>
          </a:xfrm>
          <a:prstGeom prst="rect">
            <a:avLst/>
          </a:prstGeom>
          <a:noFill/>
        </p:spPr>
        <p:txBody>
          <a:bodyPr wrap="square" rtlCol="0">
            <a:spAutoFit/>
          </a:bodyPr>
          <a:lstStyle/>
          <a:p>
            <a:r>
              <a:rPr lang="en-US" sz="1500" dirty="0">
                <a:solidFill>
                  <a:prstClr val="black"/>
                </a:solidFill>
              </a:rPr>
              <a:t>When cutter touches a point on the surface, the normal through that point passes through the cutter </a:t>
            </a:r>
            <a:r>
              <a:rPr lang="en-US" sz="1500" dirty="0" err="1">
                <a:solidFill>
                  <a:prstClr val="black"/>
                </a:solidFill>
              </a:rPr>
              <a:t>centre</a:t>
            </a:r>
            <a:endParaRPr lang="en-US" sz="1500" dirty="0">
              <a:solidFill>
                <a:prstClr val="black"/>
              </a:solidFill>
            </a:endParaRPr>
          </a:p>
        </p:txBody>
      </p:sp>
      <p:grpSp>
        <p:nvGrpSpPr>
          <p:cNvPr id="49" name="Group 48"/>
          <p:cNvGrpSpPr/>
          <p:nvPr/>
        </p:nvGrpSpPr>
        <p:grpSpPr>
          <a:xfrm>
            <a:off x="2831307" y="3535000"/>
            <a:ext cx="1535905" cy="1014212"/>
            <a:chOff x="3775075" y="3570333"/>
            <a:chExt cx="2047873" cy="1352283"/>
          </a:xfrm>
        </p:grpSpPr>
        <p:cxnSp>
          <p:nvCxnSpPr>
            <p:cNvPr id="33" name="Straight Arrow Connector 32"/>
            <p:cNvCxnSpPr/>
            <p:nvPr/>
          </p:nvCxnSpPr>
          <p:spPr>
            <a:xfrm flipH="1" flipV="1">
              <a:off x="3775075" y="4140016"/>
              <a:ext cx="1033992" cy="156983"/>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809067" y="3570333"/>
              <a:ext cx="258235" cy="703228"/>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4079875" y="4320384"/>
              <a:ext cx="729192" cy="124433"/>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4690005" y="4320384"/>
              <a:ext cx="119062" cy="602232"/>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826001" y="4320384"/>
              <a:ext cx="996947" cy="221964"/>
            </a:xfrm>
            <a:prstGeom prst="straightConnector1">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3488978" y="2864983"/>
            <a:ext cx="729011" cy="1307243"/>
            <a:chOff x="4651970" y="2676977"/>
            <a:chExt cx="972015" cy="1742990"/>
          </a:xfrm>
        </p:grpSpPr>
        <p:sp>
          <p:nvSpPr>
            <p:cNvPr id="5" name="Arc 4"/>
            <p:cNvSpPr/>
            <p:nvPr/>
          </p:nvSpPr>
          <p:spPr>
            <a:xfrm rot="5400000">
              <a:off x="4604578" y="3400560"/>
              <a:ext cx="1066799" cy="972015"/>
            </a:xfrm>
            <a:prstGeom prst="arc">
              <a:avLst>
                <a:gd name="adj1" fmla="val 16200000"/>
                <a:gd name="adj2" fmla="val 572135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prstClr val="black"/>
                </a:solidFill>
              </a:endParaRPr>
            </a:p>
          </p:txBody>
        </p:sp>
        <p:cxnSp>
          <p:nvCxnSpPr>
            <p:cNvPr id="7" name="Straight Connector 6"/>
            <p:cNvCxnSpPr>
              <a:stCxn id="5" idx="2"/>
            </p:cNvCxnSpPr>
            <p:nvPr/>
          </p:nvCxnSpPr>
          <p:spPr>
            <a:xfrm flipH="1" flipV="1">
              <a:off x="4651970" y="2692400"/>
              <a:ext cx="1763" cy="114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5" idx="0"/>
            </p:cNvCxnSpPr>
            <p:nvPr/>
          </p:nvCxnSpPr>
          <p:spPr>
            <a:xfrm flipH="1" flipV="1">
              <a:off x="5622223" y="2676977"/>
              <a:ext cx="1762" cy="120959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651970" y="2676977"/>
              <a:ext cx="970253" cy="154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Oval 15"/>
          <p:cNvSpPr/>
          <p:nvPr/>
        </p:nvSpPr>
        <p:spPr>
          <a:xfrm flipV="1">
            <a:off x="3800477" y="3754637"/>
            <a:ext cx="69235" cy="8215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3117529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0410"/>
            <a:ext cx="3670395" cy="835876"/>
          </a:xfrm>
        </p:spPr>
        <p:txBody>
          <a:bodyPr>
            <a:normAutofit/>
          </a:bodyPr>
          <a:lstStyle/>
          <a:p>
            <a:r>
              <a:rPr lang="en-US" sz="2400" dirty="0"/>
              <a:t>Numerical problem 2.1</a:t>
            </a:r>
          </a:p>
        </p:txBody>
      </p:sp>
      <p:sp>
        <p:nvSpPr>
          <p:cNvPr id="3" name="Content Placeholder 2"/>
          <p:cNvSpPr>
            <a:spLocks noGrp="1"/>
          </p:cNvSpPr>
          <p:nvPr>
            <p:ph idx="1"/>
          </p:nvPr>
        </p:nvSpPr>
        <p:spPr>
          <a:xfrm>
            <a:off x="628650" y="1105469"/>
            <a:ext cx="7886700" cy="5071494"/>
          </a:xfrm>
        </p:spPr>
        <p:txBody>
          <a:bodyPr>
            <a:noAutofit/>
          </a:bodyPr>
          <a:lstStyle/>
          <a:p>
            <a:r>
              <a:rPr lang="en-US" sz="1800" dirty="0"/>
              <a:t>There is a grinding machine in which coolant is to be applied automatically if </a:t>
            </a:r>
          </a:p>
          <a:p>
            <a:pPr lvl="0"/>
            <a:r>
              <a:rPr lang="en-US" sz="1800" dirty="0"/>
              <a:t>The temperature </a:t>
            </a:r>
            <a:r>
              <a:rPr lang="en-US" sz="1800" dirty="0">
                <a:sym typeface="Symbol" panose="05050102010706020507" pitchFamily="18" charset="2"/>
              </a:rPr>
              <a:t></a:t>
            </a:r>
            <a:r>
              <a:rPr lang="en-US" sz="1800" dirty="0"/>
              <a:t> 60</a:t>
            </a:r>
            <a:r>
              <a:rPr lang="en-US" sz="1800" baseline="30000" dirty="0">
                <a:sym typeface="Symbol" panose="05050102010706020507" pitchFamily="18" charset="2"/>
              </a:rPr>
              <a:t></a:t>
            </a:r>
            <a:r>
              <a:rPr lang="en-US" sz="1800" dirty="0"/>
              <a:t> C , surface speed </a:t>
            </a:r>
            <a:r>
              <a:rPr lang="en-US" sz="1800" dirty="0">
                <a:sym typeface="Symbol" panose="05050102010706020507" pitchFamily="18" charset="2"/>
              </a:rPr>
              <a:t></a:t>
            </a:r>
            <a:r>
              <a:rPr lang="en-US" sz="1800" dirty="0"/>
              <a:t> 20 m/s &amp;  table feed  </a:t>
            </a:r>
            <a:r>
              <a:rPr lang="en-US" sz="1800" dirty="0">
                <a:sym typeface="Symbol" panose="05050102010706020507" pitchFamily="18" charset="2"/>
              </a:rPr>
              <a:t></a:t>
            </a:r>
            <a:r>
              <a:rPr lang="en-US" sz="1800" dirty="0"/>
              <a:t> 15 m/min</a:t>
            </a:r>
          </a:p>
          <a:p>
            <a:pPr lvl="0"/>
            <a:r>
              <a:rPr lang="en-US" sz="1800" dirty="0"/>
              <a:t>The temperature </a:t>
            </a:r>
            <a:r>
              <a:rPr lang="en-US" sz="1800" dirty="0">
                <a:sym typeface="Symbol" panose="05050102010706020507" pitchFamily="18" charset="2"/>
              </a:rPr>
              <a:t></a:t>
            </a:r>
            <a:r>
              <a:rPr lang="en-US" sz="1800" dirty="0"/>
              <a:t> 60</a:t>
            </a:r>
            <a:r>
              <a:rPr lang="en-US" sz="1800" baseline="30000" dirty="0">
                <a:sym typeface="Symbol" panose="05050102010706020507" pitchFamily="18" charset="2"/>
              </a:rPr>
              <a:t></a:t>
            </a:r>
            <a:r>
              <a:rPr lang="en-US" sz="1800" dirty="0"/>
              <a:t> C , surface speed &lt; 20 m/s  &amp; table feed  &gt; 15 m/min</a:t>
            </a:r>
          </a:p>
          <a:p>
            <a:pPr lvl="0"/>
            <a:r>
              <a:rPr lang="en-US" sz="1800" dirty="0"/>
              <a:t>The temperature </a:t>
            </a:r>
            <a:r>
              <a:rPr lang="en-US" sz="1800" dirty="0">
                <a:sym typeface="Symbol" panose="05050102010706020507" pitchFamily="18" charset="2"/>
              </a:rPr>
              <a:t></a:t>
            </a:r>
            <a:r>
              <a:rPr lang="en-US" sz="1800" dirty="0"/>
              <a:t> 60</a:t>
            </a:r>
            <a:r>
              <a:rPr lang="en-US" sz="1800" baseline="30000" dirty="0">
                <a:sym typeface="Symbol" panose="05050102010706020507" pitchFamily="18" charset="2"/>
              </a:rPr>
              <a:t></a:t>
            </a:r>
            <a:r>
              <a:rPr lang="en-US" sz="1800" dirty="0"/>
              <a:t> C , surface speed </a:t>
            </a:r>
            <a:r>
              <a:rPr lang="en-US" sz="1800" dirty="0">
                <a:sym typeface="Symbol" panose="05050102010706020507" pitchFamily="18" charset="2"/>
              </a:rPr>
              <a:t></a:t>
            </a:r>
            <a:r>
              <a:rPr lang="en-US" sz="1800" dirty="0"/>
              <a:t> 20 m/s  &amp; table feed  &gt; 15 m/min</a:t>
            </a:r>
          </a:p>
          <a:p>
            <a:r>
              <a:rPr lang="en-US" sz="1800" i="1" dirty="0"/>
              <a:t>If sensors are set up in such a way that the following variables </a:t>
            </a:r>
          </a:p>
          <a:p>
            <a:pPr marL="0" indent="0">
              <a:buNone/>
            </a:pPr>
            <a:r>
              <a:rPr lang="en-US" sz="1800" dirty="0">
                <a:solidFill>
                  <a:srgbClr val="00B050"/>
                </a:solidFill>
              </a:rPr>
              <a:t> A = 0 when temperature &lt; 60</a:t>
            </a:r>
            <a:r>
              <a:rPr lang="en-US" sz="1800" baseline="30000" dirty="0">
                <a:solidFill>
                  <a:srgbClr val="00B050"/>
                </a:solidFill>
                <a:sym typeface="Symbol" panose="05050102010706020507" pitchFamily="18" charset="2"/>
              </a:rPr>
              <a:t></a:t>
            </a:r>
            <a:r>
              <a:rPr lang="en-US" sz="1800" dirty="0">
                <a:solidFill>
                  <a:srgbClr val="00B050"/>
                </a:solidFill>
              </a:rPr>
              <a:t> C </a:t>
            </a:r>
          </a:p>
          <a:p>
            <a:pPr marL="0" indent="0">
              <a:buNone/>
            </a:pPr>
            <a:r>
              <a:rPr lang="en-US" sz="1800" dirty="0">
                <a:solidFill>
                  <a:srgbClr val="00B050"/>
                </a:solidFill>
              </a:rPr>
              <a:t>     = 1 when temperature </a:t>
            </a:r>
            <a:r>
              <a:rPr lang="en-US" sz="1800" dirty="0">
                <a:solidFill>
                  <a:srgbClr val="00B050"/>
                </a:solidFill>
                <a:sym typeface="Symbol" panose="05050102010706020507" pitchFamily="18" charset="2"/>
              </a:rPr>
              <a:t></a:t>
            </a:r>
            <a:r>
              <a:rPr lang="en-US" sz="1800" dirty="0">
                <a:solidFill>
                  <a:srgbClr val="00B050"/>
                </a:solidFill>
              </a:rPr>
              <a:t> 60</a:t>
            </a:r>
            <a:r>
              <a:rPr lang="en-US" sz="1800" baseline="30000" dirty="0">
                <a:solidFill>
                  <a:srgbClr val="00B050"/>
                </a:solidFill>
                <a:sym typeface="Symbol" panose="05050102010706020507" pitchFamily="18" charset="2"/>
              </a:rPr>
              <a:t></a:t>
            </a:r>
            <a:r>
              <a:rPr lang="en-US" sz="1800" dirty="0">
                <a:solidFill>
                  <a:srgbClr val="00B050"/>
                </a:solidFill>
              </a:rPr>
              <a:t> C</a:t>
            </a:r>
            <a:endParaRPr lang="en-US" sz="1800" dirty="0"/>
          </a:p>
          <a:p>
            <a:pPr marL="0" indent="0">
              <a:buNone/>
            </a:pPr>
            <a:r>
              <a:rPr lang="en-US" sz="1800" dirty="0">
                <a:solidFill>
                  <a:srgbClr val="0070C0"/>
                </a:solidFill>
              </a:rPr>
              <a:t> B  = 0 when surface speed &lt; 20 m/s</a:t>
            </a:r>
          </a:p>
          <a:p>
            <a:pPr marL="0" indent="0">
              <a:buNone/>
            </a:pPr>
            <a:r>
              <a:rPr lang="en-US" sz="1800" dirty="0">
                <a:solidFill>
                  <a:srgbClr val="0070C0"/>
                </a:solidFill>
              </a:rPr>
              <a:t>     = 1 when surface speed  </a:t>
            </a:r>
            <a:r>
              <a:rPr lang="en-US" sz="1800" dirty="0">
                <a:solidFill>
                  <a:srgbClr val="0070C0"/>
                </a:solidFill>
                <a:sym typeface="Symbol" panose="05050102010706020507" pitchFamily="18" charset="2"/>
              </a:rPr>
              <a:t></a:t>
            </a:r>
            <a:r>
              <a:rPr lang="en-US" sz="1800" dirty="0">
                <a:solidFill>
                  <a:srgbClr val="0070C0"/>
                </a:solidFill>
              </a:rPr>
              <a:t> 20 m/s</a:t>
            </a:r>
            <a:endParaRPr lang="en-US" sz="1800" dirty="0">
              <a:solidFill>
                <a:srgbClr val="92D050"/>
              </a:solidFill>
            </a:endParaRPr>
          </a:p>
          <a:p>
            <a:pPr marL="0" indent="0">
              <a:buNone/>
            </a:pPr>
            <a:r>
              <a:rPr lang="en-US" sz="1800" dirty="0">
                <a:solidFill>
                  <a:srgbClr val="FF0000"/>
                </a:solidFill>
              </a:rPr>
              <a:t> C  = 0 when feed </a:t>
            </a:r>
            <a:r>
              <a:rPr lang="en-US" sz="1800" dirty="0">
                <a:solidFill>
                  <a:srgbClr val="FF0000"/>
                </a:solidFill>
                <a:sym typeface="Symbol" panose="05050102010706020507" pitchFamily="18" charset="2"/>
              </a:rPr>
              <a:t></a:t>
            </a:r>
            <a:r>
              <a:rPr lang="en-US" sz="1800" dirty="0">
                <a:solidFill>
                  <a:srgbClr val="FF0000"/>
                </a:solidFill>
              </a:rPr>
              <a:t> 15 m/min</a:t>
            </a:r>
          </a:p>
          <a:p>
            <a:pPr marL="0" indent="0">
              <a:buNone/>
            </a:pPr>
            <a:r>
              <a:rPr lang="en-US" sz="1800" dirty="0">
                <a:solidFill>
                  <a:srgbClr val="FF0000"/>
                </a:solidFill>
              </a:rPr>
              <a:t>     = 1 when  feed &gt; 15 m/min</a:t>
            </a:r>
          </a:p>
          <a:p>
            <a:pPr marL="0" indent="0">
              <a:buNone/>
            </a:pPr>
            <a:r>
              <a:rPr lang="en-US" sz="1800" dirty="0"/>
              <a:t> </a:t>
            </a:r>
          </a:p>
          <a:p>
            <a:r>
              <a:rPr lang="en-US" sz="2000" b="1" dirty="0"/>
              <a:t>Make a circuit which would send an output signal </a:t>
            </a:r>
            <a:r>
              <a:rPr lang="en-US" sz="2000" b="1" i="1" dirty="0"/>
              <a:t>S</a:t>
            </a:r>
            <a:r>
              <a:rPr lang="en-US" sz="2000" b="1" dirty="0"/>
              <a:t> = 1 when coolant is supposed to be applied, otherwise 0.</a:t>
            </a:r>
          </a:p>
          <a:p>
            <a:endParaRPr lang="en-US" sz="1800" dirty="0"/>
          </a:p>
        </p:txBody>
      </p:sp>
      <p:grpSp>
        <p:nvGrpSpPr>
          <p:cNvPr id="37" name="Group 36"/>
          <p:cNvGrpSpPr/>
          <p:nvPr/>
        </p:nvGrpSpPr>
        <p:grpSpPr>
          <a:xfrm>
            <a:off x="4299045" y="3050991"/>
            <a:ext cx="4055946" cy="2416289"/>
            <a:chOff x="4299045" y="3050991"/>
            <a:chExt cx="4055946" cy="2416289"/>
          </a:xfrm>
        </p:grpSpPr>
        <p:grpSp>
          <p:nvGrpSpPr>
            <p:cNvPr id="29" name="Group 28"/>
            <p:cNvGrpSpPr/>
            <p:nvPr/>
          </p:nvGrpSpPr>
          <p:grpSpPr>
            <a:xfrm>
              <a:off x="4299045" y="3092570"/>
              <a:ext cx="4055946" cy="2374710"/>
              <a:chOff x="3466531" y="3043451"/>
              <a:chExt cx="4055946" cy="2374710"/>
            </a:xfrm>
          </p:grpSpPr>
          <p:sp>
            <p:nvSpPr>
              <p:cNvPr id="4" name="Rectangle 3"/>
              <p:cNvSpPr/>
              <p:nvPr/>
            </p:nvSpPr>
            <p:spPr>
              <a:xfrm>
                <a:off x="3466531" y="3043451"/>
                <a:ext cx="1405720" cy="532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Grinding machine</a:t>
                </a:r>
              </a:p>
            </p:txBody>
          </p:sp>
          <p:sp>
            <p:nvSpPr>
              <p:cNvPr id="7" name="Rectangle 6"/>
              <p:cNvSpPr/>
              <p:nvPr/>
            </p:nvSpPr>
            <p:spPr>
              <a:xfrm>
                <a:off x="4394577" y="3977686"/>
                <a:ext cx="423081" cy="4037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A</a:t>
                </a:r>
              </a:p>
            </p:txBody>
          </p:sp>
          <p:sp>
            <p:nvSpPr>
              <p:cNvPr id="8" name="Rectangle 7"/>
              <p:cNvSpPr/>
              <p:nvPr/>
            </p:nvSpPr>
            <p:spPr>
              <a:xfrm>
                <a:off x="3468238" y="5038299"/>
                <a:ext cx="382137" cy="3798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C</a:t>
                </a:r>
              </a:p>
            </p:txBody>
          </p:sp>
          <p:sp>
            <p:nvSpPr>
              <p:cNvPr id="9" name="Rectangle 8"/>
              <p:cNvSpPr/>
              <p:nvPr/>
            </p:nvSpPr>
            <p:spPr>
              <a:xfrm>
                <a:off x="3914632" y="4534420"/>
                <a:ext cx="384413" cy="3765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B</a:t>
                </a:r>
              </a:p>
            </p:txBody>
          </p:sp>
          <p:cxnSp>
            <p:nvCxnSpPr>
              <p:cNvPr id="13" name="Straight Arrow Connector 12"/>
              <p:cNvCxnSpPr/>
              <p:nvPr/>
            </p:nvCxnSpPr>
            <p:spPr>
              <a:xfrm flipH="1">
                <a:off x="4606118" y="3577401"/>
                <a:ext cx="6824" cy="400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4106838" y="3575713"/>
                <a:ext cx="6824" cy="9587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8" idx="0"/>
              </p:cNvCxnSpPr>
              <p:nvPr/>
            </p:nvCxnSpPr>
            <p:spPr>
              <a:xfrm>
                <a:off x="3659306" y="3575713"/>
                <a:ext cx="1" cy="14625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3"/>
              </p:cNvCxnSpPr>
              <p:nvPr/>
            </p:nvCxnSpPr>
            <p:spPr>
              <a:xfrm>
                <a:off x="4817658" y="4179584"/>
                <a:ext cx="5186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p:cNvCxnSpPr>
              <p:nvPr/>
            </p:nvCxnSpPr>
            <p:spPr>
              <a:xfrm flipV="1">
                <a:off x="4299045" y="4722670"/>
                <a:ext cx="106452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3"/>
              </p:cNvCxnSpPr>
              <p:nvPr/>
            </p:nvCxnSpPr>
            <p:spPr>
              <a:xfrm>
                <a:off x="3850375" y="5228230"/>
                <a:ext cx="14859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336275" y="3977686"/>
                <a:ext cx="1173707" cy="144047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t>
                </a:r>
              </a:p>
            </p:txBody>
          </p:sp>
          <p:cxnSp>
            <p:nvCxnSpPr>
              <p:cNvPr id="26" name="Straight Arrow Connector 25"/>
              <p:cNvCxnSpPr/>
              <p:nvPr/>
            </p:nvCxnSpPr>
            <p:spPr>
              <a:xfrm>
                <a:off x="6509982" y="4697923"/>
                <a:ext cx="2866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799712" y="4474907"/>
                <a:ext cx="722765" cy="5633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S</a:t>
                </a:r>
                <a:r>
                  <a:rPr lang="en-US" dirty="0">
                    <a:solidFill>
                      <a:schemeClr val="tx1"/>
                    </a:solidFill>
                  </a:rPr>
                  <a:t>=1/0</a:t>
                </a:r>
              </a:p>
            </p:txBody>
          </p:sp>
        </p:grpSp>
        <p:sp>
          <p:nvSpPr>
            <p:cNvPr id="31" name="Rectangle 30"/>
            <p:cNvSpPr/>
            <p:nvPr/>
          </p:nvSpPr>
          <p:spPr>
            <a:xfrm>
              <a:off x="6926239" y="3050991"/>
              <a:ext cx="1405720" cy="532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Coolant</a:t>
              </a:r>
            </a:p>
          </p:txBody>
        </p:sp>
        <p:cxnSp>
          <p:nvCxnSpPr>
            <p:cNvPr id="33" name="Straight Arrow Connector 32"/>
            <p:cNvCxnSpPr/>
            <p:nvPr/>
          </p:nvCxnSpPr>
          <p:spPr>
            <a:xfrm flipV="1">
              <a:off x="7946124" y="3583253"/>
              <a:ext cx="0" cy="9407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5704765" y="3317122"/>
              <a:ext cx="12146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75031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t>CC (cutter contact) points and CL (cutter location) points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9957" y="2071534"/>
            <a:ext cx="7778495" cy="2946400"/>
          </a:xfrm>
        </p:spPr>
      </p:pic>
      <p:grpSp>
        <p:nvGrpSpPr>
          <p:cNvPr id="5" name="Group 4">
            <a:extLst>
              <a:ext uri="{FF2B5EF4-FFF2-40B4-BE49-F238E27FC236}">
                <a16:creationId xmlns:a16="http://schemas.microsoft.com/office/drawing/2014/main" id="{0C349499-2258-4FFF-BB8B-B53AC84C970E}"/>
              </a:ext>
            </a:extLst>
          </p:cNvPr>
          <p:cNvGrpSpPr/>
          <p:nvPr/>
        </p:nvGrpSpPr>
        <p:grpSpPr>
          <a:xfrm>
            <a:off x="3599567" y="1377926"/>
            <a:ext cx="1192696" cy="1871841"/>
            <a:chOff x="4651970" y="2676977"/>
            <a:chExt cx="972015" cy="1742990"/>
          </a:xfrm>
        </p:grpSpPr>
        <p:sp>
          <p:nvSpPr>
            <p:cNvPr id="6" name="Arc 5">
              <a:extLst>
                <a:ext uri="{FF2B5EF4-FFF2-40B4-BE49-F238E27FC236}">
                  <a16:creationId xmlns:a16="http://schemas.microsoft.com/office/drawing/2014/main" id="{D0D2EA66-EDC6-4C5D-A35B-22B42BFB8338}"/>
                </a:ext>
              </a:extLst>
            </p:cNvPr>
            <p:cNvSpPr/>
            <p:nvPr/>
          </p:nvSpPr>
          <p:spPr>
            <a:xfrm rot="5400000">
              <a:off x="4604578" y="3400560"/>
              <a:ext cx="1066799" cy="972015"/>
            </a:xfrm>
            <a:prstGeom prst="arc">
              <a:avLst>
                <a:gd name="adj1" fmla="val 16200000"/>
                <a:gd name="adj2" fmla="val 572135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prstClr val="black"/>
                </a:solidFill>
              </a:endParaRPr>
            </a:p>
          </p:txBody>
        </p:sp>
        <p:cxnSp>
          <p:nvCxnSpPr>
            <p:cNvPr id="7" name="Straight Connector 6">
              <a:extLst>
                <a:ext uri="{FF2B5EF4-FFF2-40B4-BE49-F238E27FC236}">
                  <a16:creationId xmlns:a16="http://schemas.microsoft.com/office/drawing/2014/main" id="{17518C0B-BB8F-427F-9C31-7AEBAFF5B5EC}"/>
                </a:ext>
              </a:extLst>
            </p:cNvPr>
            <p:cNvCxnSpPr>
              <a:stCxn id="6" idx="2"/>
            </p:cNvCxnSpPr>
            <p:nvPr/>
          </p:nvCxnSpPr>
          <p:spPr>
            <a:xfrm flipH="1" flipV="1">
              <a:off x="4651970" y="2692400"/>
              <a:ext cx="1763" cy="114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ACBD57-3D54-4A44-AF05-7DD63FFE51B2}"/>
                </a:ext>
              </a:extLst>
            </p:cNvPr>
            <p:cNvCxnSpPr>
              <a:stCxn id="6" idx="0"/>
            </p:cNvCxnSpPr>
            <p:nvPr/>
          </p:nvCxnSpPr>
          <p:spPr>
            <a:xfrm flipH="1" flipV="1">
              <a:off x="5622223" y="2676977"/>
              <a:ext cx="1762" cy="120959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3BC7715-D85B-4C6F-9AC6-6FF19B3FD628}"/>
                </a:ext>
              </a:extLst>
            </p:cNvPr>
            <p:cNvCxnSpPr/>
            <p:nvPr/>
          </p:nvCxnSpPr>
          <p:spPr>
            <a:xfrm flipV="1">
              <a:off x="4651970" y="2676977"/>
              <a:ext cx="970253" cy="154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87011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CL points are required</a:t>
            </a:r>
          </a:p>
        </p:txBody>
      </p:sp>
      <p:grpSp>
        <p:nvGrpSpPr>
          <p:cNvPr id="5" name="Group 4"/>
          <p:cNvGrpSpPr/>
          <p:nvPr/>
        </p:nvGrpSpPr>
        <p:grpSpPr>
          <a:xfrm>
            <a:off x="7149052" y="2643632"/>
            <a:ext cx="729011" cy="1307243"/>
            <a:chOff x="4651970" y="2676977"/>
            <a:chExt cx="972015" cy="1742990"/>
          </a:xfrm>
        </p:grpSpPr>
        <p:sp>
          <p:nvSpPr>
            <p:cNvPr id="6" name="Arc 5"/>
            <p:cNvSpPr/>
            <p:nvPr/>
          </p:nvSpPr>
          <p:spPr>
            <a:xfrm rot="5400000">
              <a:off x="4604578" y="3400560"/>
              <a:ext cx="1066799" cy="972015"/>
            </a:xfrm>
            <a:prstGeom prst="arc">
              <a:avLst>
                <a:gd name="adj1" fmla="val 16200000"/>
                <a:gd name="adj2" fmla="val 572135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cxnSp>
          <p:nvCxnSpPr>
            <p:cNvPr id="7" name="Straight Connector 6"/>
            <p:cNvCxnSpPr>
              <a:stCxn id="6" idx="2"/>
            </p:cNvCxnSpPr>
            <p:nvPr/>
          </p:nvCxnSpPr>
          <p:spPr>
            <a:xfrm flipH="1" flipV="1">
              <a:off x="4651970" y="2692400"/>
              <a:ext cx="1763" cy="114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0"/>
            </p:cNvCxnSpPr>
            <p:nvPr/>
          </p:nvCxnSpPr>
          <p:spPr>
            <a:xfrm flipH="1" flipV="1">
              <a:off x="5622223" y="2676977"/>
              <a:ext cx="1762" cy="120959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4651970" y="2676977"/>
              <a:ext cx="970253" cy="154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5059754" y="2428558"/>
            <a:ext cx="729011" cy="1307243"/>
            <a:chOff x="4651970" y="2676977"/>
            <a:chExt cx="972015" cy="1742990"/>
          </a:xfrm>
        </p:grpSpPr>
        <p:sp>
          <p:nvSpPr>
            <p:cNvPr id="11" name="Arc 10"/>
            <p:cNvSpPr/>
            <p:nvPr/>
          </p:nvSpPr>
          <p:spPr>
            <a:xfrm rot="5400000">
              <a:off x="4604578" y="3400560"/>
              <a:ext cx="1066799" cy="972015"/>
            </a:xfrm>
            <a:prstGeom prst="arc">
              <a:avLst>
                <a:gd name="adj1" fmla="val 16200000"/>
                <a:gd name="adj2" fmla="val 5721351"/>
              </a:avLst>
            </a:prstGeom>
            <a:ln w="3492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cxnSp>
          <p:nvCxnSpPr>
            <p:cNvPr id="12" name="Straight Connector 11"/>
            <p:cNvCxnSpPr>
              <a:stCxn id="11" idx="2"/>
            </p:cNvCxnSpPr>
            <p:nvPr/>
          </p:nvCxnSpPr>
          <p:spPr>
            <a:xfrm flipH="1" flipV="1">
              <a:off x="4651970" y="2692400"/>
              <a:ext cx="1763" cy="1148769"/>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1" idx="0"/>
            </p:cNvCxnSpPr>
            <p:nvPr/>
          </p:nvCxnSpPr>
          <p:spPr>
            <a:xfrm flipH="1" flipV="1">
              <a:off x="5622223" y="2676977"/>
              <a:ext cx="1762" cy="120959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651970" y="2676977"/>
              <a:ext cx="970253" cy="1542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5241578" y="2464933"/>
            <a:ext cx="729011" cy="1307243"/>
            <a:chOff x="4651970" y="2676977"/>
            <a:chExt cx="972015" cy="1742990"/>
          </a:xfrm>
        </p:grpSpPr>
        <p:sp>
          <p:nvSpPr>
            <p:cNvPr id="16" name="Arc 15"/>
            <p:cNvSpPr/>
            <p:nvPr/>
          </p:nvSpPr>
          <p:spPr>
            <a:xfrm rot="5400000">
              <a:off x="4604578" y="3400560"/>
              <a:ext cx="1066799" cy="972015"/>
            </a:xfrm>
            <a:prstGeom prst="arc">
              <a:avLst>
                <a:gd name="adj1" fmla="val 16200000"/>
                <a:gd name="adj2" fmla="val 5721351"/>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cxnSp>
          <p:nvCxnSpPr>
            <p:cNvPr id="17" name="Straight Connector 16"/>
            <p:cNvCxnSpPr>
              <a:stCxn id="16" idx="2"/>
            </p:cNvCxnSpPr>
            <p:nvPr/>
          </p:nvCxnSpPr>
          <p:spPr>
            <a:xfrm flipH="1" flipV="1">
              <a:off x="4651970" y="2692400"/>
              <a:ext cx="1763" cy="11487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6" idx="0"/>
            </p:cNvCxnSpPr>
            <p:nvPr/>
          </p:nvCxnSpPr>
          <p:spPr>
            <a:xfrm flipH="1" flipV="1">
              <a:off x="5622223" y="2676977"/>
              <a:ext cx="1762" cy="120959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4651970" y="2676977"/>
              <a:ext cx="970253" cy="154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Freeform 20"/>
          <p:cNvSpPr/>
          <p:nvPr/>
        </p:nvSpPr>
        <p:spPr>
          <a:xfrm>
            <a:off x="1270000" y="3485239"/>
            <a:ext cx="6756401" cy="1474112"/>
          </a:xfrm>
          <a:custGeom>
            <a:avLst/>
            <a:gdLst>
              <a:gd name="connsiteX0" fmla="*/ 0 w 9008534"/>
              <a:gd name="connsiteY0" fmla="*/ 1965482 h 1965482"/>
              <a:gd name="connsiteX1" fmla="*/ 914400 w 9008534"/>
              <a:gd name="connsiteY1" fmla="*/ 830948 h 1965482"/>
              <a:gd name="connsiteX2" fmla="*/ 2692400 w 9008534"/>
              <a:gd name="connsiteY2" fmla="*/ 1474415 h 1965482"/>
              <a:gd name="connsiteX3" fmla="*/ 4622800 w 9008534"/>
              <a:gd name="connsiteY3" fmla="*/ 1215 h 1965482"/>
              <a:gd name="connsiteX4" fmla="*/ 7247467 w 9008534"/>
              <a:gd name="connsiteY4" fmla="*/ 1203482 h 1965482"/>
              <a:gd name="connsiteX5" fmla="*/ 9008534 w 9008534"/>
              <a:gd name="connsiteY5" fmla="*/ 119748 h 196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8534" h="1965482">
                <a:moveTo>
                  <a:pt x="0" y="1965482"/>
                </a:moveTo>
                <a:cubicBezTo>
                  <a:pt x="232833" y="1439137"/>
                  <a:pt x="465667" y="912792"/>
                  <a:pt x="914400" y="830948"/>
                </a:cubicBezTo>
                <a:cubicBezTo>
                  <a:pt x="1363133" y="749103"/>
                  <a:pt x="2074333" y="1612704"/>
                  <a:pt x="2692400" y="1474415"/>
                </a:cubicBezTo>
                <a:cubicBezTo>
                  <a:pt x="3310467" y="1336126"/>
                  <a:pt x="3863622" y="46370"/>
                  <a:pt x="4622800" y="1215"/>
                </a:cubicBezTo>
                <a:cubicBezTo>
                  <a:pt x="5381978" y="-43940"/>
                  <a:pt x="6516511" y="1183726"/>
                  <a:pt x="7247467" y="1203482"/>
                </a:cubicBezTo>
                <a:cubicBezTo>
                  <a:pt x="7978423" y="1223237"/>
                  <a:pt x="8493478" y="671492"/>
                  <a:pt x="9008534" y="11974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7" name="Group 26"/>
          <p:cNvGrpSpPr/>
          <p:nvPr/>
        </p:nvGrpSpPr>
        <p:grpSpPr>
          <a:xfrm>
            <a:off x="7371559" y="2575036"/>
            <a:ext cx="729011" cy="1307243"/>
            <a:chOff x="4651970" y="2676977"/>
            <a:chExt cx="972015" cy="1742990"/>
          </a:xfrm>
        </p:grpSpPr>
        <p:sp>
          <p:nvSpPr>
            <p:cNvPr id="28" name="Arc 27"/>
            <p:cNvSpPr/>
            <p:nvPr/>
          </p:nvSpPr>
          <p:spPr>
            <a:xfrm rot="5400000">
              <a:off x="4604578" y="3400560"/>
              <a:ext cx="1066799" cy="972015"/>
            </a:xfrm>
            <a:prstGeom prst="arc">
              <a:avLst>
                <a:gd name="adj1" fmla="val 16200000"/>
                <a:gd name="adj2" fmla="val 5721351"/>
              </a:avLst>
            </a:prstGeom>
            <a:ln w="3492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cxnSp>
          <p:nvCxnSpPr>
            <p:cNvPr id="29" name="Straight Connector 28"/>
            <p:cNvCxnSpPr>
              <a:stCxn id="28" idx="2"/>
            </p:cNvCxnSpPr>
            <p:nvPr/>
          </p:nvCxnSpPr>
          <p:spPr>
            <a:xfrm flipH="1" flipV="1">
              <a:off x="4651970" y="2692400"/>
              <a:ext cx="1763" cy="1148769"/>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8" idx="0"/>
            </p:cNvCxnSpPr>
            <p:nvPr/>
          </p:nvCxnSpPr>
          <p:spPr>
            <a:xfrm flipH="1" flipV="1">
              <a:off x="5622223" y="2676977"/>
              <a:ext cx="1762" cy="120959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4651970" y="2676977"/>
              <a:ext cx="970253" cy="1542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362879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857250"/>
            <a:ext cx="8229600" cy="656830"/>
          </a:xfrm>
        </p:spPr>
        <p:txBody>
          <a:bodyPr>
            <a:normAutofit fontScale="90000"/>
          </a:bodyPr>
          <a:lstStyle/>
          <a:p>
            <a:r>
              <a:rPr lang="en-US" dirty="0"/>
              <a:t>Forward steps and deviation</a:t>
            </a:r>
          </a:p>
        </p:txBody>
      </p:sp>
      <p:pic>
        <p:nvPicPr>
          <p:cNvPr id="4" name="Content Placeholder 3"/>
          <p:cNvPicPr>
            <a:picLocks noGrp="1" noChangeAspect="1"/>
          </p:cNvPicPr>
          <p:nvPr>
            <p:ph idx="1"/>
          </p:nvPr>
        </p:nvPicPr>
        <p:blipFill>
          <a:blip r:embed="rId2"/>
          <a:stretch>
            <a:fillRect/>
          </a:stretch>
        </p:blipFill>
        <p:spPr>
          <a:xfrm>
            <a:off x="1788472" y="1514081"/>
            <a:ext cx="5447738" cy="4385070"/>
          </a:xfrm>
          <a:prstGeom prst="rect">
            <a:avLst/>
          </a:prstGeom>
        </p:spPr>
      </p:pic>
      <p:sp>
        <p:nvSpPr>
          <p:cNvPr id="3" name="Freeform: Shape 2">
            <a:extLst>
              <a:ext uri="{FF2B5EF4-FFF2-40B4-BE49-F238E27FC236}">
                <a16:creationId xmlns:a16="http://schemas.microsoft.com/office/drawing/2014/main" id="{40572540-3E9D-4F51-A0B3-57B198BB4B76}"/>
              </a:ext>
            </a:extLst>
          </p:cNvPr>
          <p:cNvSpPr/>
          <p:nvPr/>
        </p:nvSpPr>
        <p:spPr>
          <a:xfrm>
            <a:off x="5075583" y="1136329"/>
            <a:ext cx="3617843" cy="679229"/>
          </a:xfrm>
          <a:custGeom>
            <a:avLst/>
            <a:gdLst>
              <a:gd name="connsiteX0" fmla="*/ 0 w 3617843"/>
              <a:gd name="connsiteY0" fmla="*/ 467184 h 679229"/>
              <a:gd name="connsiteX1" fmla="*/ 1113182 w 3617843"/>
              <a:gd name="connsiteY1" fmla="*/ 3358 h 679229"/>
              <a:gd name="connsiteX2" fmla="*/ 2491408 w 3617843"/>
              <a:gd name="connsiteY2" fmla="*/ 679219 h 679229"/>
              <a:gd name="connsiteX3" fmla="*/ 3617843 w 3617843"/>
              <a:gd name="connsiteY3" fmla="*/ 16610 h 679229"/>
            </a:gdLst>
            <a:ahLst/>
            <a:cxnLst>
              <a:cxn ang="0">
                <a:pos x="connsiteX0" y="connsiteY0"/>
              </a:cxn>
              <a:cxn ang="0">
                <a:pos x="connsiteX1" y="connsiteY1"/>
              </a:cxn>
              <a:cxn ang="0">
                <a:pos x="connsiteX2" y="connsiteY2"/>
              </a:cxn>
              <a:cxn ang="0">
                <a:pos x="connsiteX3" y="connsiteY3"/>
              </a:cxn>
            </a:cxnLst>
            <a:rect l="l" t="t" r="r" b="b"/>
            <a:pathLst>
              <a:path w="3617843" h="679229">
                <a:moveTo>
                  <a:pt x="0" y="467184"/>
                </a:moveTo>
                <a:cubicBezTo>
                  <a:pt x="348973" y="217601"/>
                  <a:pt x="697947" y="-31981"/>
                  <a:pt x="1113182" y="3358"/>
                </a:cubicBezTo>
                <a:cubicBezTo>
                  <a:pt x="1528417" y="38697"/>
                  <a:pt x="2073965" y="677010"/>
                  <a:pt x="2491408" y="679219"/>
                </a:cubicBezTo>
                <a:cubicBezTo>
                  <a:pt x="2908851" y="681428"/>
                  <a:pt x="3263347" y="349019"/>
                  <a:pt x="3617843" y="166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B1F4019-E366-41D0-BD35-894B2BACC2C8}"/>
              </a:ext>
            </a:extLst>
          </p:cNvPr>
          <p:cNvCxnSpPr>
            <a:cxnSpLocks/>
          </p:cNvCxnSpPr>
          <p:nvPr/>
        </p:nvCxnSpPr>
        <p:spPr>
          <a:xfrm>
            <a:off x="6612835" y="1325217"/>
            <a:ext cx="18818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60947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Bezier curve</a:t>
            </a:r>
          </a:p>
        </p:txBody>
      </p:sp>
      <p:pic>
        <p:nvPicPr>
          <p:cNvPr id="31" name="Picture 30"/>
          <p:cNvPicPr>
            <a:picLocks noChangeAspect="1"/>
          </p:cNvPicPr>
          <p:nvPr/>
        </p:nvPicPr>
        <p:blipFill rotWithShape="1">
          <a:blip r:embed="rId2"/>
          <a:srcRect t="7876" r="57129" b="13907"/>
          <a:stretch/>
        </p:blipFill>
        <p:spPr>
          <a:xfrm>
            <a:off x="2576397" y="1808502"/>
            <a:ext cx="3608001" cy="982639"/>
          </a:xfrm>
          <a:prstGeom prst="rect">
            <a:avLst/>
          </a:prstGeom>
        </p:spPr>
      </p:pic>
      <p:pic>
        <p:nvPicPr>
          <p:cNvPr id="32" name="Picture 31"/>
          <p:cNvPicPr>
            <a:picLocks noChangeAspect="1"/>
          </p:cNvPicPr>
          <p:nvPr/>
        </p:nvPicPr>
        <p:blipFill rotWithShape="1">
          <a:blip r:embed="rId3"/>
          <a:srcRect l="51464" r="38358"/>
          <a:stretch/>
        </p:blipFill>
        <p:spPr>
          <a:xfrm>
            <a:off x="6355597" y="1920480"/>
            <a:ext cx="1039416" cy="1140128"/>
          </a:xfrm>
          <a:prstGeom prst="rect">
            <a:avLst/>
          </a:prstGeom>
        </p:spPr>
      </p:pic>
      <p:pic>
        <p:nvPicPr>
          <p:cNvPr id="33" name="Picture 32"/>
          <p:cNvPicPr>
            <a:picLocks noChangeAspect="1"/>
          </p:cNvPicPr>
          <p:nvPr/>
        </p:nvPicPr>
        <p:blipFill>
          <a:blip r:embed="rId4"/>
          <a:stretch>
            <a:fillRect/>
          </a:stretch>
        </p:blipFill>
        <p:spPr>
          <a:xfrm>
            <a:off x="2097276" y="2775501"/>
            <a:ext cx="4566244" cy="2966261"/>
          </a:xfrm>
          <a:prstGeom prst="rect">
            <a:avLst/>
          </a:prstGeom>
        </p:spPr>
      </p:pic>
      <p:sp>
        <p:nvSpPr>
          <p:cNvPr id="34" name="Rectangle 33"/>
          <p:cNvSpPr/>
          <p:nvPr/>
        </p:nvSpPr>
        <p:spPr>
          <a:xfrm>
            <a:off x="6446137" y="2490544"/>
            <a:ext cx="1978925" cy="276999"/>
          </a:xfrm>
          <a:prstGeom prst="rect">
            <a:avLst/>
          </a:prstGeom>
        </p:spPr>
        <p:txBody>
          <a:bodyPr wrap="square">
            <a:spAutoFit/>
          </a:bodyPr>
          <a:lstStyle/>
          <a:p>
            <a:r>
              <a:rPr lang="en-US" sz="1200" dirty="0">
                <a:latin typeface="Times New Roman" panose="02020603050405020304" pitchFamily="18" charset="0"/>
                <a:ea typeface="Times New Roman" panose="02020603050405020304" pitchFamily="18" charset="0"/>
              </a:rPr>
              <a:t>Where  (0)</a:t>
            </a:r>
            <a:r>
              <a:rPr lang="en-US" sz="1200" baseline="30000" dirty="0">
                <a:latin typeface="Times New Roman" panose="02020603050405020304" pitchFamily="18" charset="0"/>
                <a:ea typeface="Times New Roman" panose="02020603050405020304" pitchFamily="18" charset="0"/>
              </a:rPr>
              <a:t>0</a:t>
            </a:r>
            <a:r>
              <a:rPr lang="en-US" sz="1200" dirty="0">
                <a:latin typeface="Times New Roman" panose="02020603050405020304" pitchFamily="18" charset="0"/>
                <a:ea typeface="Times New Roman" panose="02020603050405020304" pitchFamily="18" charset="0"/>
              </a:rPr>
              <a:t> </a:t>
            </a:r>
            <a:r>
              <a:rPr lang="en-US" sz="1200"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1200" dirty="0">
                <a:latin typeface="Times New Roman" panose="02020603050405020304" pitchFamily="18" charset="0"/>
                <a:ea typeface="Times New Roman" panose="02020603050405020304" pitchFamily="18" charset="0"/>
              </a:rPr>
              <a:t> 1 and 0! </a:t>
            </a:r>
            <a:r>
              <a:rPr lang="en-US" sz="1200"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1200" dirty="0">
                <a:latin typeface="Times New Roman" panose="02020603050405020304" pitchFamily="18" charset="0"/>
                <a:ea typeface="Times New Roman" panose="02020603050405020304" pitchFamily="18" charset="0"/>
              </a:rPr>
              <a:t> 1</a:t>
            </a:r>
            <a:endParaRPr lang="en-US" sz="1200" dirty="0"/>
          </a:p>
        </p:txBody>
      </p:sp>
    </p:spTree>
    <p:extLst>
      <p:ext uri="{BB962C8B-B14F-4D97-AF65-F5344CB8AC3E}">
        <p14:creationId xmlns:p14="http://schemas.microsoft.com/office/powerpoint/2010/main" val="98791325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Bezier surface</a:t>
            </a:r>
          </a:p>
        </p:txBody>
      </p:sp>
      <p:graphicFrame>
        <p:nvGraphicFramePr>
          <p:cNvPr id="7" name="Object 6"/>
          <p:cNvGraphicFramePr>
            <a:graphicFrameLocks noChangeAspect="1"/>
          </p:cNvGraphicFramePr>
          <p:nvPr/>
        </p:nvGraphicFramePr>
        <p:xfrm>
          <a:off x="5513270" y="3228617"/>
          <a:ext cx="2757275" cy="729116"/>
        </p:xfrm>
        <a:graphic>
          <a:graphicData uri="http://schemas.openxmlformats.org/presentationml/2006/ole">
            <mc:AlternateContent xmlns:mc="http://schemas.openxmlformats.org/markup-compatibility/2006">
              <mc:Choice xmlns:v="urn:schemas-microsoft-com:vml" Requires="v">
                <p:oleObj spid="_x0000_s7205" name="Equation" r:id="rId3" imgW="1676160" imgH="457200" progId="Equation.3">
                  <p:embed/>
                </p:oleObj>
              </mc:Choice>
              <mc:Fallback>
                <p:oleObj name="Equation" r:id="rId3" imgW="1676160" imgH="457200" progId="Equation.3">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3270" y="3228617"/>
                        <a:ext cx="2757275" cy="729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1651247" y="3192979"/>
          <a:ext cx="2667977" cy="800393"/>
        </p:xfrm>
        <a:graphic>
          <a:graphicData uri="http://schemas.openxmlformats.org/presentationml/2006/ole">
            <mc:AlternateContent xmlns:mc="http://schemas.openxmlformats.org/markup-compatibility/2006">
              <mc:Choice xmlns:v="urn:schemas-microsoft-com:vml" Requires="v">
                <p:oleObj spid="_x0000_s7206" name="Equation" r:id="rId5" imgW="1447800" imgH="457200" progId="Equation.3">
                  <p:embed/>
                </p:oleObj>
              </mc:Choice>
              <mc:Fallback>
                <p:oleObj name="Equation" r:id="rId5" imgW="1447800" imgH="457200" progId="Equation.3">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1247" y="3192979"/>
                        <a:ext cx="2667977" cy="8003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490079" y="4367045"/>
          <a:ext cx="1860715" cy="788068"/>
        </p:xfrm>
        <a:graphic>
          <a:graphicData uri="http://schemas.openxmlformats.org/presentationml/2006/ole">
            <mc:AlternateContent xmlns:mc="http://schemas.openxmlformats.org/markup-compatibility/2006">
              <mc:Choice xmlns:v="urn:schemas-microsoft-com:vml" Requires="v">
                <p:oleObj spid="_x0000_s7207" name="Equation" r:id="rId7" imgW="1066800" imgH="457200" progId="Equation.3">
                  <p:embed/>
                </p:oleObj>
              </mc:Choice>
              <mc:Fallback>
                <p:oleObj name="Equation" r:id="rId7" imgW="1066800" imgH="457200" progId="Equation.3">
                  <p:embed/>
                  <p:pic>
                    <p:nvPicPr>
                      <p:cNvPr id="9"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0079" y="4367045"/>
                        <a:ext cx="1860715" cy="7880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nvGraphicFramePr>
        <p:xfrm>
          <a:off x="2103106" y="4331407"/>
          <a:ext cx="1693172" cy="823706"/>
        </p:xfrm>
        <a:graphic>
          <a:graphicData uri="http://schemas.openxmlformats.org/presentationml/2006/ole">
            <mc:AlternateContent xmlns:mc="http://schemas.openxmlformats.org/markup-compatibility/2006">
              <mc:Choice xmlns:v="urn:schemas-microsoft-com:vml" Requires="v">
                <p:oleObj spid="_x0000_s7208" name="Equation" r:id="rId9" imgW="927100" imgH="457200" progId="Equation.3">
                  <p:embed/>
                </p:oleObj>
              </mc:Choice>
              <mc:Fallback>
                <p:oleObj name="Equation" r:id="rId9" imgW="927100" imgH="457200" progId="Equation.3">
                  <p:embed/>
                  <p:pic>
                    <p:nvPicPr>
                      <p:cNvPr id="1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3106" y="4331407"/>
                        <a:ext cx="1693172" cy="8237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 name="Content Placeholder 13"/>
          <p:cNvPicPr>
            <a:picLocks noGrp="1" noChangeAspect="1"/>
          </p:cNvPicPr>
          <p:nvPr>
            <p:ph idx="1"/>
          </p:nvPr>
        </p:nvPicPr>
        <p:blipFill>
          <a:blip r:embed="rId11"/>
          <a:stretch>
            <a:fillRect/>
          </a:stretch>
        </p:blipFill>
        <p:spPr>
          <a:xfrm>
            <a:off x="6263263" y="2648519"/>
            <a:ext cx="2289161" cy="375443"/>
          </a:xfrm>
          <a:prstGeom prst="rect">
            <a:avLst/>
          </a:prstGeom>
        </p:spPr>
      </p:pic>
      <p:graphicFrame>
        <p:nvGraphicFramePr>
          <p:cNvPr id="12" name="Object 11"/>
          <p:cNvGraphicFramePr>
            <a:graphicFrameLocks noChangeAspect="1"/>
          </p:cNvGraphicFramePr>
          <p:nvPr/>
        </p:nvGraphicFramePr>
        <p:xfrm>
          <a:off x="1578769" y="2057400"/>
          <a:ext cx="4772025" cy="998935"/>
        </p:xfrm>
        <a:graphic>
          <a:graphicData uri="http://schemas.openxmlformats.org/presentationml/2006/ole">
            <mc:AlternateContent xmlns:mc="http://schemas.openxmlformats.org/markup-compatibility/2006">
              <mc:Choice xmlns:v="urn:schemas-microsoft-com:vml" Requires="v">
                <p:oleObj spid="_x0000_s7209" name="Equation" r:id="rId12" imgW="2082600" imgH="444240" progId="Equation.3">
                  <p:embed/>
                </p:oleObj>
              </mc:Choice>
              <mc:Fallback>
                <p:oleObj name="Equation" r:id="rId12" imgW="2082600" imgH="444240" progId="Equation.3">
                  <p:embed/>
                  <p:pic>
                    <p:nvPicPr>
                      <p:cNvPr id="12"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78769" y="2057400"/>
                        <a:ext cx="4772025" cy="9989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2565860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Bezier surface – control points</a:t>
            </a:r>
          </a:p>
        </p:txBody>
      </p:sp>
      <p:pic>
        <p:nvPicPr>
          <p:cNvPr id="5" name="Content Placeholder 4"/>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64000"/>
                    </a14:imgEffect>
                  </a14:imgLayer>
                </a14:imgProps>
              </a:ext>
            </a:extLst>
          </a:blip>
          <a:stretch>
            <a:fillRect/>
          </a:stretch>
        </p:blipFill>
        <p:spPr>
          <a:xfrm>
            <a:off x="2908300" y="1913093"/>
            <a:ext cx="3657600" cy="4048585"/>
          </a:xfrm>
          <a:prstGeom prst="rect">
            <a:avLst/>
          </a:prstGeom>
        </p:spPr>
      </p:pic>
    </p:spTree>
    <p:extLst>
      <p:ext uri="{BB962C8B-B14F-4D97-AF65-F5344CB8AC3E}">
        <p14:creationId xmlns:p14="http://schemas.microsoft.com/office/powerpoint/2010/main" val="27773506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Curved </a:t>
            </a:r>
            <a:r>
              <a:rPr lang="en-US"/>
              <a:t>surface geometry</a:t>
            </a:r>
          </a:p>
        </p:txBody>
      </p:sp>
      <p:sp>
        <p:nvSpPr>
          <p:cNvPr id="3" name="Subtitle 2"/>
          <p:cNvSpPr>
            <a:spLocks noGrp="1"/>
          </p:cNvSpPr>
          <p:nvPr>
            <p:ph type="subTitle" idx="1"/>
          </p:nvPr>
        </p:nvSpPr>
        <p:spPr/>
        <p:txBody>
          <a:bodyPr/>
          <a:lstStyle/>
          <a:p>
            <a:r>
              <a:rPr lang="en-US" dirty="0"/>
              <a:t>17</a:t>
            </a:r>
            <a:r>
              <a:rPr lang="en-US" baseline="30000" dirty="0"/>
              <a:t>th</a:t>
            </a:r>
            <a:r>
              <a:rPr lang="en-US" dirty="0"/>
              <a:t> Lecture in the open online course “Computer numerical control (CNC) of machine tools and processes” </a:t>
            </a:r>
          </a:p>
        </p:txBody>
      </p:sp>
    </p:spTree>
    <p:extLst>
      <p:ext uri="{BB962C8B-B14F-4D97-AF65-F5344CB8AC3E}">
        <p14:creationId xmlns:p14="http://schemas.microsoft.com/office/powerpoint/2010/main" val="9454543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form surfaces</a:t>
            </a:r>
          </a:p>
        </p:txBody>
      </p:sp>
      <p:sp>
        <p:nvSpPr>
          <p:cNvPr id="3" name="Content Placeholder 2"/>
          <p:cNvSpPr>
            <a:spLocks noGrp="1"/>
          </p:cNvSpPr>
          <p:nvPr>
            <p:ph idx="1"/>
          </p:nvPr>
        </p:nvSpPr>
        <p:spPr/>
        <p:txBody>
          <a:bodyPr/>
          <a:lstStyle/>
          <a:p>
            <a:r>
              <a:rPr lang="en-US" dirty="0"/>
              <a:t>There are different types of parametric surfaces employed for representing shapes. </a:t>
            </a:r>
          </a:p>
          <a:p>
            <a:r>
              <a:rPr lang="en-US" dirty="0"/>
              <a:t>Among these : Non-Uniform Rational B-splines (NURBS) are used to represent all surfaces and curves of CAD models. </a:t>
            </a:r>
          </a:p>
          <a:p>
            <a:r>
              <a:rPr lang="en-US" dirty="0"/>
              <a:t>In the present discussion, Bezier Surfaces will be discussed as they are similar in mathematical form to NURBS but easier for concept sharing. </a:t>
            </a:r>
          </a:p>
          <a:p>
            <a:r>
              <a:rPr lang="en-US" dirty="0"/>
              <a:t>Bezier splines, B-splines, Cubic-splines all belong to the family of spline curves. </a:t>
            </a:r>
          </a:p>
          <a:p>
            <a:endParaRPr lang="en-US" dirty="0"/>
          </a:p>
        </p:txBody>
      </p:sp>
    </p:spTree>
    <p:extLst>
      <p:ext uri="{BB962C8B-B14F-4D97-AF65-F5344CB8AC3E}">
        <p14:creationId xmlns:p14="http://schemas.microsoft.com/office/powerpoint/2010/main" val="274290190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Bezier curve nomenclature</a:t>
            </a:r>
            <a:br>
              <a:rPr lang="en-US" dirty="0"/>
            </a:br>
            <a:br>
              <a:rPr lang="en-US" dirty="0"/>
            </a:br>
            <a:r>
              <a:rPr lang="en-US" sz="2400" dirty="0"/>
              <a:t>Bezier surfaces can be represented in a number of ways</a:t>
            </a:r>
          </a:p>
        </p:txBody>
      </p:sp>
      <p:sp>
        <p:nvSpPr>
          <p:cNvPr id="25" name="TextBox 24"/>
          <p:cNvSpPr txBox="1"/>
          <p:nvPr/>
        </p:nvSpPr>
        <p:spPr>
          <a:xfrm>
            <a:off x="3986080" y="3382569"/>
            <a:ext cx="4235054" cy="2308324"/>
          </a:xfrm>
          <a:prstGeom prst="rect">
            <a:avLst/>
          </a:prstGeom>
          <a:noFill/>
        </p:spPr>
        <p:txBody>
          <a:bodyPr wrap="square" rtlCol="0">
            <a:spAutoFit/>
          </a:bodyPr>
          <a:lstStyle/>
          <a:p>
            <a:r>
              <a:rPr lang="en-US" i="1" dirty="0"/>
              <a:t>B</a:t>
            </a:r>
            <a:r>
              <a:rPr lang="en-US" i="1" baseline="-25000" dirty="0"/>
              <a:t>0</a:t>
            </a:r>
            <a:r>
              <a:rPr lang="en-US" i="1" dirty="0"/>
              <a:t>,</a:t>
            </a:r>
            <a:r>
              <a:rPr lang="en-US" i="1" baseline="-25000" dirty="0"/>
              <a:t> </a:t>
            </a:r>
            <a:r>
              <a:rPr lang="en-US" i="1" dirty="0"/>
              <a:t>B</a:t>
            </a:r>
            <a:r>
              <a:rPr lang="en-US" i="1" baseline="-25000" dirty="0"/>
              <a:t>1</a:t>
            </a:r>
            <a:r>
              <a:rPr lang="en-US" i="1" dirty="0"/>
              <a:t>, B</a:t>
            </a:r>
            <a:r>
              <a:rPr lang="en-US" i="1" baseline="-25000" dirty="0"/>
              <a:t>2</a:t>
            </a:r>
            <a:r>
              <a:rPr lang="en-US" i="1" dirty="0"/>
              <a:t>, B</a:t>
            </a:r>
            <a:r>
              <a:rPr lang="en-US" i="1" baseline="-25000" dirty="0"/>
              <a:t>3</a:t>
            </a:r>
            <a:r>
              <a:rPr lang="en-US" i="1" dirty="0"/>
              <a:t>  </a:t>
            </a:r>
            <a:r>
              <a:rPr lang="en-US" dirty="0"/>
              <a:t>are control points</a:t>
            </a:r>
          </a:p>
          <a:p>
            <a:endParaRPr lang="en-US" dirty="0"/>
          </a:p>
          <a:p>
            <a:r>
              <a:rPr lang="en-US" i="1" dirty="0"/>
              <a:t>u</a:t>
            </a:r>
            <a:r>
              <a:rPr lang="en-US" dirty="0"/>
              <a:t> </a:t>
            </a:r>
            <a:r>
              <a:rPr lang="en-US" dirty="0">
                <a:sym typeface="Wingdings" panose="05000000000000000000" pitchFamily="2" charset="2"/>
              </a:rPr>
              <a:t> </a:t>
            </a:r>
            <a:r>
              <a:rPr lang="en-US" dirty="0"/>
              <a:t>parameter varying along curve</a:t>
            </a:r>
          </a:p>
          <a:p>
            <a:r>
              <a:rPr lang="en-US" dirty="0"/>
              <a:t> </a:t>
            </a:r>
          </a:p>
          <a:p>
            <a:r>
              <a:rPr lang="en-US" dirty="0"/>
              <a:t>0 ≤ </a:t>
            </a:r>
            <a:r>
              <a:rPr lang="en-US" i="1" dirty="0"/>
              <a:t>u</a:t>
            </a:r>
            <a:r>
              <a:rPr lang="en-US" dirty="0"/>
              <a:t> ≤ 1</a:t>
            </a:r>
          </a:p>
          <a:p>
            <a:endParaRPr lang="en-US" dirty="0"/>
          </a:p>
          <a:p>
            <a:endParaRPr lang="en-US" dirty="0"/>
          </a:p>
          <a:p>
            <a:endParaRPr lang="en-US" i="1" dirty="0"/>
          </a:p>
        </p:txBody>
      </p:sp>
      <p:grpSp>
        <p:nvGrpSpPr>
          <p:cNvPr id="17" name="Group 16"/>
          <p:cNvGrpSpPr/>
          <p:nvPr/>
        </p:nvGrpSpPr>
        <p:grpSpPr>
          <a:xfrm>
            <a:off x="387388" y="3146642"/>
            <a:ext cx="3373661" cy="1862298"/>
            <a:chOff x="516516" y="3052522"/>
            <a:chExt cx="4498215" cy="2483064"/>
          </a:xfrm>
        </p:grpSpPr>
        <p:grpSp>
          <p:nvGrpSpPr>
            <p:cNvPr id="4" name="Group 3"/>
            <p:cNvGrpSpPr/>
            <p:nvPr/>
          </p:nvGrpSpPr>
          <p:grpSpPr>
            <a:xfrm>
              <a:off x="746647" y="3585949"/>
              <a:ext cx="4268084" cy="1949637"/>
              <a:chOff x="7657216" y="2442949"/>
              <a:chExt cx="4268084" cy="1949637"/>
            </a:xfrm>
          </p:grpSpPr>
          <p:grpSp>
            <p:nvGrpSpPr>
              <p:cNvPr id="5" name="Group 4"/>
              <p:cNvGrpSpPr/>
              <p:nvPr/>
            </p:nvGrpSpPr>
            <p:grpSpPr>
              <a:xfrm>
                <a:off x="7846325" y="2442949"/>
                <a:ext cx="3398293" cy="1364774"/>
                <a:chOff x="2361062" y="3009911"/>
                <a:chExt cx="4039738" cy="1889635"/>
              </a:xfrm>
            </p:grpSpPr>
            <p:grpSp>
              <p:nvGrpSpPr>
                <p:cNvPr id="8" name="Group 7"/>
                <p:cNvGrpSpPr/>
                <p:nvPr/>
              </p:nvGrpSpPr>
              <p:grpSpPr>
                <a:xfrm>
                  <a:off x="2429301" y="3029898"/>
                  <a:ext cx="3903261" cy="1843088"/>
                  <a:chOff x="2429301" y="3029898"/>
                  <a:chExt cx="3903261" cy="1843088"/>
                </a:xfrm>
              </p:grpSpPr>
              <p:sp>
                <p:nvSpPr>
                  <p:cNvPr id="13" name="Freeform 12"/>
                  <p:cNvSpPr/>
                  <p:nvPr/>
                </p:nvSpPr>
                <p:spPr>
                  <a:xfrm>
                    <a:off x="2429301" y="3509219"/>
                    <a:ext cx="3903260" cy="1322088"/>
                  </a:xfrm>
                  <a:custGeom>
                    <a:avLst/>
                    <a:gdLst>
                      <a:gd name="connsiteX0" fmla="*/ 0 w 3903260"/>
                      <a:gd name="connsiteY0" fmla="*/ 1491346 h 1491346"/>
                      <a:gd name="connsiteX1" fmla="*/ 668741 w 3903260"/>
                      <a:gd name="connsiteY1" fmla="*/ 481412 h 1491346"/>
                      <a:gd name="connsiteX2" fmla="*/ 1583141 w 3903260"/>
                      <a:gd name="connsiteY2" fmla="*/ 31036 h 1491346"/>
                      <a:gd name="connsiteX3" fmla="*/ 2811439 w 3903260"/>
                      <a:gd name="connsiteY3" fmla="*/ 194809 h 1491346"/>
                      <a:gd name="connsiteX4" fmla="*/ 3903260 w 3903260"/>
                      <a:gd name="connsiteY4" fmla="*/ 1436755 h 1491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3260" h="1491346">
                        <a:moveTo>
                          <a:pt x="0" y="1491346"/>
                        </a:moveTo>
                        <a:cubicBezTo>
                          <a:pt x="202442" y="1108071"/>
                          <a:pt x="404884" y="724797"/>
                          <a:pt x="668741" y="481412"/>
                        </a:cubicBezTo>
                        <a:cubicBezTo>
                          <a:pt x="932598" y="238027"/>
                          <a:pt x="1226025" y="78803"/>
                          <a:pt x="1583141" y="31036"/>
                        </a:cubicBezTo>
                        <a:cubicBezTo>
                          <a:pt x="1940257" y="-16731"/>
                          <a:pt x="2424753" y="-39477"/>
                          <a:pt x="2811439" y="194809"/>
                        </a:cubicBezTo>
                        <a:cubicBezTo>
                          <a:pt x="3198125" y="429095"/>
                          <a:pt x="3550692" y="932925"/>
                          <a:pt x="3903260" y="1436755"/>
                        </a:cubicBezTo>
                      </a:path>
                    </a:pathLst>
                  </a:cu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4" name="Straight Connector 13"/>
                  <p:cNvCxnSpPr>
                    <a:endCxn id="11" idx="7"/>
                  </p:cNvCxnSpPr>
                  <p:nvPr/>
                </p:nvCxnSpPr>
                <p:spPr>
                  <a:xfrm flipV="1">
                    <a:off x="2431573" y="3029898"/>
                    <a:ext cx="792780" cy="1843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10" idx="6"/>
                  </p:cNvCxnSpPr>
                  <p:nvPr/>
                </p:nvCxnSpPr>
                <p:spPr>
                  <a:xfrm>
                    <a:off x="3176101" y="3116311"/>
                    <a:ext cx="2449050" cy="3064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2" idx="0"/>
                  </p:cNvCxnSpPr>
                  <p:nvPr/>
                </p:nvCxnSpPr>
                <p:spPr>
                  <a:xfrm flipH="1" flipV="1">
                    <a:off x="5582466" y="3422807"/>
                    <a:ext cx="750096" cy="13402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p:cNvSpPr/>
                <p:nvPr/>
              </p:nvSpPr>
              <p:spPr>
                <a:xfrm>
                  <a:off x="2361062" y="4763068"/>
                  <a:ext cx="136477" cy="136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5488674" y="3354567"/>
                  <a:ext cx="136477" cy="136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3107863" y="3009911"/>
                  <a:ext cx="136477" cy="136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6264323" y="4763068"/>
                  <a:ext cx="136477" cy="136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 name="TextBox 5"/>
              <p:cNvSpPr txBox="1"/>
              <p:nvPr/>
            </p:nvSpPr>
            <p:spPr>
              <a:xfrm>
                <a:off x="7657216" y="3758438"/>
                <a:ext cx="1143000" cy="615553"/>
              </a:xfrm>
              <a:prstGeom prst="rect">
                <a:avLst/>
              </a:prstGeom>
              <a:noFill/>
            </p:spPr>
            <p:txBody>
              <a:bodyPr wrap="square" rtlCol="0">
                <a:spAutoFit/>
              </a:bodyPr>
              <a:lstStyle/>
              <a:p>
                <a:r>
                  <a:rPr lang="en-US" sz="2400" i="1" dirty="0"/>
                  <a:t>u</a:t>
                </a:r>
                <a:r>
                  <a:rPr lang="en-US" sz="2400" dirty="0"/>
                  <a:t>= 0</a:t>
                </a:r>
              </a:p>
            </p:txBody>
          </p:sp>
          <p:sp>
            <p:nvSpPr>
              <p:cNvPr id="7" name="TextBox 6"/>
              <p:cNvSpPr txBox="1"/>
              <p:nvPr/>
            </p:nvSpPr>
            <p:spPr>
              <a:xfrm>
                <a:off x="10782300" y="3777033"/>
                <a:ext cx="1143000" cy="615553"/>
              </a:xfrm>
              <a:prstGeom prst="rect">
                <a:avLst/>
              </a:prstGeom>
              <a:noFill/>
            </p:spPr>
            <p:txBody>
              <a:bodyPr wrap="square" rtlCol="0">
                <a:spAutoFit/>
              </a:bodyPr>
              <a:lstStyle/>
              <a:p>
                <a:r>
                  <a:rPr lang="en-US" sz="2400" i="1" dirty="0"/>
                  <a:t>u</a:t>
                </a:r>
                <a:r>
                  <a:rPr lang="en-US" sz="2400" dirty="0"/>
                  <a:t>= 1</a:t>
                </a:r>
              </a:p>
            </p:txBody>
          </p:sp>
        </p:grpSp>
        <p:sp>
          <p:nvSpPr>
            <p:cNvPr id="21" name="TextBox 20"/>
            <p:cNvSpPr txBox="1"/>
            <p:nvPr/>
          </p:nvSpPr>
          <p:spPr>
            <a:xfrm>
              <a:off x="516516" y="4402861"/>
              <a:ext cx="609600" cy="553997"/>
            </a:xfrm>
            <a:prstGeom prst="rect">
              <a:avLst/>
            </a:prstGeom>
            <a:noFill/>
          </p:spPr>
          <p:txBody>
            <a:bodyPr wrap="square" rtlCol="0">
              <a:spAutoFit/>
            </a:bodyPr>
            <a:lstStyle/>
            <a:p>
              <a:r>
                <a:rPr lang="en-US" sz="2100" dirty="0"/>
                <a:t>B</a:t>
              </a:r>
              <a:r>
                <a:rPr lang="en-US" sz="2100" baseline="-25000" dirty="0"/>
                <a:t>0</a:t>
              </a:r>
              <a:endParaRPr lang="en-US" sz="2100" dirty="0"/>
            </a:p>
          </p:txBody>
        </p:sp>
        <p:sp>
          <p:nvSpPr>
            <p:cNvPr id="22" name="TextBox 21"/>
            <p:cNvSpPr txBox="1"/>
            <p:nvPr/>
          </p:nvSpPr>
          <p:spPr>
            <a:xfrm>
              <a:off x="1259177" y="3052522"/>
              <a:ext cx="609600" cy="553997"/>
            </a:xfrm>
            <a:prstGeom prst="rect">
              <a:avLst/>
            </a:prstGeom>
            <a:noFill/>
          </p:spPr>
          <p:txBody>
            <a:bodyPr wrap="square" rtlCol="0">
              <a:spAutoFit/>
            </a:bodyPr>
            <a:lstStyle/>
            <a:p>
              <a:r>
                <a:rPr lang="en-US" sz="2100" dirty="0"/>
                <a:t>B</a:t>
              </a:r>
              <a:r>
                <a:rPr lang="en-US" sz="2100" baseline="-25000" dirty="0"/>
                <a:t>1</a:t>
              </a:r>
              <a:endParaRPr lang="en-US" sz="2100" dirty="0"/>
            </a:p>
          </p:txBody>
        </p:sp>
        <p:sp>
          <p:nvSpPr>
            <p:cNvPr id="23" name="TextBox 22"/>
            <p:cNvSpPr txBox="1"/>
            <p:nvPr/>
          </p:nvSpPr>
          <p:spPr>
            <a:xfrm>
              <a:off x="3566754" y="3342345"/>
              <a:ext cx="609600" cy="553997"/>
            </a:xfrm>
            <a:prstGeom prst="rect">
              <a:avLst/>
            </a:prstGeom>
            <a:noFill/>
          </p:spPr>
          <p:txBody>
            <a:bodyPr wrap="square" rtlCol="0">
              <a:spAutoFit/>
            </a:bodyPr>
            <a:lstStyle/>
            <a:p>
              <a:r>
                <a:rPr lang="en-US" sz="2100" dirty="0"/>
                <a:t>B</a:t>
              </a:r>
              <a:r>
                <a:rPr lang="en-US" sz="2100" baseline="-25000" dirty="0"/>
                <a:t>2</a:t>
              </a:r>
              <a:endParaRPr lang="en-US" sz="2100" dirty="0"/>
            </a:p>
          </p:txBody>
        </p:sp>
        <p:sp>
          <p:nvSpPr>
            <p:cNvPr id="24" name="TextBox 23"/>
            <p:cNvSpPr txBox="1"/>
            <p:nvPr/>
          </p:nvSpPr>
          <p:spPr>
            <a:xfrm>
              <a:off x="4312186" y="4424005"/>
              <a:ext cx="609600" cy="553997"/>
            </a:xfrm>
            <a:prstGeom prst="rect">
              <a:avLst/>
            </a:prstGeom>
            <a:noFill/>
          </p:spPr>
          <p:txBody>
            <a:bodyPr wrap="square" rtlCol="0">
              <a:spAutoFit/>
            </a:bodyPr>
            <a:lstStyle/>
            <a:p>
              <a:r>
                <a:rPr lang="en-US" sz="2100" dirty="0"/>
                <a:t>B</a:t>
              </a:r>
              <a:r>
                <a:rPr lang="en-US" sz="2100" baseline="-25000" dirty="0"/>
                <a:t>3</a:t>
              </a:r>
              <a:endParaRPr lang="en-US" sz="2100" dirty="0"/>
            </a:p>
          </p:txBody>
        </p:sp>
        <p:sp>
          <p:nvSpPr>
            <p:cNvPr id="3" name="TextBox 2"/>
            <p:cNvSpPr txBox="1"/>
            <p:nvPr/>
          </p:nvSpPr>
          <p:spPr>
            <a:xfrm>
              <a:off x="2144889" y="4549422"/>
              <a:ext cx="1433688" cy="400109"/>
            </a:xfrm>
            <a:prstGeom prst="rect">
              <a:avLst/>
            </a:prstGeom>
            <a:noFill/>
          </p:spPr>
          <p:txBody>
            <a:bodyPr wrap="square" rtlCol="0">
              <a:spAutoFit/>
            </a:bodyPr>
            <a:lstStyle/>
            <a:p>
              <a:r>
                <a:rPr lang="en-US" sz="1350" dirty="0"/>
                <a:t>Bezier curve</a:t>
              </a:r>
            </a:p>
          </p:txBody>
        </p:sp>
        <p:cxnSp>
          <p:nvCxnSpPr>
            <p:cNvPr id="19" name="Straight Arrow Connector 18"/>
            <p:cNvCxnSpPr/>
            <p:nvPr/>
          </p:nvCxnSpPr>
          <p:spPr>
            <a:xfrm flipV="1">
              <a:off x="3127022" y="4154312"/>
              <a:ext cx="316089" cy="4967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p:cNvSpPr txBox="1"/>
              <p:nvPr/>
            </p:nvSpPr>
            <p:spPr>
              <a:xfrm>
                <a:off x="2738967" y="2317750"/>
                <a:ext cx="3441700" cy="974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a:rPr>
                        <m:t>𝑃</m:t>
                      </m:r>
                      <m:d>
                        <m:dPr>
                          <m:ctrlPr>
                            <a:rPr lang="en-US" sz="2100" i="1">
                              <a:latin typeface="Cambria Math" panose="02040503050406030204" pitchFamily="18" charset="0"/>
                            </a:rPr>
                          </m:ctrlPr>
                        </m:dPr>
                        <m:e>
                          <m:r>
                            <a:rPr lang="en-US" sz="2100" i="1">
                              <a:latin typeface="Cambria Math" panose="02040503050406030204" pitchFamily="18" charset="0"/>
                            </a:rPr>
                            <m:t>𝑢</m:t>
                          </m:r>
                        </m:e>
                      </m:d>
                      <m:r>
                        <a:rPr lang="en-US" sz="2100" i="1">
                          <a:latin typeface="Cambria Math"/>
                        </a:rPr>
                        <m:t>=</m:t>
                      </m:r>
                      <m:nary>
                        <m:naryPr>
                          <m:chr m:val="∑"/>
                          <m:ctrlPr>
                            <a:rPr lang="en-US" sz="2100" i="1">
                              <a:latin typeface="Cambria Math" panose="02040503050406030204" pitchFamily="18" charset="0"/>
                            </a:rPr>
                          </m:ctrlPr>
                        </m:naryPr>
                        <m:sub>
                          <m:r>
                            <m:rPr>
                              <m:brk m:alnAt="23"/>
                            </m:rPr>
                            <a:rPr lang="en-US" sz="2100" i="1">
                              <a:latin typeface="Cambria Math"/>
                            </a:rPr>
                            <m:t>𝑖</m:t>
                          </m:r>
                          <m:r>
                            <a:rPr lang="en-US" sz="2100" i="1">
                              <a:latin typeface="Cambria Math"/>
                            </a:rPr>
                            <m:t>=0</m:t>
                          </m:r>
                        </m:sub>
                        <m:sup>
                          <m:r>
                            <a:rPr lang="en-US" sz="2100" i="1">
                              <a:latin typeface="Cambria Math"/>
                            </a:rPr>
                            <m:t>𝑛</m:t>
                          </m:r>
                        </m:sup>
                        <m:e>
                          <m:sSub>
                            <m:sSubPr>
                              <m:ctrlPr>
                                <a:rPr lang="en-US" sz="2100" i="1">
                                  <a:latin typeface="Cambria Math" panose="02040503050406030204" pitchFamily="18" charset="0"/>
                                </a:rPr>
                              </m:ctrlPr>
                            </m:sSubPr>
                            <m:e>
                              <m:r>
                                <a:rPr lang="en-US" sz="2100" i="1">
                                  <a:latin typeface="Cambria Math"/>
                                </a:rPr>
                                <m:t>𝐵</m:t>
                              </m:r>
                            </m:e>
                            <m:sub>
                              <m:r>
                                <a:rPr lang="en-US" sz="2100" i="1">
                                  <a:latin typeface="Cambria Math"/>
                                </a:rPr>
                                <m:t>𝑖</m:t>
                              </m:r>
                            </m:sub>
                          </m:sSub>
                          <m:r>
                            <a:rPr lang="en-US" sz="2100" i="1">
                              <a:latin typeface="Cambria Math"/>
                              <a:ea typeface="Cambria Math"/>
                            </a:rPr>
                            <m:t>×</m:t>
                          </m:r>
                          <m:sSub>
                            <m:sSubPr>
                              <m:ctrlPr>
                                <a:rPr lang="en-US" sz="2100" i="1">
                                  <a:latin typeface="Cambria Math" panose="02040503050406030204" pitchFamily="18" charset="0"/>
                                  <a:ea typeface="Cambria Math"/>
                                </a:rPr>
                              </m:ctrlPr>
                            </m:sSubPr>
                            <m:e>
                              <m:r>
                                <a:rPr lang="en-US" sz="2100" i="1">
                                  <a:latin typeface="Cambria Math"/>
                                  <a:ea typeface="Cambria Math"/>
                                </a:rPr>
                                <m:t>𝐽</m:t>
                              </m:r>
                            </m:e>
                            <m:sub>
                              <m:r>
                                <a:rPr lang="en-US" sz="2100" i="1">
                                  <a:latin typeface="Cambria Math"/>
                                  <a:ea typeface="Cambria Math"/>
                                </a:rPr>
                                <m:t>𝑛</m:t>
                              </m:r>
                              <m:r>
                                <a:rPr lang="en-US" sz="2100" i="1">
                                  <a:latin typeface="Cambria Math"/>
                                  <a:ea typeface="Cambria Math"/>
                                </a:rPr>
                                <m:t>,</m:t>
                              </m:r>
                              <m:r>
                                <a:rPr lang="en-US" sz="2100" i="1">
                                  <a:latin typeface="Cambria Math"/>
                                  <a:ea typeface="Cambria Math"/>
                                </a:rPr>
                                <m:t>𝑖</m:t>
                              </m:r>
                            </m:sub>
                          </m:sSub>
                          <m:r>
                            <a:rPr lang="en-US" sz="2100" i="1">
                              <a:latin typeface="Cambria Math"/>
                              <a:ea typeface="Cambria Math"/>
                            </a:rPr>
                            <m:t>(</m:t>
                          </m:r>
                          <m:r>
                            <a:rPr lang="en-US" sz="2100" i="1">
                              <a:latin typeface="Cambria Math"/>
                              <a:ea typeface="Cambria Math"/>
                            </a:rPr>
                            <m:t>𝑢</m:t>
                          </m:r>
                          <m:r>
                            <a:rPr lang="en-US" sz="2100" i="1">
                              <a:latin typeface="Cambria Math"/>
                              <a:ea typeface="Cambria Math"/>
                            </a:rPr>
                            <m:t>)</m:t>
                          </m:r>
                        </m:e>
                      </m:nary>
                    </m:oMath>
                  </m:oMathPara>
                </a14:m>
                <a:endParaRPr lang="en-US" sz="2100" dirty="0"/>
              </a:p>
            </p:txBody>
          </p:sp>
        </mc:Choice>
        <mc:Fallback xmlns="">
          <p:sp>
            <p:nvSpPr>
              <p:cNvPr id="27" name="TextBox 26"/>
              <p:cNvSpPr txBox="1">
                <a:spLocks noRot="1" noChangeAspect="1" noMove="1" noResize="1" noEditPoints="1" noAdjustHandles="1" noChangeArrowheads="1" noChangeShapeType="1" noTextEdit="1"/>
              </p:cNvSpPr>
              <p:nvPr/>
            </p:nvSpPr>
            <p:spPr>
              <a:xfrm>
                <a:off x="2738967" y="2317750"/>
                <a:ext cx="3441700" cy="974819"/>
              </a:xfrm>
              <a:prstGeom prst="rect">
                <a:avLst/>
              </a:prstGeom>
              <a:blipFill rotWithShape="0">
                <a:blip r:embed="rId2"/>
                <a:stretch>
                  <a:fillRect/>
                </a:stretch>
              </a:blipFill>
            </p:spPr>
            <p:txBody>
              <a:bodyPr/>
              <a:lstStyle/>
              <a:p>
                <a:r>
                  <a:rPr lang="en-US">
                    <a:noFill/>
                  </a:rPr>
                  <a:t> </a:t>
                </a:r>
              </a:p>
            </p:txBody>
          </p:sp>
        </mc:Fallback>
      </mc:AlternateContent>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7126" y="4870450"/>
            <a:ext cx="2098813" cy="662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7494" y="4834859"/>
            <a:ext cx="1307174" cy="645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241027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 a polynomial</a:t>
            </a:r>
          </a:p>
        </p:txBody>
      </p:sp>
      <mc:AlternateContent xmlns:mc="http://schemas.openxmlformats.org/markup-compatibility/2006" xmlns:a14="http://schemas.microsoft.com/office/drawing/2010/main">
        <mc:Choice Requires="a14">
          <p:sp>
            <p:nvSpPr>
              <p:cNvPr id="4" name="Content Placeholder 3"/>
              <p:cNvSpPr txBox="1">
                <a:spLocks noGrp="1"/>
              </p:cNvSpPr>
              <p:nvPr>
                <p:ph idx="1"/>
              </p:nvPr>
            </p:nvSpPr>
            <p:spPr>
              <a:xfrm>
                <a:off x="628650" y="2226469"/>
                <a:ext cx="7850098" cy="2046714"/>
              </a:xfrm>
              <a:prstGeom prst="rect">
                <a:avLst/>
              </a:prstGeom>
              <a:noFill/>
            </p:spPr>
            <p:txBody>
              <a:bodyPr vert="horz" wrap="none" lIns="0" tIns="0" rIns="0" bIns="0" rtlCol="0">
                <a:spAutoFit/>
              </a:bodyPr>
              <a:lstStyle/>
              <a:p>
                <a:endParaRPr lang="en-US" sz="2400" i="1" dirty="0">
                  <a:latin typeface="Cambria Math" panose="02040503050406030204" pitchFamily="18" charset="0"/>
                </a:endParaRPr>
              </a:p>
              <a:p>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𝑢</m:t>
                        </m:r>
                      </m:e>
                    </m:d>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e>
                      <m:sup>
                        <m:r>
                          <a:rPr lang="en-US" sz="2400" i="1">
                            <a:latin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𝐵</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+3×</m:t>
                    </m:r>
                    <m:sSup>
                      <m:sSupPr>
                        <m:ctrlPr>
                          <a:rPr lang="en-US" sz="2400" i="1">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𝑢</m:t>
                            </m:r>
                          </m:e>
                        </m:d>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𝑢</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𝐵</m:t>
                        </m:r>
                      </m:e>
                      <m:sub>
                        <m:r>
                          <a:rPr lang="en-US" sz="2400" i="1">
                            <a:latin typeface="Cambria Math" panose="02040503050406030204" pitchFamily="18" charset="0"/>
                            <a:ea typeface="Cambria Math" panose="02040503050406030204" pitchFamily="18" charset="0"/>
                          </a:rPr>
                          <m:t>1</m:t>
                        </m:r>
                      </m:sub>
                    </m:sSub>
                  </m:oMath>
                </a14:m>
                <a:endParaRPr lang="en-US" sz="2400" i="1" dirty="0">
                  <a:latin typeface="Cambria Math" panose="02040503050406030204" pitchFamily="18" charset="0"/>
                  <a:ea typeface="Cambria Math" panose="02040503050406030204" pitchFamily="18" charset="0"/>
                </a:endParaRPr>
              </a:p>
              <a:p>
                <a:endParaRPr lang="en-US" sz="24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                                                 +3×</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𝑢</m:t>
                          </m:r>
                        </m:e>
                      </m:d>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𝑢</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𝐵</m:t>
                          </m:r>
                        </m:e>
                        <m:sub>
                          <m:r>
                            <a:rPr lang="en-US" sz="2400" i="1">
                              <a:latin typeface="Cambria Math" panose="02040503050406030204" pitchFamily="18" charset="0"/>
                              <a:ea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𝑢</m:t>
                          </m:r>
                        </m:e>
                        <m:sup>
                          <m:r>
                            <a:rPr lang="en-US" sz="2400" i="1">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𝐵</m:t>
                          </m:r>
                        </m:e>
                        <m:sub>
                          <m:r>
                            <a:rPr lang="en-US" sz="2400" i="1">
                              <a:latin typeface="Cambria Math" panose="02040503050406030204" pitchFamily="18" charset="0"/>
                              <a:ea typeface="Cambria Math" panose="02040503050406030204" pitchFamily="18" charset="0"/>
                            </a:rPr>
                            <m:t>3</m:t>
                          </m:r>
                        </m:sub>
                      </m:sSub>
                    </m:oMath>
                  </m:oMathPara>
                </a14:m>
                <a:endParaRPr lang="en-US" sz="2400" dirty="0"/>
              </a:p>
              <a:p>
                <a:pPr marL="0" indent="0">
                  <a:buNone/>
                </a:pPr>
                <a:endParaRPr lang="en-US" sz="2400" dirty="0"/>
              </a:p>
            </p:txBody>
          </p:sp>
        </mc:Choice>
        <mc:Fallback xmlns="">
          <p:sp>
            <p:nvSpPr>
              <p:cNvPr id="4" name="Content Placeholder 3"/>
              <p:cNvSpPr txBox="1">
                <a:spLocks noGrp="1" noRot="1" noChangeAspect="1" noMove="1" noResize="1" noEditPoints="1" noAdjustHandles="1" noChangeArrowheads="1" noChangeShapeType="1" noTextEdit="1"/>
              </p:cNvSpPr>
              <p:nvPr>
                <p:ph idx="1"/>
              </p:nvPr>
            </p:nvSpPr>
            <p:spPr>
              <a:xfrm>
                <a:off x="628650" y="2226469"/>
                <a:ext cx="7850098" cy="2046714"/>
              </a:xfrm>
              <a:prstGeom prst="rect">
                <a:avLst/>
              </a:prstGeom>
              <a:blipFill rotWithShape="0">
                <a:blip r:embed="rId2"/>
                <a:stretch>
                  <a:fillRect l="-2174"/>
                </a:stretch>
              </a:blipFill>
            </p:spPr>
            <p:txBody>
              <a:bodyPr/>
              <a:lstStyle/>
              <a:p>
                <a:r>
                  <a:rPr lang="en-US">
                    <a:noFill/>
                  </a:rPr>
                  <a:t> </a:t>
                </a:r>
              </a:p>
            </p:txBody>
          </p:sp>
        </mc:Fallback>
      </mc:AlternateContent>
      <p:grpSp>
        <p:nvGrpSpPr>
          <p:cNvPr id="5" name="Group 4"/>
          <p:cNvGrpSpPr/>
          <p:nvPr/>
        </p:nvGrpSpPr>
        <p:grpSpPr>
          <a:xfrm>
            <a:off x="387388" y="3146642"/>
            <a:ext cx="3373661" cy="1862298"/>
            <a:chOff x="516516" y="3052522"/>
            <a:chExt cx="4498215" cy="2483064"/>
          </a:xfrm>
        </p:grpSpPr>
        <p:grpSp>
          <p:nvGrpSpPr>
            <p:cNvPr id="6" name="Group 5"/>
            <p:cNvGrpSpPr/>
            <p:nvPr/>
          </p:nvGrpSpPr>
          <p:grpSpPr>
            <a:xfrm>
              <a:off x="746647" y="3585949"/>
              <a:ext cx="4268084" cy="1949637"/>
              <a:chOff x="7657216" y="2442949"/>
              <a:chExt cx="4268084" cy="1949637"/>
            </a:xfrm>
          </p:grpSpPr>
          <p:grpSp>
            <p:nvGrpSpPr>
              <p:cNvPr id="13" name="Group 12"/>
              <p:cNvGrpSpPr/>
              <p:nvPr/>
            </p:nvGrpSpPr>
            <p:grpSpPr>
              <a:xfrm>
                <a:off x="7846325" y="2442949"/>
                <a:ext cx="3398293" cy="1364774"/>
                <a:chOff x="2361062" y="3009911"/>
                <a:chExt cx="4039738" cy="1889635"/>
              </a:xfrm>
            </p:grpSpPr>
            <p:grpSp>
              <p:nvGrpSpPr>
                <p:cNvPr id="16" name="Group 15"/>
                <p:cNvGrpSpPr/>
                <p:nvPr/>
              </p:nvGrpSpPr>
              <p:grpSpPr>
                <a:xfrm>
                  <a:off x="2429301" y="3029898"/>
                  <a:ext cx="3903261" cy="1843088"/>
                  <a:chOff x="2429301" y="3029898"/>
                  <a:chExt cx="3903261" cy="1843088"/>
                </a:xfrm>
              </p:grpSpPr>
              <p:sp>
                <p:nvSpPr>
                  <p:cNvPr id="21" name="Freeform 20"/>
                  <p:cNvSpPr/>
                  <p:nvPr/>
                </p:nvSpPr>
                <p:spPr>
                  <a:xfrm>
                    <a:off x="2429301" y="3509219"/>
                    <a:ext cx="3903260" cy="1322088"/>
                  </a:xfrm>
                  <a:custGeom>
                    <a:avLst/>
                    <a:gdLst>
                      <a:gd name="connsiteX0" fmla="*/ 0 w 3903260"/>
                      <a:gd name="connsiteY0" fmla="*/ 1491346 h 1491346"/>
                      <a:gd name="connsiteX1" fmla="*/ 668741 w 3903260"/>
                      <a:gd name="connsiteY1" fmla="*/ 481412 h 1491346"/>
                      <a:gd name="connsiteX2" fmla="*/ 1583141 w 3903260"/>
                      <a:gd name="connsiteY2" fmla="*/ 31036 h 1491346"/>
                      <a:gd name="connsiteX3" fmla="*/ 2811439 w 3903260"/>
                      <a:gd name="connsiteY3" fmla="*/ 194809 h 1491346"/>
                      <a:gd name="connsiteX4" fmla="*/ 3903260 w 3903260"/>
                      <a:gd name="connsiteY4" fmla="*/ 1436755 h 1491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3260" h="1491346">
                        <a:moveTo>
                          <a:pt x="0" y="1491346"/>
                        </a:moveTo>
                        <a:cubicBezTo>
                          <a:pt x="202442" y="1108071"/>
                          <a:pt x="404884" y="724797"/>
                          <a:pt x="668741" y="481412"/>
                        </a:cubicBezTo>
                        <a:cubicBezTo>
                          <a:pt x="932598" y="238027"/>
                          <a:pt x="1226025" y="78803"/>
                          <a:pt x="1583141" y="31036"/>
                        </a:cubicBezTo>
                        <a:cubicBezTo>
                          <a:pt x="1940257" y="-16731"/>
                          <a:pt x="2424753" y="-39477"/>
                          <a:pt x="2811439" y="194809"/>
                        </a:cubicBezTo>
                        <a:cubicBezTo>
                          <a:pt x="3198125" y="429095"/>
                          <a:pt x="3550692" y="932925"/>
                          <a:pt x="3903260" y="1436755"/>
                        </a:cubicBezTo>
                      </a:path>
                    </a:pathLst>
                  </a:cu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2" name="Straight Connector 21"/>
                  <p:cNvCxnSpPr>
                    <a:endCxn id="19" idx="7"/>
                  </p:cNvCxnSpPr>
                  <p:nvPr/>
                </p:nvCxnSpPr>
                <p:spPr>
                  <a:xfrm flipV="1">
                    <a:off x="2431573" y="3029898"/>
                    <a:ext cx="792780" cy="1843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8" idx="6"/>
                  </p:cNvCxnSpPr>
                  <p:nvPr/>
                </p:nvCxnSpPr>
                <p:spPr>
                  <a:xfrm>
                    <a:off x="3176101" y="3116311"/>
                    <a:ext cx="2449050" cy="3064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0" idx="0"/>
                  </p:cNvCxnSpPr>
                  <p:nvPr/>
                </p:nvCxnSpPr>
                <p:spPr>
                  <a:xfrm flipH="1" flipV="1">
                    <a:off x="5582466" y="3422807"/>
                    <a:ext cx="750096" cy="13402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Oval 16"/>
                <p:cNvSpPr/>
                <p:nvPr/>
              </p:nvSpPr>
              <p:spPr>
                <a:xfrm>
                  <a:off x="2361062" y="4763068"/>
                  <a:ext cx="136477" cy="136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p:cNvSpPr/>
                <p:nvPr/>
              </p:nvSpPr>
              <p:spPr>
                <a:xfrm>
                  <a:off x="5488674" y="3354567"/>
                  <a:ext cx="136477" cy="136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p:cNvSpPr/>
                <p:nvPr/>
              </p:nvSpPr>
              <p:spPr>
                <a:xfrm>
                  <a:off x="3107863" y="3009911"/>
                  <a:ext cx="136477" cy="136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19"/>
                <p:cNvSpPr/>
                <p:nvPr/>
              </p:nvSpPr>
              <p:spPr>
                <a:xfrm>
                  <a:off x="6264323" y="4763068"/>
                  <a:ext cx="136477" cy="136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4" name="TextBox 13"/>
              <p:cNvSpPr txBox="1"/>
              <p:nvPr/>
            </p:nvSpPr>
            <p:spPr>
              <a:xfrm>
                <a:off x="7657216" y="3758438"/>
                <a:ext cx="1143000" cy="615553"/>
              </a:xfrm>
              <a:prstGeom prst="rect">
                <a:avLst/>
              </a:prstGeom>
              <a:noFill/>
            </p:spPr>
            <p:txBody>
              <a:bodyPr wrap="square" rtlCol="0">
                <a:spAutoFit/>
              </a:bodyPr>
              <a:lstStyle/>
              <a:p>
                <a:r>
                  <a:rPr lang="en-US" sz="2400" i="1" dirty="0"/>
                  <a:t>u</a:t>
                </a:r>
                <a:r>
                  <a:rPr lang="en-US" sz="2400" dirty="0"/>
                  <a:t>= 0</a:t>
                </a:r>
              </a:p>
            </p:txBody>
          </p:sp>
          <p:sp>
            <p:nvSpPr>
              <p:cNvPr id="15" name="TextBox 14"/>
              <p:cNvSpPr txBox="1"/>
              <p:nvPr/>
            </p:nvSpPr>
            <p:spPr>
              <a:xfrm>
                <a:off x="10782300" y="3777033"/>
                <a:ext cx="1143000" cy="615553"/>
              </a:xfrm>
              <a:prstGeom prst="rect">
                <a:avLst/>
              </a:prstGeom>
              <a:noFill/>
            </p:spPr>
            <p:txBody>
              <a:bodyPr wrap="square" rtlCol="0">
                <a:spAutoFit/>
              </a:bodyPr>
              <a:lstStyle/>
              <a:p>
                <a:r>
                  <a:rPr lang="en-US" sz="2400" i="1" dirty="0"/>
                  <a:t>u</a:t>
                </a:r>
                <a:r>
                  <a:rPr lang="en-US" sz="2400" dirty="0"/>
                  <a:t>= 1</a:t>
                </a:r>
              </a:p>
            </p:txBody>
          </p:sp>
        </p:grpSp>
        <p:sp>
          <p:nvSpPr>
            <p:cNvPr id="7" name="TextBox 6"/>
            <p:cNvSpPr txBox="1"/>
            <p:nvPr/>
          </p:nvSpPr>
          <p:spPr>
            <a:xfrm>
              <a:off x="516516" y="4402861"/>
              <a:ext cx="609600" cy="553997"/>
            </a:xfrm>
            <a:prstGeom prst="rect">
              <a:avLst/>
            </a:prstGeom>
            <a:noFill/>
          </p:spPr>
          <p:txBody>
            <a:bodyPr wrap="square" rtlCol="0">
              <a:spAutoFit/>
            </a:bodyPr>
            <a:lstStyle/>
            <a:p>
              <a:r>
                <a:rPr lang="en-US" sz="2100" dirty="0"/>
                <a:t>B</a:t>
              </a:r>
              <a:r>
                <a:rPr lang="en-US" sz="2100" baseline="-25000" dirty="0"/>
                <a:t>0</a:t>
              </a:r>
              <a:endParaRPr lang="en-US" sz="2100" dirty="0"/>
            </a:p>
          </p:txBody>
        </p:sp>
        <p:sp>
          <p:nvSpPr>
            <p:cNvPr id="8" name="TextBox 7"/>
            <p:cNvSpPr txBox="1"/>
            <p:nvPr/>
          </p:nvSpPr>
          <p:spPr>
            <a:xfrm>
              <a:off x="1259177" y="3052522"/>
              <a:ext cx="609600" cy="553997"/>
            </a:xfrm>
            <a:prstGeom prst="rect">
              <a:avLst/>
            </a:prstGeom>
            <a:noFill/>
          </p:spPr>
          <p:txBody>
            <a:bodyPr wrap="square" rtlCol="0">
              <a:spAutoFit/>
            </a:bodyPr>
            <a:lstStyle/>
            <a:p>
              <a:r>
                <a:rPr lang="en-US" sz="2100" dirty="0"/>
                <a:t>B</a:t>
              </a:r>
              <a:r>
                <a:rPr lang="en-US" sz="2100" baseline="-25000" dirty="0"/>
                <a:t>1</a:t>
              </a:r>
              <a:endParaRPr lang="en-US" sz="2100" dirty="0"/>
            </a:p>
          </p:txBody>
        </p:sp>
        <p:sp>
          <p:nvSpPr>
            <p:cNvPr id="9" name="TextBox 8"/>
            <p:cNvSpPr txBox="1"/>
            <p:nvPr/>
          </p:nvSpPr>
          <p:spPr>
            <a:xfrm>
              <a:off x="3566754" y="3342345"/>
              <a:ext cx="609600" cy="553997"/>
            </a:xfrm>
            <a:prstGeom prst="rect">
              <a:avLst/>
            </a:prstGeom>
            <a:noFill/>
          </p:spPr>
          <p:txBody>
            <a:bodyPr wrap="square" rtlCol="0">
              <a:spAutoFit/>
            </a:bodyPr>
            <a:lstStyle/>
            <a:p>
              <a:r>
                <a:rPr lang="en-US" sz="2100" dirty="0"/>
                <a:t>B</a:t>
              </a:r>
              <a:r>
                <a:rPr lang="en-US" sz="2100" baseline="-25000" dirty="0"/>
                <a:t>2</a:t>
              </a:r>
              <a:endParaRPr lang="en-US" sz="2100" dirty="0"/>
            </a:p>
          </p:txBody>
        </p:sp>
        <p:sp>
          <p:nvSpPr>
            <p:cNvPr id="10" name="TextBox 9"/>
            <p:cNvSpPr txBox="1"/>
            <p:nvPr/>
          </p:nvSpPr>
          <p:spPr>
            <a:xfrm>
              <a:off x="4312186" y="4424005"/>
              <a:ext cx="609600" cy="553997"/>
            </a:xfrm>
            <a:prstGeom prst="rect">
              <a:avLst/>
            </a:prstGeom>
            <a:noFill/>
          </p:spPr>
          <p:txBody>
            <a:bodyPr wrap="square" rtlCol="0">
              <a:spAutoFit/>
            </a:bodyPr>
            <a:lstStyle/>
            <a:p>
              <a:r>
                <a:rPr lang="en-US" sz="2100" dirty="0"/>
                <a:t>B</a:t>
              </a:r>
              <a:r>
                <a:rPr lang="en-US" sz="2100" baseline="-25000" dirty="0"/>
                <a:t>3</a:t>
              </a:r>
              <a:endParaRPr lang="en-US" sz="2100" dirty="0"/>
            </a:p>
          </p:txBody>
        </p:sp>
        <p:sp>
          <p:nvSpPr>
            <p:cNvPr id="11" name="TextBox 10"/>
            <p:cNvSpPr txBox="1"/>
            <p:nvPr/>
          </p:nvSpPr>
          <p:spPr>
            <a:xfrm>
              <a:off x="2144889" y="4549422"/>
              <a:ext cx="1433688" cy="400109"/>
            </a:xfrm>
            <a:prstGeom prst="rect">
              <a:avLst/>
            </a:prstGeom>
            <a:noFill/>
          </p:spPr>
          <p:txBody>
            <a:bodyPr wrap="square" rtlCol="0">
              <a:spAutoFit/>
            </a:bodyPr>
            <a:lstStyle/>
            <a:p>
              <a:r>
                <a:rPr lang="en-US" sz="1350" dirty="0"/>
                <a:t>Bezier curve</a:t>
              </a:r>
            </a:p>
          </p:txBody>
        </p:sp>
        <p:cxnSp>
          <p:nvCxnSpPr>
            <p:cNvPr id="12" name="Straight Arrow Connector 11"/>
            <p:cNvCxnSpPr/>
            <p:nvPr/>
          </p:nvCxnSpPr>
          <p:spPr>
            <a:xfrm flipV="1">
              <a:off x="3127022" y="4154312"/>
              <a:ext cx="316089" cy="4967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1378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to </a:t>
            </a:r>
            <a:r>
              <a:rPr lang="en-US" dirty="0" err="1"/>
              <a:t>Prob</a:t>
            </a:r>
            <a:r>
              <a:rPr lang="en-US" dirty="0"/>
              <a:t> 2.1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9308" y="2579427"/>
                <a:ext cx="8639032" cy="3807725"/>
              </a:xfrm>
            </p:spPr>
            <p:txBody>
              <a:bodyPr>
                <a:normAutofit/>
              </a:bodyPr>
              <a:lstStyle/>
              <a:p>
                <a:r>
                  <a:rPr lang="en-US" dirty="0"/>
                  <a:t>Applying sum of the product terms, </a:t>
                </a:r>
              </a:p>
              <a:p>
                <a:endParaRPr lang="en-US" dirty="0"/>
              </a:p>
              <a:p>
                <a:endParaRPr lang="en-US" dirty="0"/>
              </a:p>
              <a:p>
                <a:pPr marL="0" indent="914400">
                  <a:buNone/>
                </a:pPr>
                <a:r>
                  <a:rPr lang="en-US" i="1" dirty="0">
                    <a:latin typeface="+mj-lt"/>
                  </a:rPr>
                  <a:t>Signal =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m:t>
                        </m:r>
                      </m:sup>
                    </m:sSup>
                  </m:oMath>
                </a14:m>
                <a:endParaRPr lang="en-US" i="1" dirty="0">
                  <a:latin typeface="+mj-lt"/>
                </a:endParaRPr>
              </a:p>
              <a:p>
                <a:pPr marL="0" indent="914400">
                  <a:buNone/>
                </a:pPr>
                <a:r>
                  <a:rPr lang="en-US" i="1" dirty="0">
                    <a:latin typeface="+mj-lt"/>
                  </a:rPr>
                  <a:t>=</a:t>
                </a:r>
                <a14:m>
                  <m:oMath xmlns:m="http://schemas.openxmlformats.org/officeDocument/2006/math">
                    <m:r>
                      <a:rPr lang="en-US" b="0" i="1" smtClean="0">
                        <a:latin typeface="Cambria Math" panose="02040503050406030204" pitchFamily="18" charset="0"/>
                      </a:rPr>
                      <m:t>   </m:t>
                    </m:r>
                    <m:r>
                      <a:rPr lang="en-US" b="0" i="1">
                        <a:latin typeface="Cambria Math" panose="02040503050406030204" pitchFamily="18" charset="0"/>
                      </a:rPr>
                      <m:t>𝐴</m:t>
                    </m:r>
                    <m:r>
                      <a:rPr lang="en-US" b="0" i="1">
                        <a:latin typeface="Cambria Math" panose="02040503050406030204" pitchFamily="18" charset="0"/>
                      </a:rPr>
                      <m:t>.</m:t>
                    </m:r>
                    <m:r>
                      <a:rPr lang="en-US" b="0" i="1">
                        <a:latin typeface="Cambria Math" panose="02040503050406030204" pitchFamily="18" charset="0"/>
                      </a:rPr>
                      <m:t>𝐵</m:t>
                    </m:r>
                    <m:r>
                      <a:rPr lang="en-US" b="0" i="1">
                        <a:latin typeface="Cambria Math" panose="02040503050406030204" pitchFamily="18" charset="0"/>
                      </a:rPr>
                      <m:t>.</m:t>
                    </m:r>
                    <m:r>
                      <a:rPr lang="en-US" b="0" i="1">
                        <a:latin typeface="Cambria Math" panose="02040503050406030204" pitchFamily="18" charset="0"/>
                      </a:rPr>
                      <m:t>𝐶</m:t>
                    </m:r>
                    <m:r>
                      <a:rPr lang="en-US" b="0" i="1">
                        <a:latin typeface="Cambria Math" panose="02040503050406030204" pitchFamily="18" charset="0"/>
                      </a:rPr>
                      <m:t>+</m:t>
                    </m:r>
                    <m:r>
                      <a:rPr lang="en-US" b="0" i="1">
                        <a:latin typeface="Cambria Math" panose="02040503050406030204" pitchFamily="18" charset="0"/>
                      </a:rPr>
                      <m:t>𝐴</m:t>
                    </m:r>
                    <m:r>
                      <a:rPr lang="en-US" b="0" i="1">
                        <a:latin typeface="Cambria Math" panose="02040503050406030204" pitchFamily="18" charset="0"/>
                      </a:rPr>
                      <m:t>.</m:t>
                    </m:r>
                    <m:sSup>
                      <m:sSupPr>
                        <m:ctrlPr>
                          <a:rPr lang="en-US" i="1">
                            <a:latin typeface="Cambria Math" panose="02040503050406030204" pitchFamily="18" charset="0"/>
                          </a:rPr>
                        </m:ctrlPr>
                      </m:sSupPr>
                      <m:e>
                        <m:r>
                          <a:rPr lang="en-US" b="0" i="1">
                            <a:latin typeface="Cambria Math" panose="02040503050406030204" pitchFamily="18" charset="0"/>
                          </a:rPr>
                          <m:t>𝐵</m:t>
                        </m:r>
                      </m:e>
                      <m:sup>
                        <m:r>
                          <a:rPr lang="en-US" b="0" i="1">
                            <a:latin typeface="Cambria Math" panose="02040503050406030204" pitchFamily="18" charset="0"/>
                          </a:rPr>
                          <m:t>′</m:t>
                        </m:r>
                      </m:sup>
                    </m:sSup>
                    <m:r>
                      <a:rPr lang="en-US" b="0" i="1">
                        <a:latin typeface="Cambria Math" panose="02040503050406030204" pitchFamily="18" charset="0"/>
                      </a:rPr>
                      <m:t>.</m:t>
                    </m:r>
                    <m:r>
                      <a:rPr lang="en-US" b="0" i="1">
                        <a:latin typeface="Cambria Math" panose="02040503050406030204" pitchFamily="18" charset="0"/>
                      </a:rPr>
                      <m:t>𝐶</m:t>
                    </m:r>
                    <m:r>
                      <a:rPr lang="en-US" b="0" i="1">
                        <a:latin typeface="Cambria Math" panose="02040503050406030204" pitchFamily="18" charset="0"/>
                      </a:rPr>
                      <m:t>+</m:t>
                    </m:r>
                    <m:r>
                      <a:rPr lang="en-US" b="0" i="1">
                        <a:latin typeface="Cambria Math" panose="02040503050406030204" pitchFamily="18" charset="0"/>
                      </a:rPr>
                      <m:t>𝐴</m:t>
                    </m:r>
                    <m:r>
                      <a:rPr lang="en-US" b="0" i="1">
                        <a:latin typeface="Cambria Math" panose="02040503050406030204" pitchFamily="18" charset="0"/>
                      </a:rPr>
                      <m:t>.</m:t>
                    </m:r>
                    <m:r>
                      <a:rPr lang="en-US" b="0" i="1">
                        <a:latin typeface="Cambria Math" panose="02040503050406030204" pitchFamily="18" charset="0"/>
                      </a:rPr>
                      <m:t>𝐵</m:t>
                    </m:r>
                    <m:r>
                      <a:rPr lang="en-US" b="0" i="1">
                        <a:latin typeface="Cambria Math" panose="02040503050406030204" pitchFamily="18" charset="0"/>
                      </a:rPr>
                      <m:t>.</m:t>
                    </m:r>
                    <m:sSup>
                      <m:sSupPr>
                        <m:ctrlPr>
                          <a:rPr lang="en-US" i="1">
                            <a:latin typeface="Cambria Math" panose="02040503050406030204" pitchFamily="18" charset="0"/>
                          </a:rPr>
                        </m:ctrlPr>
                      </m:sSupPr>
                      <m:e>
                        <m:r>
                          <a:rPr lang="en-US" b="0" i="1">
                            <a:latin typeface="Cambria Math" panose="02040503050406030204" pitchFamily="18" charset="0"/>
                          </a:rPr>
                          <m:t>𝐶</m:t>
                        </m:r>
                      </m:e>
                      <m:sup>
                        <m:r>
                          <a:rPr lang="en-US" b="0" i="1">
                            <a:latin typeface="Cambria Math" panose="02040503050406030204" pitchFamily="18" charset="0"/>
                          </a:rPr>
                          <m:t>′</m:t>
                        </m:r>
                      </m:sup>
                    </m:sSup>
                    <m:r>
                      <a:rPr lang="en-US" b="0" i="1" smtClean="0">
                        <a:latin typeface="Cambria Math" panose="02040503050406030204" pitchFamily="18" charset="0"/>
                      </a:rPr>
                      <m:t>+</m:t>
                    </m:r>
                    <m:r>
                      <a:rPr lang="en-US" b="0" i="1">
                        <a:latin typeface="Cambria Math" panose="02040503050406030204" pitchFamily="18" charset="0"/>
                      </a:rPr>
                      <m:t>𝐴</m:t>
                    </m:r>
                    <m:r>
                      <a:rPr lang="en-US" b="0" i="1">
                        <a:latin typeface="Cambria Math" panose="02040503050406030204" pitchFamily="18" charset="0"/>
                      </a:rPr>
                      <m:t>.</m:t>
                    </m:r>
                    <m:r>
                      <a:rPr lang="en-US" b="0" i="1">
                        <a:latin typeface="Cambria Math" panose="02040503050406030204" pitchFamily="18" charset="0"/>
                      </a:rPr>
                      <m:t>𝐵</m:t>
                    </m:r>
                    <m:r>
                      <a:rPr lang="en-US" b="0" i="1">
                        <a:latin typeface="Cambria Math" panose="02040503050406030204" pitchFamily="18" charset="0"/>
                      </a:rPr>
                      <m:t>.</m:t>
                    </m:r>
                    <m:r>
                      <a:rPr lang="en-US" b="0" i="1" smtClean="0">
                        <a:latin typeface="Cambria Math" panose="02040503050406030204" pitchFamily="18" charset="0"/>
                      </a:rPr>
                      <m:t>𝐶</m:t>
                    </m:r>
                  </m:oMath>
                </a14:m>
                <a:endParaRPr lang="en-US" i="1" dirty="0">
                  <a:latin typeface="+mj-lt"/>
                </a:endParaRPr>
              </a:p>
              <a:p>
                <a:pPr marL="0" indent="914400">
                  <a:buNone/>
                </a:pPr>
                <a14:m>
                  <m:oMath xmlns:m="http://schemas.openxmlformats.org/officeDocument/2006/math">
                    <m:r>
                      <a:rPr lang="en-US" b="0" i="1">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m:t>
                        </m:r>
                      </m:sup>
                    </m:sSup>
                  </m:oMath>
                </a14:m>
                <a:r>
                  <a:rPr lang="en-US" i="1" dirty="0">
                    <a:latin typeface="+mj-lt"/>
                  </a:rPr>
                  <a:t>)</a:t>
                </a:r>
              </a:p>
              <a:p>
                <a:pPr marL="0" indent="914400">
                  <a:buNone/>
                </a:pPr>
                <a:r>
                  <a:rPr lang="en-US" i="1" dirty="0">
                    <a:latin typeface="+mj-lt"/>
                  </a:rPr>
                  <a:t>=  A.C+A.B = </a:t>
                </a:r>
                <a:r>
                  <a:rPr lang="en-US" b="1" i="1" dirty="0">
                    <a:latin typeface="+mj-lt"/>
                  </a:rPr>
                  <a:t>A . (B + C)</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9308" y="2579427"/>
                <a:ext cx="8639032" cy="3807725"/>
              </a:xfrm>
              <a:blipFill rotWithShape="0">
                <a:blip r:embed="rId2"/>
                <a:stretch>
                  <a:fillRect l="-1270" t="-2560"/>
                </a:stretch>
              </a:blipFill>
            </p:spPr>
            <p:txBody>
              <a:bodyPr/>
              <a:lstStyle/>
              <a:p>
                <a:r>
                  <a:rPr lang="en-US">
                    <a:noFill/>
                  </a:rPr>
                  <a:t> </a:t>
                </a:r>
              </a:p>
            </p:txBody>
          </p:sp>
        </mc:Fallback>
      </mc:AlternateContent>
      <p:graphicFrame>
        <p:nvGraphicFramePr>
          <p:cNvPr id="5" name="Content Placeholder 3"/>
          <p:cNvGraphicFramePr>
            <a:graphicFrameLocks/>
          </p:cNvGraphicFramePr>
          <p:nvPr/>
        </p:nvGraphicFramePr>
        <p:xfrm>
          <a:off x="5872241" y="252769"/>
          <a:ext cx="2863185" cy="3133566"/>
        </p:xfrm>
        <a:graphic>
          <a:graphicData uri="http://schemas.openxmlformats.org/drawingml/2006/table">
            <a:tbl>
              <a:tblPr/>
              <a:tblGrid>
                <a:gridCol w="809898">
                  <a:extLst>
                    <a:ext uri="{9D8B030D-6E8A-4147-A177-3AD203B41FA5}">
                      <a16:colId xmlns:a16="http://schemas.microsoft.com/office/drawing/2014/main" val="20000"/>
                    </a:ext>
                  </a:extLst>
                </a:gridCol>
                <a:gridCol w="679268">
                  <a:extLst>
                    <a:ext uri="{9D8B030D-6E8A-4147-A177-3AD203B41FA5}">
                      <a16:colId xmlns:a16="http://schemas.microsoft.com/office/drawing/2014/main" val="20001"/>
                    </a:ext>
                  </a:extLst>
                </a:gridCol>
                <a:gridCol w="548640">
                  <a:extLst>
                    <a:ext uri="{9D8B030D-6E8A-4147-A177-3AD203B41FA5}">
                      <a16:colId xmlns:a16="http://schemas.microsoft.com/office/drawing/2014/main" val="20002"/>
                    </a:ext>
                  </a:extLst>
                </a:gridCol>
                <a:gridCol w="825379">
                  <a:extLst>
                    <a:ext uri="{9D8B030D-6E8A-4147-A177-3AD203B41FA5}">
                      <a16:colId xmlns:a16="http://schemas.microsoft.com/office/drawing/2014/main" val="20003"/>
                    </a:ext>
                  </a:extLst>
                </a:gridCol>
              </a:tblGrid>
              <a:tr h="348174">
                <a:tc>
                  <a:txBody>
                    <a:bodyPr/>
                    <a:lstStyle/>
                    <a:p>
                      <a:pPr marL="0" marR="0" algn="ctr">
                        <a:spcBef>
                          <a:spcPts val="0"/>
                        </a:spcBef>
                        <a:spcAft>
                          <a:spcPts val="0"/>
                        </a:spcAft>
                      </a:pPr>
                      <a:r>
                        <a:rPr lang="en-US" sz="2000" i="1" dirty="0">
                          <a:effectLst/>
                          <a:latin typeface="Times New Roman" panose="02020603050405020304" pitchFamily="18" charset="0"/>
                          <a:ea typeface="Times New Roman" panose="02020603050405020304" pitchFamily="18" charset="0"/>
                        </a:rPr>
                        <a:t>A</a:t>
                      </a:r>
                      <a:endParaRPr lang="en-US" sz="20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i="1" dirty="0">
                          <a:effectLst/>
                          <a:latin typeface="Times New Roman" panose="02020603050405020304" pitchFamily="18" charset="0"/>
                          <a:ea typeface="Times New Roman" panose="02020603050405020304" pitchFamily="18" charset="0"/>
                        </a:rPr>
                        <a:t>B</a:t>
                      </a:r>
                      <a:endParaRPr lang="en-US" sz="20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i="1" dirty="0">
                          <a:effectLst/>
                          <a:latin typeface="Times New Roman" panose="02020603050405020304" pitchFamily="18" charset="0"/>
                          <a:ea typeface="Times New Roman" panose="02020603050405020304" pitchFamily="18" charset="0"/>
                        </a:rPr>
                        <a:t>C</a:t>
                      </a:r>
                      <a:endParaRPr lang="en-US" sz="20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i="1" dirty="0">
                          <a:effectLst/>
                          <a:latin typeface="Times New Roman" panose="02020603050405020304" pitchFamily="18" charset="0"/>
                          <a:ea typeface="Times New Roman" panose="02020603050405020304" pitchFamily="18" charset="0"/>
                        </a:rPr>
                        <a:t>signal</a:t>
                      </a:r>
                      <a:endParaRPr lang="en-US" sz="20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8174">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48174">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348174">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3"/>
                  </a:ext>
                </a:extLst>
              </a:tr>
              <a:tr h="348174">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8174">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348174">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48174">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48174">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6666393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104" y="268740"/>
            <a:ext cx="7886700" cy="945911"/>
          </a:xfrm>
        </p:spPr>
        <p:txBody>
          <a:bodyPr/>
          <a:lstStyle/>
          <a:p>
            <a:r>
              <a:rPr lang="en-US" dirty="0"/>
              <a:t>As a matrix product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214651"/>
                <a:ext cx="7886700" cy="4962312"/>
              </a:xfrm>
            </p:spPr>
            <p:txBody>
              <a:bodyPr>
                <a:normAutofit/>
              </a:bodyPr>
              <a:lstStyle/>
              <a:p>
                <a:pPr marL="0" indent="0">
                  <a:buNone/>
                </a:pPr>
                <a:r>
                  <a:rPr lang="en-US" dirty="0"/>
                  <a:t>P</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oMath>
                </a14:m>
                <a:r>
                  <a:rPr lang="en-US" dirty="0"/>
                  <a:t>=</a:t>
                </a:r>
                <a14:m>
                  <m:oMath xmlns:m="http://schemas.openxmlformats.org/officeDocument/2006/math">
                    <m:d>
                      <m:dPr>
                        <m:begChr m:val="["/>
                        <m:endChr m:val="]"/>
                        <m:ctrlPr>
                          <a:rPr lang="en-US" i="1" dirty="0" smtClean="0">
                            <a:latin typeface="Cambria Math" panose="02040503050406030204" pitchFamily="18" charset="0"/>
                          </a:rPr>
                        </m:ctrlPr>
                      </m:dPr>
                      <m:e>
                        <m:r>
                          <a:rPr lang="en-US" b="0" i="1" dirty="0" smtClean="0">
                            <a:latin typeface="Cambria Math" panose="02040503050406030204" pitchFamily="18" charset="0"/>
                          </a:rPr>
                          <m:t>𝑈</m:t>
                        </m:r>
                      </m:e>
                    </m:d>
                    <m:r>
                      <a:rPr lang="en-US" i="1" dirty="0" smtClean="0">
                        <a:latin typeface="Cambria Math" panose="02040503050406030204" pitchFamily="18" charset="0"/>
                        <a:ea typeface="Cambria Math" panose="02040503050406030204" pitchFamily="18" charset="0"/>
                      </a:rPr>
                      <m:t>×</m:t>
                    </m:r>
                    <m:d>
                      <m:dPr>
                        <m:begChr m:val="["/>
                        <m:endChr m:val="]"/>
                        <m:ctrlPr>
                          <a:rPr lang="en-US"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𝑋</m:t>
                        </m:r>
                      </m:e>
                    </m:d>
                    <m:r>
                      <a:rPr lang="en-US" i="1" dirty="0" smtClean="0">
                        <a:latin typeface="Cambria Math" panose="02040503050406030204" pitchFamily="18" charset="0"/>
                        <a:ea typeface="Cambria Math" panose="02040503050406030204" pitchFamily="18" charset="0"/>
                      </a:rPr>
                      <m:t>×</m:t>
                    </m:r>
                    <m:d>
                      <m:dPr>
                        <m:begChr m:val="["/>
                        <m:endChr m:val="]"/>
                        <m:ctrlPr>
                          <a:rPr lang="en-US"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𝐵</m:t>
                        </m:r>
                      </m:e>
                    </m:d>
                  </m:oMath>
                </a14:m>
                <a:r>
                  <a:rPr lang="en-US" dirty="0"/>
                  <a:t>          [X] =</a:t>
                </a:r>
                <a14:m>
                  <m:oMath xmlns:m="http://schemas.openxmlformats.org/officeDocument/2006/math">
                    <m:d>
                      <m:dPr>
                        <m:begChr m:val="["/>
                        <m:endChr m:val="]"/>
                        <m:ctrlPr>
                          <a:rPr lang="en-US"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a:rPr>
                              <m:t>1    0    0    0</m:t>
                            </m:r>
                          </m:e>
                          <m:e>
                            <m:r>
                              <a:rPr lang="en-US" b="0" i="1" smtClean="0">
                                <a:latin typeface="Cambria Math"/>
                              </a:rPr>
                              <m:t>−3    3    0   0   </m:t>
                            </m:r>
                          </m:e>
                          <m:e>
                            <m:r>
                              <a:rPr lang="en-US" b="0" i="1" smtClean="0">
                                <a:latin typeface="Cambria Math"/>
                              </a:rPr>
                              <m:t>    3 −6    3   0     </m:t>
                            </m:r>
                          </m:e>
                          <m:e>
                            <m:r>
                              <a:rPr lang="en-US" b="0" i="1" smtClean="0">
                                <a:latin typeface="Cambria Math"/>
                              </a:rPr>
                              <m:t>  −1    3−3  1     </m:t>
                            </m:r>
                          </m:e>
                        </m:eqArr>
                      </m:e>
                    </m:d>
                  </m:oMath>
                </a14:m>
                <a:endParaRPr lang="en-US" dirty="0"/>
              </a:p>
              <a:p>
                <a:pPr marL="0" indent="0">
                  <a:buNone/>
                </a:pPr>
                <a:r>
                  <a:rPr lang="en-US" dirty="0"/>
                  <a:t>Where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𝑈</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𝑢</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3</m:t>
                            </m:r>
                          </m:sup>
                        </m:sSup>
                        <m:r>
                          <a:rPr lang="en-US" b="0" i="1" smtClean="0">
                            <a:latin typeface="Cambria Math" panose="02040503050406030204" pitchFamily="18" charset="0"/>
                          </a:rPr>
                          <m:t> </m:t>
                        </m:r>
                      </m:e>
                    </m:d>
                  </m:oMath>
                </a14:m>
                <a:endParaRPr lang="en-US" dirty="0"/>
              </a:p>
              <a:p>
                <a:pPr marL="0" indent="0">
                  <a:buNone/>
                </a:pP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𝐵</m:t>
                        </m:r>
                      </m:e>
                    </m:d>
                  </m:oMath>
                </a14:m>
                <a:r>
                  <a:rPr lang="en-US" dirty="0"/>
                  <a:t> = control points matrix </a:t>
                </a:r>
                <a14:m>
                  <m:oMath xmlns:m="http://schemas.openxmlformats.org/officeDocument/2006/math">
                    <m:r>
                      <a:rPr lang="en-US" b="0" i="0" smtClean="0">
                        <a:latin typeface="Cambria Math"/>
                      </a:rPr>
                      <m:t>=</m:t>
                    </m:r>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r>
                                      <m:rPr>
                                        <m:nor/>
                                      </m:rPr>
                                      <a:rPr lang="en-US" i="1" dirty="0"/>
                                      <m:t>B</m:t>
                                    </m:r>
                                    <m:r>
                                      <m:rPr>
                                        <m:nor/>
                                      </m:rPr>
                                      <a:rPr lang="en-US" i="1" baseline="-25000" dirty="0"/>
                                      <m:t>0</m:t>
                                    </m:r>
                                  </m:e>
                                </m:mr>
                                <m:mr>
                                  <m:e>
                                    <m:r>
                                      <m:rPr>
                                        <m:nor/>
                                      </m:rPr>
                                      <a:rPr lang="en-US" i="1" dirty="0"/>
                                      <m:t>B</m:t>
                                    </m:r>
                                    <m:r>
                                      <m:rPr>
                                        <m:nor/>
                                      </m:rPr>
                                      <a:rPr lang="en-US" i="1" baseline="-25000" dirty="0"/>
                                      <m:t>1</m:t>
                                    </m:r>
                                  </m:e>
                                </m:mr>
                              </m:m>
                            </m:e>
                          </m:mr>
                          <m:mr>
                            <m:e>
                              <m:m>
                                <m:mPr>
                                  <m:mcs>
                                    <m:mc>
                                      <m:mcPr>
                                        <m:count m:val="1"/>
                                        <m:mcJc m:val="center"/>
                                      </m:mcPr>
                                    </m:mc>
                                  </m:mcs>
                                  <m:ctrlPr>
                                    <a:rPr lang="en-US" i="1" smtClean="0">
                                      <a:latin typeface="Cambria Math" panose="02040503050406030204" pitchFamily="18" charset="0"/>
                                    </a:rPr>
                                  </m:ctrlPr>
                                </m:mPr>
                                <m:mr>
                                  <m:e>
                                    <m:r>
                                      <m:rPr>
                                        <m:nor/>
                                      </m:rPr>
                                      <a:rPr lang="en-US" i="1" dirty="0"/>
                                      <m:t>B</m:t>
                                    </m:r>
                                    <m:r>
                                      <m:rPr>
                                        <m:nor/>
                                      </m:rPr>
                                      <a:rPr lang="en-US" i="1" baseline="-25000" dirty="0"/>
                                      <m:t>2</m:t>
                                    </m:r>
                                  </m:e>
                                </m:mr>
                                <m:mr>
                                  <m:e>
                                    <m:r>
                                      <m:rPr>
                                        <m:nor/>
                                      </m:rPr>
                                      <a:rPr lang="en-US" i="1" dirty="0"/>
                                      <m:t>B</m:t>
                                    </m:r>
                                    <m:r>
                                      <m:rPr>
                                        <m:nor/>
                                      </m:rPr>
                                      <a:rPr lang="en-US" i="1" baseline="-25000" dirty="0"/>
                                      <m:t>3</m:t>
                                    </m:r>
                                  </m:e>
                                </m:mr>
                              </m:m>
                            </m:e>
                          </m:mr>
                        </m:m>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214651"/>
                <a:ext cx="7886700" cy="4962312"/>
              </a:xfrm>
              <a:blipFill rotWithShape="0">
                <a:blip r:embed="rId2"/>
                <a:stretch>
                  <a:fillRect l="-1546" t="-246"/>
                </a:stretch>
              </a:blipFill>
            </p:spPr>
            <p:txBody>
              <a:bodyPr/>
              <a:lstStyle/>
              <a:p>
                <a:r>
                  <a:rPr lang="en-US">
                    <a:noFill/>
                  </a:rPr>
                  <a:t> </a:t>
                </a:r>
              </a:p>
            </p:txBody>
          </p:sp>
        </mc:Fallback>
      </mc:AlternateContent>
      <p:grpSp>
        <p:nvGrpSpPr>
          <p:cNvPr id="4" name="Group 3"/>
          <p:cNvGrpSpPr/>
          <p:nvPr/>
        </p:nvGrpSpPr>
        <p:grpSpPr>
          <a:xfrm>
            <a:off x="1309116" y="4350791"/>
            <a:ext cx="3373661" cy="1862298"/>
            <a:chOff x="516516" y="3052522"/>
            <a:chExt cx="4498215" cy="2483064"/>
          </a:xfrm>
        </p:grpSpPr>
        <p:grpSp>
          <p:nvGrpSpPr>
            <p:cNvPr id="5" name="Group 4"/>
            <p:cNvGrpSpPr/>
            <p:nvPr/>
          </p:nvGrpSpPr>
          <p:grpSpPr>
            <a:xfrm>
              <a:off x="746647" y="3585949"/>
              <a:ext cx="4268084" cy="1949637"/>
              <a:chOff x="7657216" y="2442949"/>
              <a:chExt cx="4268084" cy="1949637"/>
            </a:xfrm>
          </p:grpSpPr>
          <p:grpSp>
            <p:nvGrpSpPr>
              <p:cNvPr id="12" name="Group 11"/>
              <p:cNvGrpSpPr/>
              <p:nvPr/>
            </p:nvGrpSpPr>
            <p:grpSpPr>
              <a:xfrm>
                <a:off x="7846325" y="2442949"/>
                <a:ext cx="3398293" cy="1364774"/>
                <a:chOff x="2361062" y="3009911"/>
                <a:chExt cx="4039738" cy="1889635"/>
              </a:xfrm>
            </p:grpSpPr>
            <p:grpSp>
              <p:nvGrpSpPr>
                <p:cNvPr id="15" name="Group 14"/>
                <p:cNvGrpSpPr/>
                <p:nvPr/>
              </p:nvGrpSpPr>
              <p:grpSpPr>
                <a:xfrm>
                  <a:off x="2429301" y="3029898"/>
                  <a:ext cx="3903261" cy="1843088"/>
                  <a:chOff x="2429301" y="3029898"/>
                  <a:chExt cx="3903261" cy="1843088"/>
                </a:xfrm>
              </p:grpSpPr>
              <p:sp>
                <p:nvSpPr>
                  <p:cNvPr id="20" name="Freeform 19"/>
                  <p:cNvSpPr/>
                  <p:nvPr/>
                </p:nvSpPr>
                <p:spPr>
                  <a:xfrm>
                    <a:off x="2429301" y="3509219"/>
                    <a:ext cx="3903260" cy="1322088"/>
                  </a:xfrm>
                  <a:custGeom>
                    <a:avLst/>
                    <a:gdLst>
                      <a:gd name="connsiteX0" fmla="*/ 0 w 3903260"/>
                      <a:gd name="connsiteY0" fmla="*/ 1491346 h 1491346"/>
                      <a:gd name="connsiteX1" fmla="*/ 668741 w 3903260"/>
                      <a:gd name="connsiteY1" fmla="*/ 481412 h 1491346"/>
                      <a:gd name="connsiteX2" fmla="*/ 1583141 w 3903260"/>
                      <a:gd name="connsiteY2" fmla="*/ 31036 h 1491346"/>
                      <a:gd name="connsiteX3" fmla="*/ 2811439 w 3903260"/>
                      <a:gd name="connsiteY3" fmla="*/ 194809 h 1491346"/>
                      <a:gd name="connsiteX4" fmla="*/ 3903260 w 3903260"/>
                      <a:gd name="connsiteY4" fmla="*/ 1436755 h 1491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3260" h="1491346">
                        <a:moveTo>
                          <a:pt x="0" y="1491346"/>
                        </a:moveTo>
                        <a:cubicBezTo>
                          <a:pt x="202442" y="1108071"/>
                          <a:pt x="404884" y="724797"/>
                          <a:pt x="668741" y="481412"/>
                        </a:cubicBezTo>
                        <a:cubicBezTo>
                          <a:pt x="932598" y="238027"/>
                          <a:pt x="1226025" y="78803"/>
                          <a:pt x="1583141" y="31036"/>
                        </a:cubicBezTo>
                        <a:cubicBezTo>
                          <a:pt x="1940257" y="-16731"/>
                          <a:pt x="2424753" y="-39477"/>
                          <a:pt x="2811439" y="194809"/>
                        </a:cubicBezTo>
                        <a:cubicBezTo>
                          <a:pt x="3198125" y="429095"/>
                          <a:pt x="3550692" y="932925"/>
                          <a:pt x="3903260" y="1436755"/>
                        </a:cubicBezTo>
                      </a:path>
                    </a:pathLst>
                  </a:cu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1" name="Straight Connector 20"/>
                  <p:cNvCxnSpPr>
                    <a:endCxn id="18" idx="7"/>
                  </p:cNvCxnSpPr>
                  <p:nvPr/>
                </p:nvCxnSpPr>
                <p:spPr>
                  <a:xfrm flipV="1">
                    <a:off x="2431573" y="3029898"/>
                    <a:ext cx="792780" cy="1843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7" idx="6"/>
                  </p:cNvCxnSpPr>
                  <p:nvPr/>
                </p:nvCxnSpPr>
                <p:spPr>
                  <a:xfrm>
                    <a:off x="3176101" y="3116311"/>
                    <a:ext cx="2449050" cy="3064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9" idx="0"/>
                  </p:cNvCxnSpPr>
                  <p:nvPr/>
                </p:nvCxnSpPr>
                <p:spPr>
                  <a:xfrm flipH="1" flipV="1">
                    <a:off x="5582466" y="3422807"/>
                    <a:ext cx="750096" cy="13402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Oval 15"/>
                <p:cNvSpPr/>
                <p:nvPr/>
              </p:nvSpPr>
              <p:spPr>
                <a:xfrm>
                  <a:off x="2361062" y="4763068"/>
                  <a:ext cx="136477" cy="136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p:cNvSpPr/>
                <p:nvPr/>
              </p:nvSpPr>
              <p:spPr>
                <a:xfrm>
                  <a:off x="5488674" y="3354567"/>
                  <a:ext cx="136477" cy="136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p:cNvSpPr/>
                <p:nvPr/>
              </p:nvSpPr>
              <p:spPr>
                <a:xfrm>
                  <a:off x="3107863" y="3009911"/>
                  <a:ext cx="136477" cy="136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p:cNvSpPr/>
                <p:nvPr/>
              </p:nvSpPr>
              <p:spPr>
                <a:xfrm>
                  <a:off x="6264323" y="4763068"/>
                  <a:ext cx="136477" cy="136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3" name="TextBox 12"/>
              <p:cNvSpPr txBox="1"/>
              <p:nvPr/>
            </p:nvSpPr>
            <p:spPr>
              <a:xfrm>
                <a:off x="7657216" y="3758438"/>
                <a:ext cx="1143000" cy="615553"/>
              </a:xfrm>
              <a:prstGeom prst="rect">
                <a:avLst/>
              </a:prstGeom>
              <a:noFill/>
            </p:spPr>
            <p:txBody>
              <a:bodyPr wrap="square" rtlCol="0">
                <a:spAutoFit/>
              </a:bodyPr>
              <a:lstStyle/>
              <a:p>
                <a:r>
                  <a:rPr lang="en-US" sz="2400" i="1" dirty="0"/>
                  <a:t>u</a:t>
                </a:r>
                <a:r>
                  <a:rPr lang="en-US" sz="2400" dirty="0"/>
                  <a:t>= 0</a:t>
                </a:r>
              </a:p>
            </p:txBody>
          </p:sp>
          <p:sp>
            <p:nvSpPr>
              <p:cNvPr id="14" name="TextBox 13"/>
              <p:cNvSpPr txBox="1"/>
              <p:nvPr/>
            </p:nvSpPr>
            <p:spPr>
              <a:xfrm>
                <a:off x="10782300" y="3777033"/>
                <a:ext cx="1143000" cy="615553"/>
              </a:xfrm>
              <a:prstGeom prst="rect">
                <a:avLst/>
              </a:prstGeom>
              <a:noFill/>
            </p:spPr>
            <p:txBody>
              <a:bodyPr wrap="square" rtlCol="0">
                <a:spAutoFit/>
              </a:bodyPr>
              <a:lstStyle/>
              <a:p>
                <a:r>
                  <a:rPr lang="en-US" sz="2400" i="1" dirty="0"/>
                  <a:t>u</a:t>
                </a:r>
                <a:r>
                  <a:rPr lang="en-US" sz="2400" dirty="0"/>
                  <a:t>= 1</a:t>
                </a:r>
              </a:p>
            </p:txBody>
          </p:sp>
        </p:grpSp>
        <p:sp>
          <p:nvSpPr>
            <p:cNvPr id="6" name="TextBox 5"/>
            <p:cNvSpPr txBox="1"/>
            <p:nvPr/>
          </p:nvSpPr>
          <p:spPr>
            <a:xfrm>
              <a:off x="516516" y="4402861"/>
              <a:ext cx="609600" cy="553997"/>
            </a:xfrm>
            <a:prstGeom prst="rect">
              <a:avLst/>
            </a:prstGeom>
            <a:noFill/>
          </p:spPr>
          <p:txBody>
            <a:bodyPr wrap="square" rtlCol="0">
              <a:spAutoFit/>
            </a:bodyPr>
            <a:lstStyle/>
            <a:p>
              <a:r>
                <a:rPr lang="en-US" sz="2100" dirty="0"/>
                <a:t>B</a:t>
              </a:r>
              <a:r>
                <a:rPr lang="en-US" sz="2100" baseline="-25000" dirty="0"/>
                <a:t>0</a:t>
              </a:r>
              <a:endParaRPr lang="en-US" sz="2100" dirty="0"/>
            </a:p>
          </p:txBody>
        </p:sp>
        <p:sp>
          <p:nvSpPr>
            <p:cNvPr id="7" name="TextBox 6"/>
            <p:cNvSpPr txBox="1"/>
            <p:nvPr/>
          </p:nvSpPr>
          <p:spPr>
            <a:xfrm>
              <a:off x="1259177" y="3052522"/>
              <a:ext cx="609600" cy="553997"/>
            </a:xfrm>
            <a:prstGeom prst="rect">
              <a:avLst/>
            </a:prstGeom>
            <a:noFill/>
          </p:spPr>
          <p:txBody>
            <a:bodyPr wrap="square" rtlCol="0">
              <a:spAutoFit/>
            </a:bodyPr>
            <a:lstStyle/>
            <a:p>
              <a:r>
                <a:rPr lang="en-US" sz="2100" dirty="0"/>
                <a:t>B</a:t>
              </a:r>
              <a:r>
                <a:rPr lang="en-US" sz="2100" baseline="-25000" dirty="0"/>
                <a:t>1</a:t>
              </a:r>
              <a:endParaRPr lang="en-US" sz="2100" dirty="0"/>
            </a:p>
          </p:txBody>
        </p:sp>
        <p:sp>
          <p:nvSpPr>
            <p:cNvPr id="8" name="TextBox 7"/>
            <p:cNvSpPr txBox="1"/>
            <p:nvPr/>
          </p:nvSpPr>
          <p:spPr>
            <a:xfrm>
              <a:off x="3566754" y="3342345"/>
              <a:ext cx="609600" cy="553997"/>
            </a:xfrm>
            <a:prstGeom prst="rect">
              <a:avLst/>
            </a:prstGeom>
            <a:noFill/>
          </p:spPr>
          <p:txBody>
            <a:bodyPr wrap="square" rtlCol="0">
              <a:spAutoFit/>
            </a:bodyPr>
            <a:lstStyle/>
            <a:p>
              <a:r>
                <a:rPr lang="en-US" sz="2100" dirty="0"/>
                <a:t>B</a:t>
              </a:r>
              <a:r>
                <a:rPr lang="en-US" sz="2100" baseline="-25000" dirty="0"/>
                <a:t>2</a:t>
              </a:r>
              <a:endParaRPr lang="en-US" sz="2100" dirty="0"/>
            </a:p>
          </p:txBody>
        </p:sp>
        <p:sp>
          <p:nvSpPr>
            <p:cNvPr id="9" name="TextBox 8"/>
            <p:cNvSpPr txBox="1"/>
            <p:nvPr/>
          </p:nvSpPr>
          <p:spPr>
            <a:xfrm>
              <a:off x="4312186" y="4424005"/>
              <a:ext cx="609600" cy="553997"/>
            </a:xfrm>
            <a:prstGeom prst="rect">
              <a:avLst/>
            </a:prstGeom>
            <a:noFill/>
          </p:spPr>
          <p:txBody>
            <a:bodyPr wrap="square" rtlCol="0">
              <a:spAutoFit/>
            </a:bodyPr>
            <a:lstStyle/>
            <a:p>
              <a:r>
                <a:rPr lang="en-US" sz="2100" dirty="0"/>
                <a:t>B</a:t>
              </a:r>
              <a:r>
                <a:rPr lang="en-US" sz="2100" baseline="-25000" dirty="0"/>
                <a:t>3</a:t>
              </a:r>
              <a:endParaRPr lang="en-US" sz="2100" dirty="0"/>
            </a:p>
          </p:txBody>
        </p:sp>
        <p:sp>
          <p:nvSpPr>
            <p:cNvPr id="10" name="TextBox 9"/>
            <p:cNvSpPr txBox="1"/>
            <p:nvPr/>
          </p:nvSpPr>
          <p:spPr>
            <a:xfrm>
              <a:off x="2144889" y="4549422"/>
              <a:ext cx="1433688" cy="400109"/>
            </a:xfrm>
            <a:prstGeom prst="rect">
              <a:avLst/>
            </a:prstGeom>
            <a:noFill/>
          </p:spPr>
          <p:txBody>
            <a:bodyPr wrap="square" rtlCol="0">
              <a:spAutoFit/>
            </a:bodyPr>
            <a:lstStyle/>
            <a:p>
              <a:r>
                <a:rPr lang="en-US" sz="1350" dirty="0"/>
                <a:t>Bezier curve</a:t>
              </a:r>
            </a:p>
          </p:txBody>
        </p:sp>
        <p:cxnSp>
          <p:nvCxnSpPr>
            <p:cNvPr id="11" name="Straight Arrow Connector 10"/>
            <p:cNvCxnSpPr/>
            <p:nvPr/>
          </p:nvCxnSpPr>
          <p:spPr>
            <a:xfrm flipV="1">
              <a:off x="3127022" y="4154312"/>
              <a:ext cx="316089" cy="4967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439700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of matrices form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b="0" i="1" smtClean="0">
                        <a:latin typeface="Cambria Math"/>
                      </a:rPr>
                      <m:t>𝑃</m:t>
                    </m:r>
                    <m:r>
                      <a:rPr lang="en-US" b="0" i="1" smtClean="0">
                        <a:latin typeface="Cambria Math"/>
                      </a:rPr>
                      <m:t>(</m:t>
                    </m:r>
                    <m:r>
                      <a:rPr lang="en-US" b="0" i="1" smtClean="0">
                        <a:latin typeface="Cambria Math" panose="02040503050406030204" pitchFamily="18" charset="0"/>
                      </a:rPr>
                      <m:t>𝑢</m:t>
                    </m:r>
                    <m:r>
                      <a:rPr lang="en-US" b="0" i="1" smtClean="0">
                        <a:latin typeface="Cambria Math"/>
                      </a:rPr>
                      <m:t>)=</m:t>
                    </m:r>
                    <m:d>
                      <m:dPr>
                        <m:begChr m:val="["/>
                        <m:endChr m:val="]"/>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𝑢</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3</m:t>
                            </m:r>
                          </m:sup>
                        </m:sSup>
                        <m:r>
                          <a:rPr lang="en-US" i="1">
                            <a:latin typeface="Cambria Math" panose="02040503050406030204" pitchFamily="18" charset="0"/>
                          </a:rPr>
                          <m:t> </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t="-2241"/>
                </a:stretch>
              </a:blipFill>
            </p:spPr>
            <p:txBody>
              <a:bodyPr/>
              <a:lstStyle/>
              <a:p>
                <a:r>
                  <a:rPr lang="en-IN">
                    <a:noFill/>
                  </a:rPr>
                  <a:t> </a:t>
                </a:r>
              </a:p>
            </p:txBody>
          </p:sp>
        </mc:Fallback>
      </mc:AlternateContent>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4141" r="24001" b="29041"/>
          <a:stretch/>
        </p:blipFill>
        <p:spPr bwMode="auto">
          <a:xfrm>
            <a:off x="3158068" y="2282165"/>
            <a:ext cx="2201333" cy="1174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Rectangle 5"/>
              <p:cNvSpPr/>
              <p:nvPr/>
            </p:nvSpPr>
            <p:spPr>
              <a:xfrm>
                <a:off x="5694711" y="2177578"/>
                <a:ext cx="553690" cy="15050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700" i="1">
                              <a:latin typeface="Cambria Math" panose="02040503050406030204" pitchFamily="18" charset="0"/>
                            </a:rPr>
                          </m:ctrlPr>
                        </m:dPr>
                        <m:e>
                          <m:m>
                            <m:mPr>
                              <m:mcs>
                                <m:mc>
                                  <m:mcPr>
                                    <m:count m:val="1"/>
                                    <m:mcJc m:val="center"/>
                                  </m:mcPr>
                                </m:mc>
                              </m:mcs>
                              <m:ctrlPr>
                                <a:rPr lang="en-US" sz="2700" i="1">
                                  <a:latin typeface="Cambria Math" panose="02040503050406030204" pitchFamily="18" charset="0"/>
                                </a:rPr>
                              </m:ctrlPr>
                            </m:mPr>
                            <m:mr>
                              <m:e>
                                <m:m>
                                  <m:mPr>
                                    <m:mcs>
                                      <m:mc>
                                        <m:mcPr>
                                          <m:count m:val="1"/>
                                          <m:mcJc m:val="center"/>
                                        </m:mcPr>
                                      </m:mc>
                                    </m:mcs>
                                    <m:ctrlPr>
                                      <a:rPr lang="en-US" sz="2700" i="1">
                                        <a:latin typeface="Cambria Math" panose="02040503050406030204" pitchFamily="18" charset="0"/>
                                      </a:rPr>
                                    </m:ctrlPr>
                                  </m:mPr>
                                  <m:mr>
                                    <m:e>
                                      <m:r>
                                        <m:rPr>
                                          <m:nor/>
                                        </m:rPr>
                                        <a:rPr lang="en-US" sz="2700" i="1" dirty="0"/>
                                        <m:t>B</m:t>
                                      </m:r>
                                      <m:r>
                                        <m:rPr>
                                          <m:nor/>
                                        </m:rPr>
                                        <a:rPr lang="en-US" sz="2700" i="1" baseline="-25000" dirty="0"/>
                                        <m:t>0</m:t>
                                      </m:r>
                                    </m:e>
                                  </m:mr>
                                  <m:mr>
                                    <m:e>
                                      <m:r>
                                        <m:rPr>
                                          <m:nor/>
                                        </m:rPr>
                                        <a:rPr lang="en-US" sz="2700" i="1" dirty="0"/>
                                        <m:t>B</m:t>
                                      </m:r>
                                      <m:r>
                                        <m:rPr>
                                          <m:nor/>
                                        </m:rPr>
                                        <a:rPr lang="en-US" sz="2700" i="1" baseline="-25000" dirty="0"/>
                                        <m:t>1</m:t>
                                      </m:r>
                                    </m:e>
                                  </m:mr>
                                </m:m>
                              </m:e>
                            </m:mr>
                            <m:mr>
                              <m:e>
                                <m:m>
                                  <m:mPr>
                                    <m:mcs>
                                      <m:mc>
                                        <m:mcPr>
                                          <m:count m:val="1"/>
                                          <m:mcJc m:val="center"/>
                                        </m:mcPr>
                                      </m:mc>
                                    </m:mcs>
                                    <m:ctrlPr>
                                      <a:rPr lang="en-US" sz="2700" i="1">
                                        <a:latin typeface="Cambria Math" panose="02040503050406030204" pitchFamily="18" charset="0"/>
                                      </a:rPr>
                                    </m:ctrlPr>
                                  </m:mPr>
                                  <m:mr>
                                    <m:e>
                                      <m:r>
                                        <m:rPr>
                                          <m:nor/>
                                        </m:rPr>
                                        <a:rPr lang="en-US" sz="2700" i="1" dirty="0"/>
                                        <m:t>B</m:t>
                                      </m:r>
                                      <m:r>
                                        <m:rPr>
                                          <m:nor/>
                                        </m:rPr>
                                        <a:rPr lang="en-US" sz="2700" i="1" baseline="-25000" dirty="0"/>
                                        <m:t>2</m:t>
                                      </m:r>
                                    </m:e>
                                  </m:mr>
                                  <m:mr>
                                    <m:e>
                                      <m:r>
                                        <m:rPr>
                                          <m:nor/>
                                        </m:rPr>
                                        <a:rPr lang="en-US" sz="2700" i="1" dirty="0"/>
                                        <m:t>B</m:t>
                                      </m:r>
                                      <m:r>
                                        <m:rPr>
                                          <m:nor/>
                                        </m:rPr>
                                        <a:rPr lang="en-US" sz="2700" i="1" baseline="-25000" dirty="0"/>
                                        <m:t>3</m:t>
                                      </m:r>
                                    </m:e>
                                  </m:mr>
                                </m:m>
                              </m:e>
                            </m:mr>
                          </m:m>
                        </m:e>
                      </m:d>
                    </m:oMath>
                  </m:oMathPara>
                </a14:m>
                <a:endParaRPr lang="en-US" sz="2700" dirty="0"/>
              </a:p>
            </p:txBody>
          </p:sp>
        </mc:Choice>
        <mc:Fallback xmlns="">
          <p:sp>
            <p:nvSpPr>
              <p:cNvPr id="6" name="Rectangle 5"/>
              <p:cNvSpPr>
                <a:spLocks noRot="1" noChangeAspect="1" noMove="1" noResize="1" noEditPoints="1" noAdjustHandles="1" noChangeArrowheads="1" noChangeShapeType="1" noTextEdit="1"/>
              </p:cNvSpPr>
              <p:nvPr/>
            </p:nvSpPr>
            <p:spPr>
              <a:xfrm>
                <a:off x="5694711" y="2177578"/>
                <a:ext cx="553690" cy="1505027"/>
              </a:xfrm>
              <a:prstGeom prst="rect">
                <a:avLst/>
              </a:prstGeom>
              <a:blipFill rotWithShape="0">
                <a:blip r:embed="rId4"/>
                <a:stretch>
                  <a:fillRect r="-14286" b="-1619"/>
                </a:stretch>
              </a:blipFill>
            </p:spPr>
            <p:txBody>
              <a:bodyPr/>
              <a:lstStyle/>
              <a:p>
                <a:r>
                  <a:rPr lang="en-US">
                    <a:noFill/>
                  </a:rPr>
                  <a:t> </a:t>
                </a:r>
              </a:p>
            </p:txBody>
          </p:sp>
        </mc:Fallback>
      </mc:AlternateContent>
      <p:sp>
        <p:nvSpPr>
          <p:cNvPr id="7" name="Rectangle 6"/>
          <p:cNvSpPr/>
          <p:nvPr/>
        </p:nvSpPr>
        <p:spPr>
          <a:xfrm>
            <a:off x="5390803" y="2274501"/>
            <a:ext cx="357790" cy="507831"/>
          </a:xfrm>
          <a:prstGeom prst="rect">
            <a:avLst/>
          </a:prstGeom>
        </p:spPr>
        <p:txBody>
          <a:bodyPr wrap="none">
            <a:spAutoFit/>
          </a:bodyPr>
          <a:lstStyle/>
          <a:p>
            <a:r>
              <a:rPr lang="en-US" sz="2700" dirty="0"/>
              <a:t>×</a:t>
            </a:r>
          </a:p>
        </p:txBody>
      </p:sp>
      <p:grpSp>
        <p:nvGrpSpPr>
          <p:cNvPr id="9" name="Group 8"/>
          <p:cNvGrpSpPr/>
          <p:nvPr/>
        </p:nvGrpSpPr>
        <p:grpSpPr>
          <a:xfrm>
            <a:off x="387388" y="3146642"/>
            <a:ext cx="3373661" cy="1862298"/>
            <a:chOff x="516516" y="3052522"/>
            <a:chExt cx="4498215" cy="2483064"/>
          </a:xfrm>
        </p:grpSpPr>
        <p:grpSp>
          <p:nvGrpSpPr>
            <p:cNvPr id="10" name="Group 9"/>
            <p:cNvGrpSpPr/>
            <p:nvPr/>
          </p:nvGrpSpPr>
          <p:grpSpPr>
            <a:xfrm>
              <a:off x="746647" y="3585949"/>
              <a:ext cx="4268084" cy="1949637"/>
              <a:chOff x="7657216" y="2442949"/>
              <a:chExt cx="4268084" cy="1949637"/>
            </a:xfrm>
          </p:grpSpPr>
          <p:grpSp>
            <p:nvGrpSpPr>
              <p:cNvPr id="17" name="Group 16"/>
              <p:cNvGrpSpPr/>
              <p:nvPr/>
            </p:nvGrpSpPr>
            <p:grpSpPr>
              <a:xfrm>
                <a:off x="7846325" y="2442949"/>
                <a:ext cx="3398293" cy="1364774"/>
                <a:chOff x="2361062" y="3009911"/>
                <a:chExt cx="4039738" cy="1889635"/>
              </a:xfrm>
            </p:grpSpPr>
            <p:grpSp>
              <p:nvGrpSpPr>
                <p:cNvPr id="20" name="Group 19"/>
                <p:cNvGrpSpPr/>
                <p:nvPr/>
              </p:nvGrpSpPr>
              <p:grpSpPr>
                <a:xfrm>
                  <a:off x="2429301" y="3029898"/>
                  <a:ext cx="3903261" cy="1843088"/>
                  <a:chOff x="2429301" y="3029898"/>
                  <a:chExt cx="3903261" cy="1843088"/>
                </a:xfrm>
              </p:grpSpPr>
              <p:sp>
                <p:nvSpPr>
                  <p:cNvPr id="25" name="Freeform 24"/>
                  <p:cNvSpPr/>
                  <p:nvPr/>
                </p:nvSpPr>
                <p:spPr>
                  <a:xfrm>
                    <a:off x="2429301" y="3509219"/>
                    <a:ext cx="3903260" cy="1322088"/>
                  </a:xfrm>
                  <a:custGeom>
                    <a:avLst/>
                    <a:gdLst>
                      <a:gd name="connsiteX0" fmla="*/ 0 w 3903260"/>
                      <a:gd name="connsiteY0" fmla="*/ 1491346 h 1491346"/>
                      <a:gd name="connsiteX1" fmla="*/ 668741 w 3903260"/>
                      <a:gd name="connsiteY1" fmla="*/ 481412 h 1491346"/>
                      <a:gd name="connsiteX2" fmla="*/ 1583141 w 3903260"/>
                      <a:gd name="connsiteY2" fmla="*/ 31036 h 1491346"/>
                      <a:gd name="connsiteX3" fmla="*/ 2811439 w 3903260"/>
                      <a:gd name="connsiteY3" fmla="*/ 194809 h 1491346"/>
                      <a:gd name="connsiteX4" fmla="*/ 3903260 w 3903260"/>
                      <a:gd name="connsiteY4" fmla="*/ 1436755 h 1491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3260" h="1491346">
                        <a:moveTo>
                          <a:pt x="0" y="1491346"/>
                        </a:moveTo>
                        <a:cubicBezTo>
                          <a:pt x="202442" y="1108071"/>
                          <a:pt x="404884" y="724797"/>
                          <a:pt x="668741" y="481412"/>
                        </a:cubicBezTo>
                        <a:cubicBezTo>
                          <a:pt x="932598" y="238027"/>
                          <a:pt x="1226025" y="78803"/>
                          <a:pt x="1583141" y="31036"/>
                        </a:cubicBezTo>
                        <a:cubicBezTo>
                          <a:pt x="1940257" y="-16731"/>
                          <a:pt x="2424753" y="-39477"/>
                          <a:pt x="2811439" y="194809"/>
                        </a:cubicBezTo>
                        <a:cubicBezTo>
                          <a:pt x="3198125" y="429095"/>
                          <a:pt x="3550692" y="932925"/>
                          <a:pt x="3903260" y="1436755"/>
                        </a:cubicBezTo>
                      </a:path>
                    </a:pathLst>
                  </a:cu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6" name="Straight Connector 25"/>
                  <p:cNvCxnSpPr>
                    <a:endCxn id="23" idx="7"/>
                  </p:cNvCxnSpPr>
                  <p:nvPr/>
                </p:nvCxnSpPr>
                <p:spPr>
                  <a:xfrm flipV="1">
                    <a:off x="2431573" y="3029898"/>
                    <a:ext cx="792780" cy="1843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22" idx="6"/>
                  </p:cNvCxnSpPr>
                  <p:nvPr/>
                </p:nvCxnSpPr>
                <p:spPr>
                  <a:xfrm>
                    <a:off x="3176101" y="3116311"/>
                    <a:ext cx="2449050" cy="3064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4" idx="0"/>
                  </p:cNvCxnSpPr>
                  <p:nvPr/>
                </p:nvCxnSpPr>
                <p:spPr>
                  <a:xfrm flipH="1" flipV="1">
                    <a:off x="5582466" y="3422807"/>
                    <a:ext cx="750096" cy="13402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Oval 20"/>
                <p:cNvSpPr/>
                <p:nvPr/>
              </p:nvSpPr>
              <p:spPr>
                <a:xfrm>
                  <a:off x="2361062" y="4763068"/>
                  <a:ext cx="136477" cy="136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Oval 21"/>
                <p:cNvSpPr/>
                <p:nvPr/>
              </p:nvSpPr>
              <p:spPr>
                <a:xfrm>
                  <a:off x="5488674" y="3354567"/>
                  <a:ext cx="136477" cy="136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p:cNvSpPr/>
                <p:nvPr/>
              </p:nvSpPr>
              <p:spPr>
                <a:xfrm>
                  <a:off x="3107863" y="3009911"/>
                  <a:ext cx="136477" cy="136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p:cNvSpPr/>
                <p:nvPr/>
              </p:nvSpPr>
              <p:spPr>
                <a:xfrm>
                  <a:off x="6264323" y="4763068"/>
                  <a:ext cx="136477" cy="136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8" name="TextBox 17"/>
              <p:cNvSpPr txBox="1"/>
              <p:nvPr/>
            </p:nvSpPr>
            <p:spPr>
              <a:xfrm>
                <a:off x="7657216" y="3758438"/>
                <a:ext cx="1143000" cy="615553"/>
              </a:xfrm>
              <a:prstGeom prst="rect">
                <a:avLst/>
              </a:prstGeom>
              <a:noFill/>
            </p:spPr>
            <p:txBody>
              <a:bodyPr wrap="square" rtlCol="0">
                <a:spAutoFit/>
              </a:bodyPr>
              <a:lstStyle/>
              <a:p>
                <a:r>
                  <a:rPr lang="en-US" sz="2400" i="1" dirty="0"/>
                  <a:t>u</a:t>
                </a:r>
                <a:r>
                  <a:rPr lang="en-US" sz="2400" dirty="0"/>
                  <a:t>= 0</a:t>
                </a:r>
              </a:p>
            </p:txBody>
          </p:sp>
          <p:sp>
            <p:nvSpPr>
              <p:cNvPr id="19" name="TextBox 18"/>
              <p:cNvSpPr txBox="1"/>
              <p:nvPr/>
            </p:nvSpPr>
            <p:spPr>
              <a:xfrm>
                <a:off x="10782300" y="3777033"/>
                <a:ext cx="1143000" cy="615553"/>
              </a:xfrm>
              <a:prstGeom prst="rect">
                <a:avLst/>
              </a:prstGeom>
              <a:noFill/>
            </p:spPr>
            <p:txBody>
              <a:bodyPr wrap="square" rtlCol="0">
                <a:spAutoFit/>
              </a:bodyPr>
              <a:lstStyle/>
              <a:p>
                <a:r>
                  <a:rPr lang="en-US" sz="2400" i="1" dirty="0"/>
                  <a:t>u</a:t>
                </a:r>
                <a:r>
                  <a:rPr lang="en-US" sz="2400" dirty="0"/>
                  <a:t>= 1</a:t>
                </a:r>
              </a:p>
            </p:txBody>
          </p:sp>
        </p:grpSp>
        <p:sp>
          <p:nvSpPr>
            <p:cNvPr id="11" name="TextBox 10"/>
            <p:cNvSpPr txBox="1"/>
            <p:nvPr/>
          </p:nvSpPr>
          <p:spPr>
            <a:xfrm>
              <a:off x="516516" y="4402861"/>
              <a:ext cx="609600" cy="553997"/>
            </a:xfrm>
            <a:prstGeom prst="rect">
              <a:avLst/>
            </a:prstGeom>
            <a:noFill/>
          </p:spPr>
          <p:txBody>
            <a:bodyPr wrap="square" rtlCol="0">
              <a:spAutoFit/>
            </a:bodyPr>
            <a:lstStyle/>
            <a:p>
              <a:r>
                <a:rPr lang="en-US" sz="2100" dirty="0"/>
                <a:t>B</a:t>
              </a:r>
              <a:r>
                <a:rPr lang="en-US" sz="2100" baseline="-25000" dirty="0"/>
                <a:t>0</a:t>
              </a:r>
              <a:endParaRPr lang="en-US" sz="2100" dirty="0"/>
            </a:p>
          </p:txBody>
        </p:sp>
        <p:sp>
          <p:nvSpPr>
            <p:cNvPr id="12" name="TextBox 11"/>
            <p:cNvSpPr txBox="1"/>
            <p:nvPr/>
          </p:nvSpPr>
          <p:spPr>
            <a:xfrm>
              <a:off x="1259177" y="3052522"/>
              <a:ext cx="609600" cy="553997"/>
            </a:xfrm>
            <a:prstGeom prst="rect">
              <a:avLst/>
            </a:prstGeom>
            <a:noFill/>
          </p:spPr>
          <p:txBody>
            <a:bodyPr wrap="square" rtlCol="0">
              <a:spAutoFit/>
            </a:bodyPr>
            <a:lstStyle/>
            <a:p>
              <a:r>
                <a:rPr lang="en-US" sz="2100" dirty="0"/>
                <a:t>B</a:t>
              </a:r>
              <a:r>
                <a:rPr lang="en-US" sz="2100" baseline="-25000" dirty="0"/>
                <a:t>1</a:t>
              </a:r>
              <a:endParaRPr lang="en-US" sz="2100" dirty="0"/>
            </a:p>
          </p:txBody>
        </p:sp>
        <p:sp>
          <p:nvSpPr>
            <p:cNvPr id="13" name="TextBox 12"/>
            <p:cNvSpPr txBox="1"/>
            <p:nvPr/>
          </p:nvSpPr>
          <p:spPr>
            <a:xfrm>
              <a:off x="3566754" y="3342345"/>
              <a:ext cx="609600" cy="553997"/>
            </a:xfrm>
            <a:prstGeom prst="rect">
              <a:avLst/>
            </a:prstGeom>
            <a:noFill/>
          </p:spPr>
          <p:txBody>
            <a:bodyPr wrap="square" rtlCol="0">
              <a:spAutoFit/>
            </a:bodyPr>
            <a:lstStyle/>
            <a:p>
              <a:r>
                <a:rPr lang="en-US" sz="2100" dirty="0"/>
                <a:t>B</a:t>
              </a:r>
              <a:r>
                <a:rPr lang="en-US" sz="2100" baseline="-25000" dirty="0"/>
                <a:t>2</a:t>
              </a:r>
              <a:endParaRPr lang="en-US" sz="2100" dirty="0"/>
            </a:p>
          </p:txBody>
        </p:sp>
        <p:sp>
          <p:nvSpPr>
            <p:cNvPr id="14" name="TextBox 13"/>
            <p:cNvSpPr txBox="1"/>
            <p:nvPr/>
          </p:nvSpPr>
          <p:spPr>
            <a:xfrm>
              <a:off x="4312186" y="4424005"/>
              <a:ext cx="609600" cy="553997"/>
            </a:xfrm>
            <a:prstGeom prst="rect">
              <a:avLst/>
            </a:prstGeom>
            <a:noFill/>
          </p:spPr>
          <p:txBody>
            <a:bodyPr wrap="square" rtlCol="0">
              <a:spAutoFit/>
            </a:bodyPr>
            <a:lstStyle/>
            <a:p>
              <a:r>
                <a:rPr lang="en-US" sz="2100" dirty="0"/>
                <a:t>B</a:t>
              </a:r>
              <a:r>
                <a:rPr lang="en-US" sz="2100" baseline="-25000" dirty="0"/>
                <a:t>3</a:t>
              </a:r>
              <a:endParaRPr lang="en-US" sz="2100" dirty="0"/>
            </a:p>
          </p:txBody>
        </p:sp>
        <p:sp>
          <p:nvSpPr>
            <p:cNvPr id="15" name="TextBox 14"/>
            <p:cNvSpPr txBox="1"/>
            <p:nvPr/>
          </p:nvSpPr>
          <p:spPr>
            <a:xfrm>
              <a:off x="2144889" y="4549422"/>
              <a:ext cx="1433688" cy="400109"/>
            </a:xfrm>
            <a:prstGeom prst="rect">
              <a:avLst/>
            </a:prstGeom>
            <a:noFill/>
          </p:spPr>
          <p:txBody>
            <a:bodyPr wrap="square" rtlCol="0">
              <a:spAutoFit/>
            </a:bodyPr>
            <a:lstStyle/>
            <a:p>
              <a:r>
                <a:rPr lang="en-US" sz="1350" dirty="0"/>
                <a:t>Bezier curve</a:t>
              </a:r>
            </a:p>
          </p:txBody>
        </p:sp>
        <p:cxnSp>
          <p:nvCxnSpPr>
            <p:cNvPr id="16" name="Straight Arrow Connector 15"/>
            <p:cNvCxnSpPr/>
            <p:nvPr/>
          </p:nvCxnSpPr>
          <p:spPr>
            <a:xfrm flipV="1">
              <a:off x="3127022" y="4154312"/>
              <a:ext cx="316089" cy="4967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04615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31442"/>
            <a:ext cx="7886700" cy="442664"/>
          </a:xfrm>
        </p:spPr>
        <p:txBody>
          <a:bodyPr>
            <a:normAutofit/>
          </a:bodyPr>
          <a:lstStyle/>
          <a:p>
            <a:r>
              <a:rPr lang="en-US" sz="2100" dirty="0">
                <a:latin typeface="+mn-lt"/>
              </a:rPr>
              <a:t>Bezier surface as a matrix product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2222" y="1632584"/>
                <a:ext cx="7886700" cy="3824093"/>
              </a:xfrm>
              <a:ln>
                <a:solidFill>
                  <a:schemeClr val="bg1"/>
                </a:solidFill>
              </a:ln>
            </p:spPr>
            <p:style>
              <a:lnRef idx="2">
                <a:schemeClr val="dk1"/>
              </a:lnRef>
              <a:fillRef idx="1">
                <a:schemeClr val="lt1"/>
              </a:fillRef>
              <a:effectRef idx="0">
                <a:schemeClr val="dk1"/>
              </a:effectRef>
              <a:fontRef idx="minor">
                <a:schemeClr val="dk1"/>
              </a:fontRef>
            </p:style>
            <p:txBody>
              <a:bodyPr>
                <a:normAutofit fontScale="92500" lnSpcReduction="10000"/>
              </a:bodyPr>
              <a:lstStyle/>
              <a:p>
                <a:pPr marL="0" indent="0">
                  <a:buNone/>
                </a:pPr>
                <a:r>
                  <a:rPr lang="en-US" dirty="0"/>
                  <a:t>P</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𝑤</m:t>
                        </m:r>
                      </m:e>
                    </m:d>
                  </m:oMath>
                </a14:m>
                <a:r>
                  <a:rPr lang="en-US" dirty="0"/>
                  <a:t>=</a:t>
                </a:r>
                <a14:m>
                  <m:oMath xmlns:m="http://schemas.openxmlformats.org/officeDocument/2006/math">
                    <m:d>
                      <m:dPr>
                        <m:begChr m:val="["/>
                        <m:endChr m:val="]"/>
                        <m:ctrlPr>
                          <a:rPr lang="en-US" i="1" dirty="0" smtClean="0">
                            <a:latin typeface="Cambria Math" panose="02040503050406030204" pitchFamily="18" charset="0"/>
                          </a:rPr>
                        </m:ctrlPr>
                      </m:dPr>
                      <m:e>
                        <m:r>
                          <a:rPr lang="en-US" b="0" i="1" dirty="0" smtClean="0">
                            <a:latin typeface="Cambria Math" panose="02040503050406030204" pitchFamily="18" charset="0"/>
                          </a:rPr>
                          <m:t>𝑈</m:t>
                        </m:r>
                      </m:e>
                    </m:d>
                    <m:r>
                      <a:rPr lang="en-US" i="1" dirty="0" smtClean="0">
                        <a:latin typeface="Cambria Math" panose="02040503050406030204" pitchFamily="18" charset="0"/>
                        <a:ea typeface="Cambria Math" panose="02040503050406030204" pitchFamily="18" charset="0"/>
                      </a:rPr>
                      <m:t>×</m:t>
                    </m:r>
                    <m:d>
                      <m:dPr>
                        <m:begChr m:val="["/>
                        <m:endChr m:val="]"/>
                        <m:ctrlPr>
                          <a:rPr lang="en-US"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𝑋</m:t>
                        </m:r>
                      </m:e>
                    </m:d>
                    <m:r>
                      <a:rPr lang="en-US" i="1" dirty="0" smtClean="0">
                        <a:latin typeface="Cambria Math" panose="02040503050406030204" pitchFamily="18" charset="0"/>
                        <a:ea typeface="Cambria Math" panose="02040503050406030204" pitchFamily="18" charset="0"/>
                      </a:rPr>
                      <m:t>×</m:t>
                    </m:r>
                    <m:d>
                      <m:dPr>
                        <m:begChr m:val="["/>
                        <m:endChr m:val="]"/>
                        <m:ctrlPr>
                          <a:rPr lang="en-US"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𝐵</m:t>
                        </m:r>
                      </m:e>
                    </m:d>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d>
                          <m:dPr>
                            <m:begChr m:val="["/>
                            <m:endChr m:val="]"/>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𝑋</m:t>
                            </m:r>
                          </m:e>
                        </m:d>
                      </m:e>
                      <m:sup>
                        <m:r>
                          <a:rPr lang="en-US" b="0" i="1" dirty="0" smtClean="0">
                            <a:latin typeface="Cambria Math" panose="02040503050406030204" pitchFamily="18" charset="0"/>
                            <a:ea typeface="Cambria Math" panose="02040503050406030204" pitchFamily="18" charset="0"/>
                          </a:rPr>
                          <m:t>𝑇</m:t>
                        </m:r>
                      </m:sup>
                    </m:sSup>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𝑊</m:t>
                        </m:r>
                        <m:r>
                          <a:rPr lang="en-US" i="1" dirty="0">
                            <a:latin typeface="Cambria Math" panose="02040503050406030204" pitchFamily="18" charset="0"/>
                            <a:ea typeface="Cambria Math" panose="02040503050406030204" pitchFamily="18" charset="0"/>
                          </a:rPr>
                          <m:t>]</m:t>
                        </m:r>
                        <m:r>
                          <m:rPr>
                            <m:nor/>
                          </m:rPr>
                          <a:rPr lang="en-US" dirty="0"/>
                          <m:t> </m:t>
                        </m:r>
                      </m:e>
                      <m:sup>
                        <m:r>
                          <a:rPr lang="en-US" b="0" i="1" dirty="0" smtClean="0">
                            <a:latin typeface="Cambria Math" panose="02040503050406030204" pitchFamily="18" charset="0"/>
                            <a:ea typeface="Cambria Math" panose="02040503050406030204" pitchFamily="18" charset="0"/>
                          </a:rPr>
                          <m:t>𝑇</m:t>
                        </m:r>
                      </m:sup>
                    </m:sSup>
                  </m:oMath>
                </a14:m>
                <a:endParaRPr lang="en-US" dirty="0"/>
              </a:p>
              <a:p>
                <a:pPr marL="0" indent="0">
                  <a:buNone/>
                </a:pPr>
                <a:endParaRPr lang="en-US" sz="1050" dirty="0"/>
              </a:p>
              <a:p>
                <a:pPr marL="0" indent="0">
                  <a:buNone/>
                </a:pPr>
                <a:r>
                  <a:rPr lang="en-US" dirty="0"/>
                  <a:t>Where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𝑈</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𝑢</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a:rPr>
                              <m:t> </m:t>
                            </m:r>
                            <m:r>
                              <a:rPr lang="en-US" b="0" i="1" smtClean="0">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3</m:t>
                            </m:r>
                          </m:sup>
                        </m:sSup>
                        <m:r>
                          <a:rPr lang="en-US" b="0" i="1" smtClean="0">
                            <a:latin typeface="Cambria Math" panose="02040503050406030204" pitchFamily="18" charset="0"/>
                          </a:rPr>
                          <m:t> </m:t>
                        </m:r>
                      </m:e>
                    </m:d>
                  </m:oMath>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𝑊</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1 </m:t>
                          </m:r>
                          <m:r>
                            <a:rPr lang="en-US" b="0" i="1" smtClean="0">
                              <a:latin typeface="Cambria Math" panose="02040503050406030204" pitchFamily="18" charset="0"/>
                            </a:rPr>
                            <m:t>𝑤</m:t>
                          </m:r>
                          <m:r>
                            <a:rPr lang="en-US" i="1">
                              <a:latin typeface="Cambria Math" panose="02040503050406030204" pitchFamily="18" charset="0"/>
                            </a:rPr>
                            <m:t> </m:t>
                          </m:r>
                          <m:sSup>
                            <m:sSupPr>
                              <m:ctrlPr>
                                <a:rPr lang="en-US" i="1">
                                  <a:latin typeface="Cambria Math" panose="02040503050406030204" pitchFamily="18" charset="0"/>
                                </a:rPr>
                              </m:ctrlPr>
                            </m:sSupPr>
                            <m:e>
                              <m:r>
                                <a:rPr lang="en-US" b="0" i="1" smtClean="0">
                                  <a:latin typeface="Cambria Math"/>
                                </a:rPr>
                                <m:t> </m:t>
                              </m:r>
                              <m:r>
                                <a:rPr lang="en-US" b="0" i="1" smtClean="0">
                                  <a:latin typeface="Cambria Math" panose="02040503050406030204" pitchFamily="18" charset="0"/>
                                </a:rPr>
                                <m:t>𝑤</m:t>
                              </m:r>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b="0" i="1" smtClean="0">
                                  <a:latin typeface="Cambria Math" panose="02040503050406030204" pitchFamily="18" charset="0"/>
                                </a:rPr>
                                <m:t>𝑤</m:t>
                              </m:r>
                            </m:e>
                            <m:sup>
                              <m:r>
                                <a:rPr lang="en-US" i="1">
                                  <a:latin typeface="Cambria Math" panose="02040503050406030204" pitchFamily="18" charset="0"/>
                                </a:rPr>
                                <m:t>3</m:t>
                              </m:r>
                            </m:sup>
                          </m:sSup>
                          <m:r>
                            <a:rPr lang="en-US" i="1">
                              <a:latin typeface="Cambria Math" panose="02040503050406030204" pitchFamily="18" charset="0"/>
                            </a:rPr>
                            <m:t> </m:t>
                          </m:r>
                        </m:e>
                      </m:d>
                    </m:oMath>
                  </m:oMathPara>
                </a14:m>
                <a:endParaRPr lang="en-US" dirty="0"/>
              </a:p>
              <a:p>
                <a:pPr marL="0" indent="0">
                  <a:buNone/>
                </a:pPr>
                <a:endParaRPr lang="en-US" sz="900" dirty="0"/>
              </a:p>
              <a:p>
                <a:pPr marL="0" indent="0">
                  <a:buNone/>
                </a:pPr>
                <a:r>
                  <a:rPr lang="en-US" dirty="0"/>
                  <a:t>This is for 4 × 4 control points</a:t>
                </a:r>
              </a:p>
              <a:p>
                <a:pPr marL="0" indent="0">
                  <a:buNone/>
                </a:pPr>
                <a:endParaRPr lang="en-US" sz="900" dirty="0"/>
              </a:p>
              <a:p>
                <a:pPr marL="0" indent="0">
                  <a:buNone/>
                </a:pP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𝐵</m:t>
                        </m:r>
                      </m:e>
                    </m:d>
                  </m:oMath>
                </a14:m>
                <a:r>
                  <a:rPr lang="en-US" dirty="0"/>
                  <a:t>= </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11</m:t>
                                      </m:r>
                                    </m:sub>
                                  </m:sSub>
                                </m:e>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12</m:t>
                                      </m:r>
                                    </m:sub>
                                  </m:sSub>
                                </m:e>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13</m:t>
                                      </m:r>
                                    </m:sub>
                                  </m:sSub>
                                </m:e>
                              </m:mr>
                              <m:m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21</m:t>
                                      </m:r>
                                    </m:sub>
                                  </m:sSub>
                                </m:e>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22</m:t>
                                      </m:r>
                                    </m:sub>
                                  </m:sSub>
                                </m:e>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23</m:t>
                                      </m:r>
                                    </m:sub>
                                  </m:sSub>
                                </m:e>
                              </m:mr>
                              <m:m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31</m:t>
                                      </m:r>
                                    </m:sub>
                                  </m:sSub>
                                </m:e>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32</m:t>
                                      </m:r>
                                    </m:sub>
                                  </m:sSub>
                                </m:e>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33</m:t>
                                      </m:r>
                                    </m:sub>
                                  </m:sSub>
                                </m:e>
                              </m:mr>
                            </m:m>
                            <m:r>
                              <a:rPr lang="en-US" i="1">
                                <a:latin typeface="Cambria Math" panose="02040503050406030204" pitchFamily="18" charset="0"/>
                              </a:rPr>
                              <m:t>       </m:t>
                            </m:r>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14</m:t>
                                      </m:r>
                                    </m:sub>
                                  </m:sSub>
                                </m:e>
                              </m:mr>
                              <m:m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24</m:t>
                                      </m:r>
                                    </m:sub>
                                  </m:sSub>
                                </m:e>
                              </m:mr>
                              <m:m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34</m:t>
                                      </m:r>
                                    </m:sub>
                                  </m:sSub>
                                </m:e>
                              </m:mr>
                            </m:m>
                            <m:r>
                              <a:rPr lang="en-US" i="1">
                                <a:latin typeface="Cambria Math" panose="02040503050406030204" pitchFamily="18" charset="0"/>
                              </a:rPr>
                              <m:t>   </m:t>
                            </m:r>
                          </m:e>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41</m:t>
                                      </m:r>
                                    </m:sub>
                                  </m:sSub>
                                </m:e>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42</m:t>
                                      </m:r>
                                    </m:sub>
                                  </m:sSub>
                                </m:e>
                              </m:mr>
                            </m:m>
                            <m:r>
                              <a:rPr lang="en-US" i="1">
                                <a:latin typeface="Cambria Math" panose="02040503050406030204" pitchFamily="18" charset="0"/>
                              </a:rPr>
                              <m:t>     </m:t>
                            </m:r>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43</m:t>
                                      </m:r>
                                    </m:sub>
                                  </m:sSub>
                                </m:e>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44</m:t>
                                      </m:r>
                                    </m:sub>
                                  </m:sSub>
                                </m:e>
                              </m:mr>
                            </m:m>
                          </m:e>
                        </m:eqArr>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2222" y="1632584"/>
                <a:ext cx="7886700" cy="3824093"/>
              </a:xfrm>
              <a:blipFill rotWithShape="0">
                <a:blip r:embed="rId2"/>
                <a:stretch>
                  <a:fillRect l="-1312" t="-2385" b="-477"/>
                </a:stretch>
              </a:blipFill>
              <a:ln>
                <a:solidFill>
                  <a:schemeClr val="bg1"/>
                </a:solidFill>
              </a:ln>
            </p:spPr>
            <p:txBody>
              <a:bodyPr/>
              <a:lstStyle/>
              <a:p>
                <a:r>
                  <a:rPr lang="en-US">
                    <a:noFill/>
                  </a:rPr>
                  <a:t> </a:t>
                </a:r>
              </a:p>
            </p:txBody>
          </p:sp>
        </mc:Fallback>
      </mc:AlternateContent>
      <p:grpSp>
        <p:nvGrpSpPr>
          <p:cNvPr id="48" name="Group 47"/>
          <p:cNvGrpSpPr/>
          <p:nvPr/>
        </p:nvGrpSpPr>
        <p:grpSpPr>
          <a:xfrm>
            <a:off x="5370996" y="1194066"/>
            <a:ext cx="3485812" cy="2357663"/>
            <a:chOff x="4878809" y="626814"/>
            <a:chExt cx="6210873" cy="3553748"/>
          </a:xfrm>
        </p:grpSpPr>
        <p:grpSp>
          <p:nvGrpSpPr>
            <p:cNvPr id="8" name="Group 7"/>
            <p:cNvGrpSpPr/>
            <p:nvPr/>
          </p:nvGrpSpPr>
          <p:grpSpPr>
            <a:xfrm>
              <a:off x="5377218" y="805218"/>
              <a:ext cx="4947230" cy="3111689"/>
              <a:chOff x="5377218" y="805218"/>
              <a:chExt cx="4947230" cy="3111689"/>
            </a:xfrm>
          </p:grpSpPr>
          <p:sp>
            <p:nvSpPr>
              <p:cNvPr id="4" name="Freeform 3"/>
              <p:cNvSpPr/>
              <p:nvPr/>
            </p:nvSpPr>
            <p:spPr>
              <a:xfrm>
                <a:off x="6599114" y="2737528"/>
                <a:ext cx="3725334" cy="1162756"/>
              </a:xfrm>
              <a:custGeom>
                <a:avLst/>
                <a:gdLst>
                  <a:gd name="connsiteX0" fmla="*/ 0 w 3725334"/>
                  <a:gd name="connsiteY0" fmla="*/ 1162756 h 1162756"/>
                  <a:gd name="connsiteX1" fmla="*/ 1027289 w 3725334"/>
                  <a:gd name="connsiteY1" fmla="*/ 259645 h 1162756"/>
                  <a:gd name="connsiteX2" fmla="*/ 1952978 w 3725334"/>
                  <a:gd name="connsiteY2" fmla="*/ 22578 h 1162756"/>
                  <a:gd name="connsiteX3" fmla="*/ 3138312 w 3725334"/>
                  <a:gd name="connsiteY3" fmla="*/ 169333 h 1162756"/>
                  <a:gd name="connsiteX4" fmla="*/ 3725334 w 3725334"/>
                  <a:gd name="connsiteY4" fmla="*/ 0 h 1162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5334" h="1162756">
                    <a:moveTo>
                      <a:pt x="0" y="1162756"/>
                    </a:moveTo>
                    <a:cubicBezTo>
                      <a:pt x="350896" y="806215"/>
                      <a:pt x="701793" y="449675"/>
                      <a:pt x="1027289" y="259645"/>
                    </a:cubicBezTo>
                    <a:cubicBezTo>
                      <a:pt x="1352785" y="69615"/>
                      <a:pt x="1601141" y="37630"/>
                      <a:pt x="1952978" y="22578"/>
                    </a:cubicBezTo>
                    <a:cubicBezTo>
                      <a:pt x="2304815" y="7526"/>
                      <a:pt x="2842919" y="173096"/>
                      <a:pt x="3138312" y="169333"/>
                    </a:cubicBezTo>
                    <a:cubicBezTo>
                      <a:pt x="3433705" y="165570"/>
                      <a:pt x="3579519" y="82785"/>
                      <a:pt x="3725334"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reeform 4"/>
              <p:cNvSpPr/>
              <p:nvPr/>
            </p:nvSpPr>
            <p:spPr>
              <a:xfrm>
                <a:off x="5377218" y="2210937"/>
                <a:ext cx="1214651" cy="1705970"/>
              </a:xfrm>
              <a:custGeom>
                <a:avLst/>
                <a:gdLst>
                  <a:gd name="connsiteX0" fmla="*/ 1214651 w 1214651"/>
                  <a:gd name="connsiteY0" fmla="*/ 1705970 h 1705970"/>
                  <a:gd name="connsiteX1" fmla="*/ 1078173 w 1214651"/>
                  <a:gd name="connsiteY1" fmla="*/ 1064526 h 1705970"/>
                  <a:gd name="connsiteX2" fmla="*/ 736979 w 1214651"/>
                  <a:gd name="connsiteY2" fmla="*/ 614150 h 1705970"/>
                  <a:gd name="connsiteX3" fmla="*/ 245660 w 1214651"/>
                  <a:gd name="connsiteY3" fmla="*/ 436729 h 1705970"/>
                  <a:gd name="connsiteX4" fmla="*/ 0 w 1214651"/>
                  <a:gd name="connsiteY4" fmla="*/ 0 h 1705970"/>
                  <a:gd name="connsiteX5" fmla="*/ 0 w 1214651"/>
                  <a:gd name="connsiteY5" fmla="*/ 0 h 170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651" h="1705970">
                    <a:moveTo>
                      <a:pt x="1214651" y="1705970"/>
                    </a:moveTo>
                    <a:cubicBezTo>
                      <a:pt x="1186218" y="1476233"/>
                      <a:pt x="1157785" y="1246496"/>
                      <a:pt x="1078173" y="1064526"/>
                    </a:cubicBezTo>
                    <a:cubicBezTo>
                      <a:pt x="998561" y="882556"/>
                      <a:pt x="875731" y="718783"/>
                      <a:pt x="736979" y="614150"/>
                    </a:cubicBezTo>
                    <a:cubicBezTo>
                      <a:pt x="598227" y="509517"/>
                      <a:pt x="368490" y="539087"/>
                      <a:pt x="245660" y="436729"/>
                    </a:cubicBezTo>
                    <a:cubicBezTo>
                      <a:pt x="122830" y="334371"/>
                      <a:pt x="0" y="0"/>
                      <a:pt x="0" y="0"/>
                    </a:cubicBezTo>
                    <a:lnTo>
                      <a:pt x="0"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5"/>
              <p:cNvSpPr/>
              <p:nvPr/>
            </p:nvSpPr>
            <p:spPr>
              <a:xfrm>
                <a:off x="5390866" y="805218"/>
                <a:ext cx="4094328" cy="1419367"/>
              </a:xfrm>
              <a:custGeom>
                <a:avLst/>
                <a:gdLst>
                  <a:gd name="connsiteX0" fmla="*/ 0 w 4094328"/>
                  <a:gd name="connsiteY0" fmla="*/ 1419367 h 1419367"/>
                  <a:gd name="connsiteX1" fmla="*/ 696035 w 4094328"/>
                  <a:gd name="connsiteY1" fmla="*/ 1269242 h 1419367"/>
                  <a:gd name="connsiteX2" fmla="*/ 1378424 w 4094328"/>
                  <a:gd name="connsiteY2" fmla="*/ 928048 h 1419367"/>
                  <a:gd name="connsiteX3" fmla="*/ 1897038 w 4094328"/>
                  <a:gd name="connsiteY3" fmla="*/ 600501 h 1419367"/>
                  <a:gd name="connsiteX4" fmla="*/ 2402006 w 4094328"/>
                  <a:gd name="connsiteY4" fmla="*/ 491319 h 1419367"/>
                  <a:gd name="connsiteX5" fmla="*/ 3043450 w 4094328"/>
                  <a:gd name="connsiteY5" fmla="*/ 532263 h 1419367"/>
                  <a:gd name="connsiteX6" fmla="*/ 3630304 w 4094328"/>
                  <a:gd name="connsiteY6" fmla="*/ 409433 h 1419367"/>
                  <a:gd name="connsiteX7" fmla="*/ 4094328 w 4094328"/>
                  <a:gd name="connsiteY7" fmla="*/ 0 h 1419367"/>
                  <a:gd name="connsiteX8" fmla="*/ 4094328 w 4094328"/>
                  <a:gd name="connsiteY8" fmla="*/ 0 h 1419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4328" h="1419367">
                    <a:moveTo>
                      <a:pt x="0" y="1419367"/>
                    </a:moveTo>
                    <a:cubicBezTo>
                      <a:pt x="233149" y="1385247"/>
                      <a:pt x="466298" y="1351128"/>
                      <a:pt x="696035" y="1269242"/>
                    </a:cubicBezTo>
                    <a:cubicBezTo>
                      <a:pt x="925772" y="1187355"/>
                      <a:pt x="1178257" y="1039505"/>
                      <a:pt x="1378424" y="928048"/>
                    </a:cubicBezTo>
                    <a:cubicBezTo>
                      <a:pt x="1578591" y="816591"/>
                      <a:pt x="1726441" y="673289"/>
                      <a:pt x="1897038" y="600501"/>
                    </a:cubicBezTo>
                    <a:cubicBezTo>
                      <a:pt x="2067635" y="527713"/>
                      <a:pt x="2210937" y="502692"/>
                      <a:pt x="2402006" y="491319"/>
                    </a:cubicBezTo>
                    <a:cubicBezTo>
                      <a:pt x="2593075" y="479946"/>
                      <a:pt x="2838734" y="545911"/>
                      <a:pt x="3043450" y="532263"/>
                    </a:cubicBezTo>
                    <a:cubicBezTo>
                      <a:pt x="3248166" y="518615"/>
                      <a:pt x="3455158" y="498144"/>
                      <a:pt x="3630304" y="409433"/>
                    </a:cubicBezTo>
                    <a:cubicBezTo>
                      <a:pt x="3805450" y="320722"/>
                      <a:pt x="4094328" y="0"/>
                      <a:pt x="4094328" y="0"/>
                    </a:cubicBezTo>
                    <a:lnTo>
                      <a:pt x="4094328"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Freeform 6"/>
              <p:cNvSpPr/>
              <p:nvPr/>
            </p:nvSpPr>
            <p:spPr>
              <a:xfrm>
                <a:off x="9453438" y="805218"/>
                <a:ext cx="863729" cy="1965278"/>
              </a:xfrm>
              <a:custGeom>
                <a:avLst/>
                <a:gdLst>
                  <a:gd name="connsiteX0" fmla="*/ 18109 w 863729"/>
                  <a:gd name="connsiteY0" fmla="*/ 0 h 1965278"/>
                  <a:gd name="connsiteX1" fmla="*/ 4461 w 863729"/>
                  <a:gd name="connsiteY1" fmla="*/ 477672 h 1965278"/>
                  <a:gd name="connsiteX2" fmla="*/ 86347 w 863729"/>
                  <a:gd name="connsiteY2" fmla="*/ 873457 h 1965278"/>
                  <a:gd name="connsiteX3" fmla="*/ 427541 w 863729"/>
                  <a:gd name="connsiteY3" fmla="*/ 1064526 h 1965278"/>
                  <a:gd name="connsiteX4" fmla="*/ 823326 w 863729"/>
                  <a:gd name="connsiteY4" fmla="*/ 1296537 h 1965278"/>
                  <a:gd name="connsiteX5" fmla="*/ 850622 w 863729"/>
                  <a:gd name="connsiteY5" fmla="*/ 1965278 h 1965278"/>
                  <a:gd name="connsiteX6" fmla="*/ 850622 w 863729"/>
                  <a:gd name="connsiteY6" fmla="*/ 1965278 h 196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3729" h="1965278">
                    <a:moveTo>
                      <a:pt x="18109" y="0"/>
                    </a:moveTo>
                    <a:cubicBezTo>
                      <a:pt x="5598" y="166048"/>
                      <a:pt x="-6912" y="332096"/>
                      <a:pt x="4461" y="477672"/>
                    </a:cubicBezTo>
                    <a:cubicBezTo>
                      <a:pt x="15834" y="623248"/>
                      <a:pt x="15834" y="775648"/>
                      <a:pt x="86347" y="873457"/>
                    </a:cubicBezTo>
                    <a:cubicBezTo>
                      <a:pt x="156860" y="971266"/>
                      <a:pt x="304711" y="994013"/>
                      <a:pt x="427541" y="1064526"/>
                    </a:cubicBezTo>
                    <a:cubicBezTo>
                      <a:pt x="550371" y="1135039"/>
                      <a:pt x="752813" y="1146412"/>
                      <a:pt x="823326" y="1296537"/>
                    </a:cubicBezTo>
                    <a:cubicBezTo>
                      <a:pt x="893839" y="1446662"/>
                      <a:pt x="850622" y="1965278"/>
                      <a:pt x="850622" y="1965278"/>
                    </a:cubicBezTo>
                    <a:lnTo>
                      <a:pt x="850622" y="1965278"/>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 name="TextBox 8"/>
            <p:cNvSpPr txBox="1"/>
            <p:nvPr/>
          </p:nvSpPr>
          <p:spPr>
            <a:xfrm>
              <a:off x="7257997" y="3188100"/>
              <a:ext cx="750626" cy="626288"/>
            </a:xfrm>
            <a:prstGeom prst="rect">
              <a:avLst/>
            </a:prstGeom>
            <a:noFill/>
          </p:spPr>
          <p:txBody>
            <a:bodyPr wrap="square" rtlCol="0">
              <a:spAutoFit/>
            </a:bodyPr>
            <a:lstStyle/>
            <a:p>
              <a:r>
                <a:rPr lang="en-US" sz="2100" i="1" dirty="0"/>
                <a:t>u</a:t>
              </a:r>
            </a:p>
          </p:txBody>
        </p:sp>
        <p:sp>
          <p:nvSpPr>
            <p:cNvPr id="10" name="TextBox 9"/>
            <p:cNvSpPr txBox="1"/>
            <p:nvPr/>
          </p:nvSpPr>
          <p:spPr>
            <a:xfrm>
              <a:off x="5828016" y="2939117"/>
              <a:ext cx="750626" cy="626288"/>
            </a:xfrm>
            <a:prstGeom prst="rect">
              <a:avLst/>
            </a:prstGeom>
            <a:noFill/>
          </p:spPr>
          <p:txBody>
            <a:bodyPr wrap="square" rtlCol="0">
              <a:spAutoFit/>
            </a:bodyPr>
            <a:lstStyle/>
            <a:p>
              <a:r>
                <a:rPr lang="en-US" sz="2100" i="1" dirty="0"/>
                <a:t>w</a:t>
              </a:r>
            </a:p>
          </p:txBody>
        </p:sp>
        <p:cxnSp>
          <p:nvCxnSpPr>
            <p:cNvPr id="12" name="Straight Arrow Connector 11"/>
            <p:cNvCxnSpPr/>
            <p:nvPr/>
          </p:nvCxnSpPr>
          <p:spPr>
            <a:xfrm flipV="1">
              <a:off x="7601803" y="3057296"/>
              <a:ext cx="450376" cy="261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5397901" y="2731948"/>
              <a:ext cx="416888" cy="331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578640" y="3728243"/>
              <a:ext cx="1023162" cy="452319"/>
            </a:xfrm>
            <a:prstGeom prst="rect">
              <a:avLst/>
            </a:prstGeom>
            <a:noFill/>
          </p:spPr>
          <p:txBody>
            <a:bodyPr wrap="square" rtlCol="0">
              <a:spAutoFit/>
            </a:bodyPr>
            <a:lstStyle/>
            <a:p>
              <a:r>
                <a:rPr lang="en-US" sz="1350" dirty="0"/>
                <a:t>(0,0)</a:t>
              </a:r>
            </a:p>
          </p:txBody>
        </p:sp>
        <p:sp>
          <p:nvSpPr>
            <p:cNvPr id="44" name="TextBox 43"/>
            <p:cNvSpPr txBox="1"/>
            <p:nvPr/>
          </p:nvSpPr>
          <p:spPr>
            <a:xfrm>
              <a:off x="10180850" y="2781393"/>
              <a:ext cx="908832" cy="452319"/>
            </a:xfrm>
            <a:prstGeom prst="rect">
              <a:avLst/>
            </a:prstGeom>
            <a:noFill/>
          </p:spPr>
          <p:txBody>
            <a:bodyPr wrap="none" rtlCol="0">
              <a:spAutoFit/>
            </a:bodyPr>
            <a:lstStyle/>
            <a:p>
              <a:r>
                <a:rPr lang="en-US" sz="1350" dirty="0"/>
                <a:t>(1,0)</a:t>
              </a:r>
            </a:p>
          </p:txBody>
        </p:sp>
        <p:sp>
          <p:nvSpPr>
            <p:cNvPr id="46" name="TextBox 45"/>
            <p:cNvSpPr txBox="1"/>
            <p:nvPr/>
          </p:nvSpPr>
          <p:spPr>
            <a:xfrm>
              <a:off x="4878809" y="1783357"/>
              <a:ext cx="908832" cy="452319"/>
            </a:xfrm>
            <a:prstGeom prst="rect">
              <a:avLst/>
            </a:prstGeom>
            <a:noFill/>
          </p:spPr>
          <p:txBody>
            <a:bodyPr wrap="none" rtlCol="0">
              <a:spAutoFit/>
            </a:bodyPr>
            <a:lstStyle/>
            <a:p>
              <a:r>
                <a:rPr lang="en-US" sz="1350" dirty="0"/>
                <a:t>(0,1)</a:t>
              </a:r>
            </a:p>
          </p:txBody>
        </p:sp>
        <p:sp>
          <p:nvSpPr>
            <p:cNvPr id="47" name="TextBox 46"/>
            <p:cNvSpPr txBox="1"/>
            <p:nvPr/>
          </p:nvSpPr>
          <p:spPr>
            <a:xfrm>
              <a:off x="9499182" y="626814"/>
              <a:ext cx="908832" cy="452319"/>
            </a:xfrm>
            <a:prstGeom prst="rect">
              <a:avLst/>
            </a:prstGeom>
            <a:noFill/>
          </p:spPr>
          <p:txBody>
            <a:bodyPr wrap="none" rtlCol="0">
              <a:spAutoFit/>
            </a:bodyPr>
            <a:lstStyle/>
            <a:p>
              <a:r>
                <a:rPr lang="en-US" sz="1350" dirty="0"/>
                <a:t>(1,1)</a:t>
              </a:r>
            </a:p>
          </p:txBody>
        </p:sp>
      </p:grpSp>
      <p:grpSp>
        <p:nvGrpSpPr>
          <p:cNvPr id="67" name="Group 66"/>
          <p:cNvGrpSpPr/>
          <p:nvPr/>
        </p:nvGrpSpPr>
        <p:grpSpPr>
          <a:xfrm>
            <a:off x="5312689" y="3620739"/>
            <a:ext cx="2850600" cy="2187146"/>
            <a:chOff x="6062336" y="3304034"/>
            <a:chExt cx="3800800" cy="2916195"/>
          </a:xfrm>
        </p:grpSpPr>
        <p:sp>
          <p:nvSpPr>
            <p:cNvPr id="51" name="Rectangle 50"/>
            <p:cNvSpPr/>
            <p:nvPr/>
          </p:nvSpPr>
          <p:spPr>
            <a:xfrm>
              <a:off x="6540436" y="3659315"/>
              <a:ext cx="2931109" cy="20863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Surface in U-V plane</a:t>
              </a:r>
            </a:p>
          </p:txBody>
        </p:sp>
        <p:sp>
          <p:nvSpPr>
            <p:cNvPr id="53" name="TextBox 52"/>
            <p:cNvSpPr txBox="1"/>
            <p:nvPr/>
          </p:nvSpPr>
          <p:spPr>
            <a:xfrm>
              <a:off x="6096000" y="5745707"/>
              <a:ext cx="696257" cy="400109"/>
            </a:xfrm>
            <a:prstGeom prst="rect">
              <a:avLst/>
            </a:prstGeom>
            <a:noFill/>
          </p:spPr>
          <p:txBody>
            <a:bodyPr wrap="square" rtlCol="0">
              <a:spAutoFit/>
            </a:bodyPr>
            <a:lstStyle/>
            <a:p>
              <a:r>
                <a:rPr lang="en-US" sz="1350" dirty="0"/>
                <a:t>(0,0)</a:t>
              </a:r>
            </a:p>
          </p:txBody>
        </p:sp>
        <p:sp>
          <p:nvSpPr>
            <p:cNvPr id="54" name="TextBox 53"/>
            <p:cNvSpPr txBox="1"/>
            <p:nvPr/>
          </p:nvSpPr>
          <p:spPr>
            <a:xfrm>
              <a:off x="6112156" y="3320126"/>
              <a:ext cx="680101" cy="400109"/>
            </a:xfrm>
            <a:prstGeom prst="rect">
              <a:avLst/>
            </a:prstGeom>
            <a:noFill/>
          </p:spPr>
          <p:txBody>
            <a:bodyPr wrap="none" rtlCol="0">
              <a:spAutoFit/>
            </a:bodyPr>
            <a:lstStyle/>
            <a:p>
              <a:r>
                <a:rPr lang="en-US" sz="1350" dirty="0"/>
                <a:t>(0,1)</a:t>
              </a:r>
            </a:p>
          </p:txBody>
        </p:sp>
        <p:sp>
          <p:nvSpPr>
            <p:cNvPr id="55" name="TextBox 54"/>
            <p:cNvSpPr txBox="1"/>
            <p:nvPr/>
          </p:nvSpPr>
          <p:spPr>
            <a:xfrm>
              <a:off x="9182223" y="5758195"/>
              <a:ext cx="680101" cy="400109"/>
            </a:xfrm>
            <a:prstGeom prst="rect">
              <a:avLst/>
            </a:prstGeom>
            <a:noFill/>
          </p:spPr>
          <p:txBody>
            <a:bodyPr wrap="none" rtlCol="0">
              <a:spAutoFit/>
            </a:bodyPr>
            <a:lstStyle/>
            <a:p>
              <a:r>
                <a:rPr lang="en-US" sz="1350" dirty="0"/>
                <a:t>(1,0)</a:t>
              </a:r>
            </a:p>
          </p:txBody>
        </p:sp>
        <p:sp>
          <p:nvSpPr>
            <p:cNvPr id="56" name="TextBox 55"/>
            <p:cNvSpPr txBox="1"/>
            <p:nvPr/>
          </p:nvSpPr>
          <p:spPr>
            <a:xfrm>
              <a:off x="9183035" y="3304034"/>
              <a:ext cx="680101" cy="400109"/>
            </a:xfrm>
            <a:prstGeom prst="rect">
              <a:avLst/>
            </a:prstGeom>
            <a:noFill/>
          </p:spPr>
          <p:txBody>
            <a:bodyPr wrap="none" rtlCol="0">
              <a:spAutoFit/>
            </a:bodyPr>
            <a:lstStyle/>
            <a:p>
              <a:r>
                <a:rPr lang="en-US" sz="1350" dirty="0"/>
                <a:t>(1,1)</a:t>
              </a:r>
            </a:p>
          </p:txBody>
        </p:sp>
        <p:sp>
          <p:nvSpPr>
            <p:cNvPr id="57" name="TextBox 56"/>
            <p:cNvSpPr txBox="1"/>
            <p:nvPr/>
          </p:nvSpPr>
          <p:spPr>
            <a:xfrm>
              <a:off x="7002511" y="5666232"/>
              <a:ext cx="561712" cy="553997"/>
            </a:xfrm>
            <a:prstGeom prst="rect">
              <a:avLst/>
            </a:prstGeom>
            <a:noFill/>
          </p:spPr>
          <p:txBody>
            <a:bodyPr wrap="square" rtlCol="0">
              <a:spAutoFit/>
            </a:bodyPr>
            <a:lstStyle/>
            <a:p>
              <a:r>
                <a:rPr lang="en-US" sz="2100" i="1" dirty="0"/>
                <a:t>u</a:t>
              </a:r>
            </a:p>
          </p:txBody>
        </p:sp>
        <p:sp>
          <p:nvSpPr>
            <p:cNvPr id="58" name="TextBox 57"/>
            <p:cNvSpPr txBox="1"/>
            <p:nvPr/>
          </p:nvSpPr>
          <p:spPr>
            <a:xfrm>
              <a:off x="6062336" y="4975499"/>
              <a:ext cx="561712" cy="553997"/>
            </a:xfrm>
            <a:prstGeom prst="rect">
              <a:avLst/>
            </a:prstGeom>
            <a:noFill/>
          </p:spPr>
          <p:txBody>
            <a:bodyPr wrap="square" rtlCol="0">
              <a:spAutoFit/>
            </a:bodyPr>
            <a:lstStyle/>
            <a:p>
              <a:r>
                <a:rPr lang="en-US" sz="2100" i="1" dirty="0"/>
                <a:t>w</a:t>
              </a:r>
            </a:p>
          </p:txBody>
        </p:sp>
        <p:cxnSp>
          <p:nvCxnSpPr>
            <p:cNvPr id="60" name="Straight Arrow Connector 59"/>
            <p:cNvCxnSpPr/>
            <p:nvPr/>
          </p:nvCxnSpPr>
          <p:spPr>
            <a:xfrm flipV="1">
              <a:off x="6343192" y="4107976"/>
              <a:ext cx="0" cy="8675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p:cNvCxnSpPr>
              <a:stCxn id="57" idx="3"/>
            </p:cNvCxnSpPr>
            <p:nvPr/>
          </p:nvCxnSpPr>
          <p:spPr>
            <a:xfrm flipV="1">
              <a:off x="7564223" y="5897108"/>
              <a:ext cx="851904" cy="46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66" name="TextBox 65"/>
          <p:cNvSpPr txBox="1"/>
          <p:nvPr/>
        </p:nvSpPr>
        <p:spPr>
          <a:xfrm>
            <a:off x="5925193" y="2141049"/>
            <a:ext cx="2313296" cy="507831"/>
          </a:xfrm>
          <a:prstGeom prst="rect">
            <a:avLst/>
          </a:prstGeom>
          <a:noFill/>
        </p:spPr>
        <p:txBody>
          <a:bodyPr wrap="square" rtlCol="0">
            <a:spAutoFit/>
          </a:bodyPr>
          <a:lstStyle/>
          <a:p>
            <a:r>
              <a:rPr lang="en-US" sz="1350" dirty="0"/>
              <a:t>Bezier surface in </a:t>
            </a:r>
            <a:r>
              <a:rPr lang="en-US" sz="1350" dirty="0" err="1"/>
              <a:t>cartesian</a:t>
            </a:r>
            <a:r>
              <a:rPr lang="en-US" sz="1350" dirty="0"/>
              <a:t> space</a:t>
            </a:r>
          </a:p>
        </p:txBody>
      </p:sp>
    </p:spTree>
    <p:extLst>
      <p:ext uri="{BB962C8B-B14F-4D97-AF65-F5344CB8AC3E}">
        <p14:creationId xmlns:p14="http://schemas.microsoft.com/office/powerpoint/2010/main" val="427941982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0EF2-51E9-4212-8E01-AAA374263E3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A0F5554-0E24-4D52-B0C5-DD0AA8D4C3B0}"/>
              </a:ext>
            </a:extLst>
          </p:cNvPr>
          <p:cNvSpPr>
            <a:spLocks noGrp="1"/>
          </p:cNvSpPr>
          <p:nvPr>
            <p:ph idx="1"/>
          </p:nvPr>
        </p:nvSpPr>
        <p:spPr/>
        <p:txBody>
          <a:bodyPr/>
          <a:lstStyle/>
          <a:p>
            <a:endParaRPr lang="en-IN" dirty="0"/>
          </a:p>
        </p:txBody>
      </p:sp>
      <p:grpSp>
        <p:nvGrpSpPr>
          <p:cNvPr id="15" name="Group 14">
            <a:extLst>
              <a:ext uri="{FF2B5EF4-FFF2-40B4-BE49-F238E27FC236}">
                <a16:creationId xmlns:a16="http://schemas.microsoft.com/office/drawing/2014/main" id="{2A77D232-916B-432D-99DE-87FF60FA568A}"/>
              </a:ext>
            </a:extLst>
          </p:cNvPr>
          <p:cNvGrpSpPr/>
          <p:nvPr/>
        </p:nvGrpSpPr>
        <p:grpSpPr>
          <a:xfrm>
            <a:off x="2486911" y="2346695"/>
            <a:ext cx="3933825" cy="3533775"/>
            <a:chOff x="466725" y="2038350"/>
            <a:chExt cx="3933825" cy="3533775"/>
          </a:xfrm>
        </p:grpSpPr>
        <p:sp>
          <p:nvSpPr>
            <p:cNvPr id="4" name="Rectangle 3">
              <a:extLst>
                <a:ext uri="{FF2B5EF4-FFF2-40B4-BE49-F238E27FC236}">
                  <a16:creationId xmlns:a16="http://schemas.microsoft.com/office/drawing/2014/main" id="{8A852918-0B67-4720-A60C-F9838B234F8B}"/>
                </a:ext>
              </a:extLst>
            </p:cNvPr>
            <p:cNvSpPr/>
            <p:nvPr/>
          </p:nvSpPr>
          <p:spPr>
            <a:xfrm>
              <a:off x="466725" y="2038350"/>
              <a:ext cx="3933825" cy="353377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1FD7CF04-DDAF-4E9F-BD25-67278587494A}"/>
                </a:ext>
              </a:extLst>
            </p:cNvPr>
            <p:cNvSpPr/>
            <p:nvPr/>
          </p:nvSpPr>
          <p:spPr>
            <a:xfrm>
              <a:off x="3033713" y="5353050"/>
              <a:ext cx="80962" cy="642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165F27CB-CCD4-42A8-A7BC-780CEFE6E1F6}"/>
                </a:ext>
              </a:extLst>
            </p:cNvPr>
            <p:cNvSpPr/>
            <p:nvPr/>
          </p:nvSpPr>
          <p:spPr>
            <a:xfrm>
              <a:off x="3069534" y="4748212"/>
              <a:ext cx="80962" cy="642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1A903A2A-8E95-4DCE-B55D-F810923E84C3}"/>
                </a:ext>
              </a:extLst>
            </p:cNvPr>
            <p:cNvSpPr/>
            <p:nvPr/>
          </p:nvSpPr>
          <p:spPr>
            <a:xfrm>
              <a:off x="3277944" y="4449307"/>
              <a:ext cx="80962" cy="642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D88CFE9C-6CF0-497F-BAFE-7903BE307A32}"/>
                </a:ext>
              </a:extLst>
            </p:cNvPr>
            <p:cNvSpPr/>
            <p:nvPr/>
          </p:nvSpPr>
          <p:spPr>
            <a:xfrm>
              <a:off x="2966245" y="3773090"/>
              <a:ext cx="80962" cy="642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443E0BA0-56AC-4FF2-AAA0-5F0C1A8AE54D}"/>
                </a:ext>
              </a:extLst>
            </p:cNvPr>
            <p:cNvSpPr/>
            <p:nvPr/>
          </p:nvSpPr>
          <p:spPr>
            <a:xfrm>
              <a:off x="3235578" y="4211183"/>
              <a:ext cx="80962" cy="642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36C79A1-8F82-4A49-8DB7-44689020C8AE}"/>
                </a:ext>
              </a:extLst>
            </p:cNvPr>
            <p:cNvSpPr/>
            <p:nvPr/>
          </p:nvSpPr>
          <p:spPr>
            <a:xfrm>
              <a:off x="3154616" y="3419417"/>
              <a:ext cx="80962" cy="642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A6781457-AA48-43E9-A18C-9FC5B9D99D14}"/>
                </a:ext>
              </a:extLst>
            </p:cNvPr>
            <p:cNvSpPr/>
            <p:nvPr/>
          </p:nvSpPr>
          <p:spPr>
            <a:xfrm>
              <a:off x="3195891" y="2941411"/>
              <a:ext cx="80962" cy="642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613D0F37-E7E7-4B5E-BFC2-08E4DE5B6DE8}"/>
                </a:ext>
              </a:extLst>
            </p:cNvPr>
            <p:cNvSpPr/>
            <p:nvPr/>
          </p:nvSpPr>
          <p:spPr>
            <a:xfrm>
              <a:off x="3074448" y="2539743"/>
              <a:ext cx="80962" cy="642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7CADF759-BA95-4B00-B31F-9F3E003EE9A7}"/>
                </a:ext>
              </a:extLst>
            </p:cNvPr>
            <p:cNvSpPr/>
            <p:nvPr/>
          </p:nvSpPr>
          <p:spPr>
            <a:xfrm>
              <a:off x="3195097" y="5024379"/>
              <a:ext cx="80962" cy="642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774FD2B2-C717-46A8-89C4-898DEF4C0B02}"/>
                </a:ext>
              </a:extLst>
            </p:cNvPr>
            <p:cNvSpPr/>
            <p:nvPr/>
          </p:nvSpPr>
          <p:spPr>
            <a:xfrm>
              <a:off x="3198525" y="2157694"/>
              <a:ext cx="80962" cy="642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71834610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0EF2-51E9-4212-8E01-AAA374263E3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A0F5554-0E24-4D52-B0C5-DD0AA8D4C3B0}"/>
              </a:ext>
            </a:extLst>
          </p:cNvPr>
          <p:cNvSpPr>
            <a:spLocks noGrp="1"/>
          </p:cNvSpPr>
          <p:nvPr>
            <p:ph idx="1"/>
          </p:nvPr>
        </p:nvSpPr>
        <p:spPr/>
        <p:txBody>
          <a:bodyPr/>
          <a:lstStyle/>
          <a:p>
            <a:endParaRPr lang="en-IN" dirty="0"/>
          </a:p>
        </p:txBody>
      </p:sp>
      <p:grpSp>
        <p:nvGrpSpPr>
          <p:cNvPr id="15" name="Group 14">
            <a:extLst>
              <a:ext uri="{FF2B5EF4-FFF2-40B4-BE49-F238E27FC236}">
                <a16:creationId xmlns:a16="http://schemas.microsoft.com/office/drawing/2014/main" id="{2A77D232-916B-432D-99DE-87FF60FA568A}"/>
              </a:ext>
            </a:extLst>
          </p:cNvPr>
          <p:cNvGrpSpPr/>
          <p:nvPr/>
        </p:nvGrpSpPr>
        <p:grpSpPr>
          <a:xfrm>
            <a:off x="2486911" y="2346695"/>
            <a:ext cx="3933825" cy="3533775"/>
            <a:chOff x="466725" y="2038350"/>
            <a:chExt cx="3933825" cy="3533775"/>
          </a:xfrm>
        </p:grpSpPr>
        <p:sp>
          <p:nvSpPr>
            <p:cNvPr id="4" name="Rectangle 3">
              <a:extLst>
                <a:ext uri="{FF2B5EF4-FFF2-40B4-BE49-F238E27FC236}">
                  <a16:creationId xmlns:a16="http://schemas.microsoft.com/office/drawing/2014/main" id="{8A852918-0B67-4720-A60C-F9838B234F8B}"/>
                </a:ext>
              </a:extLst>
            </p:cNvPr>
            <p:cNvSpPr/>
            <p:nvPr/>
          </p:nvSpPr>
          <p:spPr>
            <a:xfrm>
              <a:off x="466725" y="2038350"/>
              <a:ext cx="3933825" cy="353377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1FD7CF04-DDAF-4E9F-BD25-67278587494A}"/>
                </a:ext>
              </a:extLst>
            </p:cNvPr>
            <p:cNvSpPr/>
            <p:nvPr/>
          </p:nvSpPr>
          <p:spPr>
            <a:xfrm>
              <a:off x="3033713" y="5353050"/>
              <a:ext cx="80962" cy="642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165F27CB-CCD4-42A8-A7BC-780CEFE6E1F6}"/>
                </a:ext>
              </a:extLst>
            </p:cNvPr>
            <p:cNvSpPr/>
            <p:nvPr/>
          </p:nvSpPr>
          <p:spPr>
            <a:xfrm>
              <a:off x="3069534" y="4748212"/>
              <a:ext cx="80962" cy="642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1A903A2A-8E95-4DCE-B55D-F810923E84C3}"/>
                </a:ext>
              </a:extLst>
            </p:cNvPr>
            <p:cNvSpPr/>
            <p:nvPr/>
          </p:nvSpPr>
          <p:spPr>
            <a:xfrm>
              <a:off x="3277944" y="4449307"/>
              <a:ext cx="80962" cy="642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D88CFE9C-6CF0-497F-BAFE-7903BE307A32}"/>
                </a:ext>
              </a:extLst>
            </p:cNvPr>
            <p:cNvSpPr/>
            <p:nvPr/>
          </p:nvSpPr>
          <p:spPr>
            <a:xfrm>
              <a:off x="2966245" y="3773090"/>
              <a:ext cx="80962" cy="642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443E0BA0-56AC-4FF2-AAA0-5F0C1A8AE54D}"/>
                </a:ext>
              </a:extLst>
            </p:cNvPr>
            <p:cNvSpPr/>
            <p:nvPr/>
          </p:nvSpPr>
          <p:spPr>
            <a:xfrm>
              <a:off x="3235578" y="4211183"/>
              <a:ext cx="80962" cy="642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36C79A1-8F82-4A49-8DB7-44689020C8AE}"/>
                </a:ext>
              </a:extLst>
            </p:cNvPr>
            <p:cNvSpPr/>
            <p:nvPr/>
          </p:nvSpPr>
          <p:spPr>
            <a:xfrm>
              <a:off x="3154616" y="3419417"/>
              <a:ext cx="80962" cy="642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A6781457-AA48-43E9-A18C-9FC5B9D99D14}"/>
                </a:ext>
              </a:extLst>
            </p:cNvPr>
            <p:cNvSpPr/>
            <p:nvPr/>
          </p:nvSpPr>
          <p:spPr>
            <a:xfrm>
              <a:off x="3195891" y="2941411"/>
              <a:ext cx="80962" cy="642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613D0F37-E7E7-4B5E-BFC2-08E4DE5B6DE8}"/>
                </a:ext>
              </a:extLst>
            </p:cNvPr>
            <p:cNvSpPr/>
            <p:nvPr/>
          </p:nvSpPr>
          <p:spPr>
            <a:xfrm>
              <a:off x="3074448" y="2539743"/>
              <a:ext cx="80962" cy="642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7CADF759-BA95-4B00-B31F-9F3E003EE9A7}"/>
                </a:ext>
              </a:extLst>
            </p:cNvPr>
            <p:cNvSpPr/>
            <p:nvPr/>
          </p:nvSpPr>
          <p:spPr>
            <a:xfrm>
              <a:off x="3195097" y="5024379"/>
              <a:ext cx="80962" cy="642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774FD2B2-C717-46A8-89C4-898DEF4C0B02}"/>
                </a:ext>
              </a:extLst>
            </p:cNvPr>
            <p:cNvSpPr/>
            <p:nvPr/>
          </p:nvSpPr>
          <p:spPr>
            <a:xfrm>
              <a:off x="3198525" y="2157694"/>
              <a:ext cx="80962" cy="642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reeform: Shape 15">
            <a:extLst>
              <a:ext uri="{FF2B5EF4-FFF2-40B4-BE49-F238E27FC236}">
                <a16:creationId xmlns:a16="http://schemas.microsoft.com/office/drawing/2014/main" id="{C2C773EE-68C5-4D19-9B6D-868FBF63CDBF}"/>
              </a:ext>
            </a:extLst>
          </p:cNvPr>
          <p:cNvSpPr/>
          <p:nvPr/>
        </p:nvSpPr>
        <p:spPr>
          <a:xfrm>
            <a:off x="5028072" y="2339163"/>
            <a:ext cx="334305" cy="3530009"/>
          </a:xfrm>
          <a:custGeom>
            <a:avLst/>
            <a:gdLst>
              <a:gd name="connsiteX0" fmla="*/ 54291 w 334305"/>
              <a:gd name="connsiteY0" fmla="*/ 3530009 h 3530009"/>
              <a:gd name="connsiteX1" fmla="*/ 64923 w 334305"/>
              <a:gd name="connsiteY1" fmla="*/ 3370521 h 3530009"/>
              <a:gd name="connsiteX2" fmla="*/ 224412 w 334305"/>
              <a:gd name="connsiteY2" fmla="*/ 3040911 h 3530009"/>
              <a:gd name="connsiteX3" fmla="*/ 96821 w 334305"/>
              <a:gd name="connsiteY3" fmla="*/ 2753832 h 3530009"/>
              <a:gd name="connsiteX4" fmla="*/ 320105 w 334305"/>
              <a:gd name="connsiteY4" fmla="*/ 2466753 h 3530009"/>
              <a:gd name="connsiteX5" fmla="*/ 277575 w 334305"/>
              <a:gd name="connsiteY5" fmla="*/ 2222204 h 3530009"/>
              <a:gd name="connsiteX6" fmla="*/ 1128 w 334305"/>
              <a:gd name="connsiteY6" fmla="*/ 1796902 h 3530009"/>
              <a:gd name="connsiteX7" fmla="*/ 181881 w 334305"/>
              <a:gd name="connsiteY7" fmla="*/ 1424763 h 3530009"/>
              <a:gd name="connsiteX8" fmla="*/ 235044 w 334305"/>
              <a:gd name="connsiteY8" fmla="*/ 946297 h 3530009"/>
              <a:gd name="connsiteX9" fmla="*/ 107454 w 334305"/>
              <a:gd name="connsiteY9" fmla="*/ 552893 h 3530009"/>
              <a:gd name="connsiteX10" fmla="*/ 224412 w 334305"/>
              <a:gd name="connsiteY10" fmla="*/ 170121 h 3530009"/>
              <a:gd name="connsiteX11" fmla="*/ 288207 w 334305"/>
              <a:gd name="connsiteY11" fmla="*/ 0 h 353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305" h="3530009">
                <a:moveTo>
                  <a:pt x="54291" y="3530009"/>
                </a:moveTo>
                <a:cubicBezTo>
                  <a:pt x="45430" y="3491023"/>
                  <a:pt x="36569" y="3452037"/>
                  <a:pt x="64923" y="3370521"/>
                </a:cubicBezTo>
                <a:cubicBezTo>
                  <a:pt x="93277" y="3289005"/>
                  <a:pt x="219096" y="3143692"/>
                  <a:pt x="224412" y="3040911"/>
                </a:cubicBezTo>
                <a:cubicBezTo>
                  <a:pt x="229728" y="2938129"/>
                  <a:pt x="80872" y="2849525"/>
                  <a:pt x="96821" y="2753832"/>
                </a:cubicBezTo>
                <a:cubicBezTo>
                  <a:pt x="112770" y="2658139"/>
                  <a:pt x="289979" y="2555358"/>
                  <a:pt x="320105" y="2466753"/>
                </a:cubicBezTo>
                <a:cubicBezTo>
                  <a:pt x="350231" y="2378148"/>
                  <a:pt x="330738" y="2333846"/>
                  <a:pt x="277575" y="2222204"/>
                </a:cubicBezTo>
                <a:cubicBezTo>
                  <a:pt x="224412" y="2110562"/>
                  <a:pt x="17077" y="1929809"/>
                  <a:pt x="1128" y="1796902"/>
                </a:cubicBezTo>
                <a:cubicBezTo>
                  <a:pt x="-14821" y="1663995"/>
                  <a:pt x="142895" y="1566530"/>
                  <a:pt x="181881" y="1424763"/>
                </a:cubicBezTo>
                <a:cubicBezTo>
                  <a:pt x="220867" y="1282996"/>
                  <a:pt x="247449" y="1091609"/>
                  <a:pt x="235044" y="946297"/>
                </a:cubicBezTo>
                <a:cubicBezTo>
                  <a:pt x="222639" y="800985"/>
                  <a:pt x="109226" y="682256"/>
                  <a:pt x="107454" y="552893"/>
                </a:cubicBezTo>
                <a:cubicBezTo>
                  <a:pt x="105682" y="423530"/>
                  <a:pt x="194287" y="262270"/>
                  <a:pt x="224412" y="170121"/>
                </a:cubicBezTo>
                <a:cubicBezTo>
                  <a:pt x="254537" y="77972"/>
                  <a:pt x="271372" y="38986"/>
                  <a:pt x="288207" y="0"/>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766195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499157"/>
          </a:xfrm>
        </p:spPr>
        <p:txBody>
          <a:bodyPr>
            <a:normAutofit/>
          </a:bodyPr>
          <a:lstStyle/>
          <a:p>
            <a:r>
              <a:rPr lang="en-US" sz="2400" dirty="0"/>
              <a:t>Data fitting for Bezier curve</a:t>
            </a:r>
          </a:p>
        </p:txBody>
      </p:sp>
      <p:graphicFrame>
        <p:nvGraphicFramePr>
          <p:cNvPr id="5" name="Object 4"/>
          <p:cNvGraphicFramePr>
            <a:graphicFrameLocks noChangeAspect="1"/>
          </p:cNvGraphicFramePr>
          <p:nvPr/>
        </p:nvGraphicFramePr>
        <p:xfrm>
          <a:off x="2082262" y="2980330"/>
          <a:ext cx="5052106" cy="2317472"/>
        </p:xfrm>
        <a:graphic>
          <a:graphicData uri="http://schemas.openxmlformats.org/presentationml/2006/ole">
            <mc:AlternateContent xmlns:mc="http://schemas.openxmlformats.org/markup-compatibility/2006">
              <mc:Choice xmlns:v="urn:schemas-microsoft-com:vml" Requires="v">
                <p:oleObj spid="_x0000_s8201" name="Equation" r:id="rId3" imgW="2933640" imgH="1346040" progId="Equation.3">
                  <p:embed/>
                </p:oleObj>
              </mc:Choice>
              <mc:Fallback>
                <p:oleObj name="Equation" r:id="rId3" imgW="2933640" imgH="134604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262" y="2980330"/>
                        <a:ext cx="5052106" cy="23174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5" name="Group 34"/>
          <p:cNvGrpSpPr/>
          <p:nvPr/>
        </p:nvGrpSpPr>
        <p:grpSpPr>
          <a:xfrm>
            <a:off x="984771" y="1894405"/>
            <a:ext cx="4235072" cy="1942988"/>
            <a:chOff x="1313028" y="1382872"/>
            <a:chExt cx="5646762" cy="2590651"/>
          </a:xfrm>
        </p:grpSpPr>
        <p:sp>
          <p:nvSpPr>
            <p:cNvPr id="7" name="Oval 6"/>
            <p:cNvSpPr/>
            <p:nvPr/>
          </p:nvSpPr>
          <p:spPr>
            <a:xfrm>
              <a:off x="1313028" y="3843869"/>
              <a:ext cx="130791" cy="1296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9" name="Oval 8"/>
            <p:cNvSpPr/>
            <p:nvPr/>
          </p:nvSpPr>
          <p:spPr>
            <a:xfrm>
              <a:off x="2815704" y="1907617"/>
              <a:ext cx="130791" cy="1296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Oval 10"/>
            <p:cNvSpPr/>
            <p:nvPr/>
          </p:nvSpPr>
          <p:spPr>
            <a:xfrm>
              <a:off x="5130137" y="1777963"/>
              <a:ext cx="130791" cy="1296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3" name="Oval 12"/>
            <p:cNvSpPr/>
            <p:nvPr/>
          </p:nvSpPr>
          <p:spPr>
            <a:xfrm>
              <a:off x="6828999" y="2261867"/>
              <a:ext cx="130791" cy="1296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0" name="Freeform 19"/>
            <p:cNvSpPr/>
            <p:nvPr/>
          </p:nvSpPr>
          <p:spPr>
            <a:xfrm>
              <a:off x="1392072" y="1674518"/>
              <a:ext cx="5486400" cy="2256037"/>
            </a:xfrm>
            <a:custGeom>
              <a:avLst/>
              <a:gdLst>
                <a:gd name="connsiteX0" fmla="*/ 0 w 5486400"/>
                <a:gd name="connsiteY0" fmla="*/ 2256037 h 2256037"/>
                <a:gd name="connsiteX1" fmla="*/ 464024 w 5486400"/>
                <a:gd name="connsiteY1" fmla="*/ 986795 h 2256037"/>
                <a:gd name="connsiteX2" fmla="*/ 1596788 w 5486400"/>
                <a:gd name="connsiteY2" fmla="*/ 249816 h 2256037"/>
                <a:gd name="connsiteX3" fmla="*/ 3125337 w 5486400"/>
                <a:gd name="connsiteY3" fmla="*/ 17804 h 2256037"/>
                <a:gd name="connsiteX4" fmla="*/ 5486400 w 5486400"/>
                <a:gd name="connsiteY4" fmla="*/ 659249 h 2256037"/>
                <a:gd name="connsiteX5" fmla="*/ 5486400 w 5486400"/>
                <a:gd name="connsiteY5" fmla="*/ 659249 h 225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6400" h="2256037">
                  <a:moveTo>
                    <a:pt x="0" y="2256037"/>
                  </a:moveTo>
                  <a:cubicBezTo>
                    <a:pt x="98946" y="1788601"/>
                    <a:pt x="197893" y="1321165"/>
                    <a:pt x="464024" y="986795"/>
                  </a:cubicBezTo>
                  <a:cubicBezTo>
                    <a:pt x="730155" y="652425"/>
                    <a:pt x="1153236" y="411315"/>
                    <a:pt x="1596788" y="249816"/>
                  </a:cubicBezTo>
                  <a:cubicBezTo>
                    <a:pt x="2040340" y="88317"/>
                    <a:pt x="2477068" y="-50435"/>
                    <a:pt x="3125337" y="17804"/>
                  </a:cubicBezTo>
                  <a:cubicBezTo>
                    <a:pt x="3773606" y="86043"/>
                    <a:pt x="5486400" y="659249"/>
                    <a:pt x="5486400" y="659249"/>
                  </a:cubicBezTo>
                  <a:lnTo>
                    <a:pt x="5486400" y="659249"/>
                  </a:lnTo>
                </a:path>
              </a:pathLst>
            </a:custGeom>
            <a:ln w="28575">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21" name="Oval 20"/>
            <p:cNvSpPr/>
            <p:nvPr/>
          </p:nvSpPr>
          <p:spPr>
            <a:xfrm>
              <a:off x="1323833" y="3856973"/>
              <a:ext cx="128516" cy="1034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Oval 21"/>
            <p:cNvSpPr/>
            <p:nvPr/>
          </p:nvSpPr>
          <p:spPr>
            <a:xfrm>
              <a:off x="1675262" y="1382872"/>
              <a:ext cx="128516" cy="1034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p:cNvSpPr/>
            <p:nvPr/>
          </p:nvSpPr>
          <p:spPr>
            <a:xfrm>
              <a:off x="4911773" y="1382872"/>
              <a:ext cx="128516" cy="1034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p:cNvSpPr/>
            <p:nvPr/>
          </p:nvSpPr>
          <p:spPr>
            <a:xfrm>
              <a:off x="6828999" y="2274971"/>
              <a:ext cx="128516" cy="1034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6" name="Straight Connector 25"/>
            <p:cNvCxnSpPr>
              <a:stCxn id="21" idx="4"/>
              <a:endCxn id="22" idx="4"/>
            </p:cNvCxnSpPr>
            <p:nvPr/>
          </p:nvCxnSpPr>
          <p:spPr>
            <a:xfrm flipV="1">
              <a:off x="1388091" y="1486317"/>
              <a:ext cx="351429" cy="2474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738383" y="1421527"/>
              <a:ext cx="3281948" cy="15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3" idx="0"/>
              <a:endCxn id="24" idx="5"/>
            </p:cNvCxnSpPr>
            <p:nvPr/>
          </p:nvCxnSpPr>
          <p:spPr>
            <a:xfrm>
              <a:off x="4976031" y="1382872"/>
              <a:ext cx="1962663" cy="980395"/>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7" name="Straight Connector 36"/>
          <p:cNvCxnSpPr>
            <a:stCxn id="21" idx="4"/>
            <a:endCxn id="9" idx="3"/>
          </p:cNvCxnSpPr>
          <p:nvPr/>
        </p:nvCxnSpPr>
        <p:spPr>
          <a:xfrm flipV="1">
            <a:off x="1041069" y="2370963"/>
            <a:ext cx="1085075" cy="1456601"/>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2159662" y="2239342"/>
            <a:ext cx="1736135" cy="101882"/>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24" idx="3"/>
          </p:cNvCxnSpPr>
          <p:nvPr/>
        </p:nvCxnSpPr>
        <p:spPr>
          <a:xfrm>
            <a:off x="3895797" y="2232245"/>
            <a:ext cx="1240069" cy="397456"/>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218136" y="1809182"/>
            <a:ext cx="2786276" cy="646331"/>
          </a:xfrm>
          <a:prstGeom prst="rect">
            <a:avLst/>
          </a:prstGeom>
          <a:noFill/>
        </p:spPr>
        <p:txBody>
          <a:bodyPr wrap="square" rtlCol="0">
            <a:spAutoFit/>
          </a:bodyPr>
          <a:lstStyle/>
          <a:p>
            <a:r>
              <a:rPr lang="en-US" dirty="0"/>
              <a:t>The </a:t>
            </a:r>
            <a:r>
              <a:rPr lang="en-US" i="1" dirty="0" err="1"/>
              <a:t>u</a:t>
            </a:r>
            <a:r>
              <a:rPr lang="en-US" i="1" baseline="-25000" dirty="0" err="1"/>
              <a:t>i</a:t>
            </a:r>
            <a:r>
              <a:rPr lang="en-US" dirty="0"/>
              <a:t> values are found by chord length approximation</a:t>
            </a:r>
          </a:p>
        </p:txBody>
      </p:sp>
    </p:spTree>
    <p:extLst>
      <p:ext uri="{BB962C8B-B14F-4D97-AF65-F5344CB8AC3E}">
        <p14:creationId xmlns:p14="http://schemas.microsoft.com/office/powerpoint/2010/main" val="12346206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637088"/>
                <a:ext cx="7886700" cy="2852885"/>
              </a:xfrm>
            </p:spPr>
            <p:txBody>
              <a:bodyPr>
                <a:normAutofit/>
              </a:bodyPr>
              <a:lstStyle/>
              <a:p>
                <a14:m>
                  <m:oMath xmlns:m="http://schemas.openxmlformats.org/officeDocument/2006/math">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Data</m:t>
                        </m:r>
                        <m:r>
                          <a:rPr lang="en-US" sz="1800">
                            <a:latin typeface="Cambria Math" panose="02040503050406030204" pitchFamily="18" charset="0"/>
                          </a:rPr>
                          <m:t> </m:t>
                        </m:r>
                      </m:e>
                    </m:d>
                  </m:oMath>
                </a14:m>
                <a:r>
                  <a:rPr lang="en-US" sz="1800" dirty="0"/>
                  <a:t> = </a:t>
                </a:r>
                <a14:m>
                  <m:oMath xmlns:m="http://schemas.openxmlformats.org/officeDocument/2006/math">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coefficient</m:t>
                        </m:r>
                        <m:r>
                          <a:rPr lang="en-US" sz="1800" i="1">
                            <a:latin typeface="Cambria Math" panose="02040503050406030204" pitchFamily="18" charset="0"/>
                          </a:rPr>
                          <m:t>𝑠</m:t>
                        </m:r>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m:rPr>
                            <m:sty m:val="p"/>
                          </m:rPr>
                          <a:rPr lang="en-US" sz="1800">
                            <a:latin typeface="Cambria Math" panose="02040503050406030204" pitchFamily="18" charset="0"/>
                            <a:ea typeface="Cambria Math" panose="02040503050406030204" pitchFamily="18" charset="0"/>
                          </a:rPr>
                          <m:t>control</m:t>
                        </m:r>
                        <m:r>
                          <a:rPr lang="en-US" sz="1800">
                            <a:latin typeface="Cambria Math" panose="02040503050406030204" pitchFamily="18" charset="0"/>
                            <a:ea typeface="Cambria Math" panose="02040503050406030204" pitchFamily="18" charset="0"/>
                          </a:rPr>
                          <m:t> </m:t>
                        </m:r>
                        <m:r>
                          <m:rPr>
                            <m:sty m:val="p"/>
                          </m:rPr>
                          <a:rPr lang="en-US" sz="1800">
                            <a:latin typeface="Cambria Math" panose="02040503050406030204" pitchFamily="18" charset="0"/>
                            <a:ea typeface="Cambria Math" panose="02040503050406030204" pitchFamily="18" charset="0"/>
                          </a:rPr>
                          <m:t>points</m:t>
                        </m:r>
                      </m:e>
                    </m:d>
                  </m:oMath>
                </a14:m>
                <a:endParaRPr lang="en-US" sz="1800" dirty="0"/>
              </a:p>
              <a:p>
                <a:r>
                  <a:rPr lang="en-US" sz="1800" dirty="0"/>
                  <a:t>If no. of data points = no. of control points </a:t>
                </a:r>
              </a:p>
              <a:p>
                <a:r>
                  <a:rPr lang="en-US" sz="1800" dirty="0"/>
                  <a:t>The matrix can be inverted and the solved curve would pass through all the points</a:t>
                </a:r>
              </a:p>
              <a:p>
                <a14:m>
                  <m:oMath xmlns:m="http://schemas.openxmlformats.org/officeDocument/2006/math">
                    <m:d>
                      <m:dPr>
                        <m:begChr m:val="["/>
                        <m:endChr m:val="]"/>
                        <m:ctrlPr>
                          <a:rPr lang="en-US" sz="1800" i="1">
                            <a:solidFill>
                              <a:prstClr val="black"/>
                            </a:solidFill>
                            <a:latin typeface="Cambria Math" panose="02040503050406030204" pitchFamily="18" charset="0"/>
                            <a:ea typeface="Cambria Math" panose="02040503050406030204" pitchFamily="18" charset="0"/>
                          </a:rPr>
                        </m:ctrlPr>
                      </m:dPr>
                      <m:e>
                        <m:r>
                          <m:rPr>
                            <m:sty m:val="p"/>
                          </m:rPr>
                          <a:rPr lang="en-US" sz="1800">
                            <a:solidFill>
                              <a:prstClr val="black"/>
                            </a:solidFill>
                            <a:latin typeface="Cambria Math" panose="02040503050406030204" pitchFamily="18" charset="0"/>
                            <a:ea typeface="Cambria Math" panose="02040503050406030204" pitchFamily="18" charset="0"/>
                          </a:rPr>
                          <m:t>control</m:t>
                        </m:r>
                        <m:r>
                          <a:rPr lang="en-US" sz="1800">
                            <a:solidFill>
                              <a:prstClr val="black"/>
                            </a:solidFill>
                            <a:latin typeface="Cambria Math" panose="02040503050406030204" pitchFamily="18" charset="0"/>
                            <a:ea typeface="Cambria Math" panose="02040503050406030204" pitchFamily="18" charset="0"/>
                          </a:rPr>
                          <m:t> </m:t>
                        </m:r>
                        <m:r>
                          <m:rPr>
                            <m:sty m:val="p"/>
                          </m:rPr>
                          <a:rPr lang="en-US" sz="1800">
                            <a:solidFill>
                              <a:prstClr val="black"/>
                            </a:solidFill>
                            <a:latin typeface="Cambria Math" panose="02040503050406030204" pitchFamily="18" charset="0"/>
                            <a:ea typeface="Cambria Math" panose="02040503050406030204" pitchFamily="18" charset="0"/>
                          </a:rPr>
                          <m:t>points</m:t>
                        </m:r>
                      </m:e>
                    </m:d>
                  </m:oMath>
                </a14:m>
                <a:r>
                  <a:rPr lang="en-US" sz="1800" dirty="0"/>
                  <a:t> = </a:t>
                </a:r>
                <a14:m>
                  <m:oMath xmlns:m="http://schemas.openxmlformats.org/officeDocument/2006/math">
                    <m:sSup>
                      <m:sSupPr>
                        <m:ctrlPr>
                          <a:rPr lang="en-US" sz="1800" i="1" dirty="0">
                            <a:solidFill>
                              <a:prstClr val="black"/>
                            </a:solidFill>
                            <a:latin typeface="Cambria Math" panose="02040503050406030204" pitchFamily="18" charset="0"/>
                          </a:rPr>
                        </m:ctrlPr>
                      </m:sSupPr>
                      <m:e>
                        <m:d>
                          <m:dPr>
                            <m:begChr m:val="["/>
                            <m:endChr m:val="]"/>
                            <m:ctrlPr>
                              <a:rPr lang="en-US" sz="1800" i="1" dirty="0">
                                <a:solidFill>
                                  <a:prstClr val="black"/>
                                </a:solidFill>
                                <a:latin typeface="Cambria Math" panose="02040503050406030204" pitchFamily="18" charset="0"/>
                              </a:rPr>
                            </m:ctrlPr>
                          </m:dPr>
                          <m:e>
                            <m:r>
                              <m:rPr>
                                <m:sty m:val="p"/>
                              </m:rPr>
                              <a:rPr lang="en-US" sz="1800" dirty="0">
                                <a:solidFill>
                                  <a:prstClr val="black"/>
                                </a:solidFill>
                                <a:latin typeface="Cambria Math" panose="02040503050406030204" pitchFamily="18" charset="0"/>
                              </a:rPr>
                              <m:t>coefficients</m:t>
                            </m:r>
                          </m:e>
                        </m:d>
                      </m:e>
                      <m:sup>
                        <m:r>
                          <a:rPr lang="en-US" sz="1800" i="1" dirty="0">
                            <a:solidFill>
                              <a:prstClr val="black"/>
                            </a:solidFill>
                            <a:latin typeface="Cambria Math" panose="02040503050406030204" pitchFamily="18" charset="0"/>
                          </a:rPr>
                          <m:t>−1</m:t>
                        </m:r>
                      </m:sup>
                    </m:sSup>
                    <m:r>
                      <a:rPr lang="en-US" sz="1800" i="1" dirty="0">
                        <a:solidFill>
                          <a:prstClr val="black"/>
                        </a:solidFill>
                        <a:latin typeface="Cambria Math" panose="02040503050406030204" pitchFamily="18" charset="0"/>
                        <a:ea typeface="Cambria Math" panose="02040503050406030204" pitchFamily="18" charset="0"/>
                      </a:rPr>
                      <m:t>×</m:t>
                    </m:r>
                    <m:d>
                      <m:dPr>
                        <m:begChr m:val="["/>
                        <m:endChr m:val="]"/>
                        <m:ctrlPr>
                          <a:rPr lang="en-US" sz="1800" i="1">
                            <a:solidFill>
                              <a:prstClr val="black"/>
                            </a:solidFill>
                            <a:latin typeface="Cambria Math" panose="02040503050406030204" pitchFamily="18" charset="0"/>
                          </a:rPr>
                        </m:ctrlPr>
                      </m:dPr>
                      <m:e>
                        <m:r>
                          <m:rPr>
                            <m:sty m:val="p"/>
                          </m:rPr>
                          <a:rPr lang="en-US" sz="1800">
                            <a:solidFill>
                              <a:prstClr val="black"/>
                            </a:solidFill>
                            <a:latin typeface="Cambria Math" panose="02040503050406030204" pitchFamily="18" charset="0"/>
                          </a:rPr>
                          <m:t>Data</m:t>
                        </m:r>
                        <m:r>
                          <a:rPr lang="en-US" sz="1800">
                            <a:solidFill>
                              <a:prstClr val="black"/>
                            </a:solidFill>
                            <a:latin typeface="Cambria Math" panose="02040503050406030204" pitchFamily="18" charset="0"/>
                          </a:rPr>
                          <m:t> </m:t>
                        </m:r>
                      </m:e>
                    </m:d>
                  </m:oMath>
                </a14:m>
                <a:endParaRPr lang="en-US" sz="1800" dirty="0"/>
              </a:p>
              <a:p>
                <a:endParaRPr lang="en-US" sz="1800" dirty="0"/>
              </a:p>
              <a:p>
                <a:r>
                  <a:rPr lang="en-US" sz="1800" dirty="0"/>
                  <a:t>If no. of data points ≠ no. of control points </a:t>
                </a:r>
                <a:r>
                  <a:rPr lang="en-US" sz="1800" dirty="0">
                    <a:sym typeface="Wingdings" panose="05000000000000000000" pitchFamily="2" charset="2"/>
                  </a:rPr>
                  <a:t> matrix cannot be inverted - approximate (best fit) solution</a:t>
                </a:r>
              </a:p>
              <a:p>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637088"/>
                <a:ext cx="7886700" cy="2852885"/>
              </a:xfrm>
              <a:blipFill rotWithShape="0">
                <a:blip r:embed="rId2"/>
                <a:stretch>
                  <a:fillRect l="-464" t="-2137"/>
                </a:stretch>
              </a:blipFill>
            </p:spPr>
            <p:txBody>
              <a:bodyPr/>
              <a:lstStyle/>
              <a:p>
                <a:r>
                  <a:rPr lang="en-US">
                    <a:noFill/>
                  </a:rPr>
                  <a:t> </a:t>
                </a:r>
              </a:p>
            </p:txBody>
          </p:sp>
        </mc:Fallback>
      </mc:AlternateContent>
      <p:grpSp>
        <p:nvGrpSpPr>
          <p:cNvPr id="13" name="Group 12"/>
          <p:cNvGrpSpPr/>
          <p:nvPr/>
        </p:nvGrpSpPr>
        <p:grpSpPr>
          <a:xfrm>
            <a:off x="3991970" y="1153772"/>
            <a:ext cx="4145081" cy="1433333"/>
            <a:chOff x="1313028" y="1382872"/>
            <a:chExt cx="5646762" cy="2590651"/>
          </a:xfrm>
        </p:grpSpPr>
        <p:sp>
          <p:nvSpPr>
            <p:cNvPr id="14" name="Oval 13"/>
            <p:cNvSpPr/>
            <p:nvPr/>
          </p:nvSpPr>
          <p:spPr>
            <a:xfrm>
              <a:off x="1313028" y="3843869"/>
              <a:ext cx="130791" cy="1296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5" name="Oval 14"/>
            <p:cNvSpPr/>
            <p:nvPr/>
          </p:nvSpPr>
          <p:spPr>
            <a:xfrm>
              <a:off x="1738383" y="2680967"/>
              <a:ext cx="130791" cy="1296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6" name="Oval 15"/>
            <p:cNvSpPr/>
            <p:nvPr/>
          </p:nvSpPr>
          <p:spPr>
            <a:xfrm>
              <a:off x="2806605" y="2145317"/>
              <a:ext cx="130791" cy="1296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7" name="Oval 16"/>
            <p:cNvSpPr/>
            <p:nvPr/>
          </p:nvSpPr>
          <p:spPr>
            <a:xfrm>
              <a:off x="4004481" y="1625861"/>
              <a:ext cx="130791" cy="1296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8" name="Oval 17"/>
            <p:cNvSpPr/>
            <p:nvPr/>
          </p:nvSpPr>
          <p:spPr>
            <a:xfrm>
              <a:off x="5182736" y="2000283"/>
              <a:ext cx="130791" cy="1296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9" name="Oval 18"/>
            <p:cNvSpPr/>
            <p:nvPr/>
          </p:nvSpPr>
          <p:spPr>
            <a:xfrm>
              <a:off x="5965208" y="2000285"/>
              <a:ext cx="130791" cy="1296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0" name="Oval 19"/>
            <p:cNvSpPr/>
            <p:nvPr/>
          </p:nvSpPr>
          <p:spPr>
            <a:xfrm>
              <a:off x="6828999" y="2261867"/>
              <a:ext cx="130791" cy="12965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1" name="Freeform 20"/>
            <p:cNvSpPr/>
            <p:nvPr/>
          </p:nvSpPr>
          <p:spPr>
            <a:xfrm>
              <a:off x="1392072" y="1777964"/>
              <a:ext cx="5486401" cy="2152592"/>
            </a:xfrm>
            <a:custGeom>
              <a:avLst/>
              <a:gdLst>
                <a:gd name="connsiteX0" fmla="*/ 0 w 5486400"/>
                <a:gd name="connsiteY0" fmla="*/ 2256037 h 2256037"/>
                <a:gd name="connsiteX1" fmla="*/ 464024 w 5486400"/>
                <a:gd name="connsiteY1" fmla="*/ 986795 h 2256037"/>
                <a:gd name="connsiteX2" fmla="*/ 1596788 w 5486400"/>
                <a:gd name="connsiteY2" fmla="*/ 249816 h 2256037"/>
                <a:gd name="connsiteX3" fmla="*/ 3125337 w 5486400"/>
                <a:gd name="connsiteY3" fmla="*/ 17804 h 2256037"/>
                <a:gd name="connsiteX4" fmla="*/ 5486400 w 5486400"/>
                <a:gd name="connsiteY4" fmla="*/ 659249 h 2256037"/>
                <a:gd name="connsiteX5" fmla="*/ 5486400 w 5486400"/>
                <a:gd name="connsiteY5" fmla="*/ 659249 h 225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6400" h="2256037">
                  <a:moveTo>
                    <a:pt x="0" y="2256037"/>
                  </a:moveTo>
                  <a:cubicBezTo>
                    <a:pt x="98946" y="1788601"/>
                    <a:pt x="197893" y="1321165"/>
                    <a:pt x="464024" y="986795"/>
                  </a:cubicBezTo>
                  <a:cubicBezTo>
                    <a:pt x="730155" y="652425"/>
                    <a:pt x="1153236" y="411315"/>
                    <a:pt x="1596788" y="249816"/>
                  </a:cubicBezTo>
                  <a:cubicBezTo>
                    <a:pt x="2040340" y="88317"/>
                    <a:pt x="2477068" y="-50435"/>
                    <a:pt x="3125337" y="17804"/>
                  </a:cubicBezTo>
                  <a:cubicBezTo>
                    <a:pt x="3773606" y="86043"/>
                    <a:pt x="5486400" y="659249"/>
                    <a:pt x="5486400" y="659249"/>
                  </a:cubicBezTo>
                  <a:lnTo>
                    <a:pt x="5486400" y="659249"/>
                  </a:lnTo>
                </a:path>
              </a:pathLst>
            </a:custGeom>
            <a:ln w="28575">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22" name="Oval 21"/>
            <p:cNvSpPr/>
            <p:nvPr/>
          </p:nvSpPr>
          <p:spPr>
            <a:xfrm>
              <a:off x="1323833" y="3856973"/>
              <a:ext cx="128516" cy="1034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p:cNvSpPr/>
            <p:nvPr/>
          </p:nvSpPr>
          <p:spPr>
            <a:xfrm>
              <a:off x="1675262" y="1382872"/>
              <a:ext cx="128516" cy="1034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p:cNvSpPr/>
            <p:nvPr/>
          </p:nvSpPr>
          <p:spPr>
            <a:xfrm>
              <a:off x="4911773" y="1382872"/>
              <a:ext cx="128516" cy="1034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Oval 24"/>
            <p:cNvSpPr/>
            <p:nvPr/>
          </p:nvSpPr>
          <p:spPr>
            <a:xfrm>
              <a:off x="6828999" y="2274971"/>
              <a:ext cx="128516" cy="1034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6" name="Straight Connector 25"/>
            <p:cNvCxnSpPr>
              <a:stCxn id="22" idx="4"/>
              <a:endCxn id="23" idx="4"/>
            </p:cNvCxnSpPr>
            <p:nvPr/>
          </p:nvCxnSpPr>
          <p:spPr>
            <a:xfrm flipV="1">
              <a:off x="1388091" y="1486317"/>
              <a:ext cx="351429" cy="2474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738383" y="1421527"/>
              <a:ext cx="3281948" cy="15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4" idx="0"/>
              <a:endCxn id="25" idx="5"/>
            </p:cNvCxnSpPr>
            <p:nvPr/>
          </p:nvCxnSpPr>
          <p:spPr>
            <a:xfrm>
              <a:off x="4976031" y="1382872"/>
              <a:ext cx="1962663" cy="98039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1" name="Picture 30"/>
          <p:cNvPicPr>
            <a:picLocks noChangeAspect="1"/>
          </p:cNvPicPr>
          <p:nvPr/>
        </p:nvPicPr>
        <p:blipFill>
          <a:blip r:embed="rId3"/>
          <a:stretch>
            <a:fillRect/>
          </a:stretch>
        </p:blipFill>
        <p:spPr>
          <a:xfrm>
            <a:off x="2408815" y="5398308"/>
            <a:ext cx="2163185" cy="330840"/>
          </a:xfrm>
          <a:prstGeom prst="rect">
            <a:avLst/>
          </a:prstGeom>
        </p:spPr>
      </p:pic>
    </p:spTree>
    <p:extLst>
      <p:ext uri="{BB962C8B-B14F-4D97-AF65-F5344CB8AC3E}">
        <p14:creationId xmlns:p14="http://schemas.microsoft.com/office/powerpoint/2010/main" val="3921502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Points to note for Bezier curves and surfaces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The highest power of the Bezier parametric equation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dirty="0"/>
              </a:p>
              <a:p>
                <a:r>
                  <a:rPr lang="en-US" dirty="0"/>
                  <a:t>If number of control points is high – the degree of the Bezier polynomial is also high</a:t>
                </a:r>
              </a:p>
              <a:p>
                <a:r>
                  <a:rPr lang="en-US" dirty="0"/>
                  <a:t>If one control point for the Bezier surface is changed, it affects the shape of the whole surface. Effects cannot be localized.</a:t>
                </a:r>
              </a:p>
              <a:p>
                <a:r>
                  <a:rPr lang="en-US" dirty="0"/>
                  <a:t>If Bezier curve / surface is obtained by data fitting involving many data points but few control points, a perfect fit is not possible</a:t>
                </a:r>
              </a:p>
              <a:p>
                <a:r>
                  <a:rPr lang="en-US" dirty="0"/>
                  <a:t>However, matrix inversion is required only once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59" t="-2801" r="-618"/>
                </a:stretch>
              </a:blipFill>
            </p:spPr>
            <p:txBody>
              <a:bodyPr/>
              <a:lstStyle/>
              <a:p>
                <a:r>
                  <a:rPr lang="en-US">
                    <a:noFill/>
                  </a:rPr>
                  <a:t> </a:t>
                </a:r>
              </a:p>
            </p:txBody>
          </p:sp>
        </mc:Fallback>
      </mc:AlternateContent>
    </p:spTree>
    <p:extLst>
      <p:ext uri="{BB962C8B-B14F-4D97-AF65-F5344CB8AC3E}">
        <p14:creationId xmlns:p14="http://schemas.microsoft.com/office/powerpoint/2010/main" val="291073605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Tangents and normal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sz="2400" b="1">
                        <a:latin typeface="Cambria Math" panose="02040503050406030204" pitchFamily="18" charset="0"/>
                      </a:rPr>
                      <m:t>𝐧</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𝑃</m:t>
                        </m:r>
                      </m:e>
                      <m:sup>
                        <m:r>
                          <a:rPr lang="en-US" sz="2400" i="1">
                            <a:latin typeface="Cambria Math" panose="02040503050406030204" pitchFamily="18" charset="0"/>
                          </a:rPr>
                          <m:t>𝑢</m:t>
                        </m:r>
                      </m:sup>
                    </m:sSup>
                    <m:r>
                      <a:rPr lang="en-US" sz="2400" i="1">
                        <a:latin typeface="Cambria Math" panose="02040503050406030204" pitchFamily="18" charset="0"/>
                        <a:ea typeface="Cambria Math" panose="02040503050406030204" pitchFamily="18" charset="0"/>
                      </a:rPr>
                      <m:t>×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𝑃</m:t>
                        </m:r>
                      </m:e>
                      <m:sup>
                        <m:r>
                          <a:rPr lang="en-US" sz="2400" i="1">
                            <a:latin typeface="Cambria Math" panose="02040503050406030204" pitchFamily="18" charset="0"/>
                            <a:ea typeface="Cambria Math" panose="02040503050406030204" pitchFamily="18" charset="0"/>
                          </a:rPr>
                          <m:t>𝑤</m:t>
                        </m:r>
                      </m:sup>
                    </m:sSup>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05" t="-1541"/>
                </a:stretch>
              </a:blipFill>
            </p:spPr>
            <p:txBody>
              <a:bodyPr/>
              <a:lstStyle/>
              <a:p>
                <a:r>
                  <a:rPr lang="en-US">
                    <a:noFill/>
                  </a:rPr>
                  <a:t> </a:t>
                </a:r>
              </a:p>
            </p:txBody>
          </p:sp>
        </mc:Fallback>
      </mc:AlternateContent>
      <p:grpSp>
        <p:nvGrpSpPr>
          <p:cNvPr id="4" name="Group 3"/>
          <p:cNvGrpSpPr/>
          <p:nvPr/>
        </p:nvGrpSpPr>
        <p:grpSpPr>
          <a:xfrm>
            <a:off x="2715990" y="2830241"/>
            <a:ext cx="3485812" cy="2357663"/>
            <a:chOff x="4878809" y="626814"/>
            <a:chExt cx="6210873" cy="3553748"/>
          </a:xfrm>
        </p:grpSpPr>
        <p:grpSp>
          <p:nvGrpSpPr>
            <p:cNvPr id="5" name="Group 4"/>
            <p:cNvGrpSpPr/>
            <p:nvPr/>
          </p:nvGrpSpPr>
          <p:grpSpPr>
            <a:xfrm>
              <a:off x="5377218" y="805218"/>
              <a:ext cx="4947230" cy="3111689"/>
              <a:chOff x="5377218" y="805218"/>
              <a:chExt cx="4947230" cy="3111689"/>
            </a:xfrm>
          </p:grpSpPr>
          <p:sp>
            <p:nvSpPr>
              <p:cNvPr id="14" name="Freeform 13"/>
              <p:cNvSpPr/>
              <p:nvPr/>
            </p:nvSpPr>
            <p:spPr>
              <a:xfrm>
                <a:off x="6599114" y="2737528"/>
                <a:ext cx="3725334" cy="1162756"/>
              </a:xfrm>
              <a:custGeom>
                <a:avLst/>
                <a:gdLst>
                  <a:gd name="connsiteX0" fmla="*/ 0 w 3725334"/>
                  <a:gd name="connsiteY0" fmla="*/ 1162756 h 1162756"/>
                  <a:gd name="connsiteX1" fmla="*/ 1027289 w 3725334"/>
                  <a:gd name="connsiteY1" fmla="*/ 259645 h 1162756"/>
                  <a:gd name="connsiteX2" fmla="*/ 1952978 w 3725334"/>
                  <a:gd name="connsiteY2" fmla="*/ 22578 h 1162756"/>
                  <a:gd name="connsiteX3" fmla="*/ 3138312 w 3725334"/>
                  <a:gd name="connsiteY3" fmla="*/ 169333 h 1162756"/>
                  <a:gd name="connsiteX4" fmla="*/ 3725334 w 3725334"/>
                  <a:gd name="connsiteY4" fmla="*/ 0 h 1162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5334" h="1162756">
                    <a:moveTo>
                      <a:pt x="0" y="1162756"/>
                    </a:moveTo>
                    <a:cubicBezTo>
                      <a:pt x="350896" y="806215"/>
                      <a:pt x="701793" y="449675"/>
                      <a:pt x="1027289" y="259645"/>
                    </a:cubicBezTo>
                    <a:cubicBezTo>
                      <a:pt x="1352785" y="69615"/>
                      <a:pt x="1601141" y="37630"/>
                      <a:pt x="1952978" y="22578"/>
                    </a:cubicBezTo>
                    <a:cubicBezTo>
                      <a:pt x="2304815" y="7526"/>
                      <a:pt x="2842919" y="173096"/>
                      <a:pt x="3138312" y="169333"/>
                    </a:cubicBezTo>
                    <a:cubicBezTo>
                      <a:pt x="3433705" y="165570"/>
                      <a:pt x="3579519" y="82785"/>
                      <a:pt x="3725334"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Freeform 14"/>
              <p:cNvSpPr/>
              <p:nvPr/>
            </p:nvSpPr>
            <p:spPr>
              <a:xfrm>
                <a:off x="5377218" y="2210937"/>
                <a:ext cx="1214651" cy="1705970"/>
              </a:xfrm>
              <a:custGeom>
                <a:avLst/>
                <a:gdLst>
                  <a:gd name="connsiteX0" fmla="*/ 1214651 w 1214651"/>
                  <a:gd name="connsiteY0" fmla="*/ 1705970 h 1705970"/>
                  <a:gd name="connsiteX1" fmla="*/ 1078173 w 1214651"/>
                  <a:gd name="connsiteY1" fmla="*/ 1064526 h 1705970"/>
                  <a:gd name="connsiteX2" fmla="*/ 736979 w 1214651"/>
                  <a:gd name="connsiteY2" fmla="*/ 614150 h 1705970"/>
                  <a:gd name="connsiteX3" fmla="*/ 245660 w 1214651"/>
                  <a:gd name="connsiteY3" fmla="*/ 436729 h 1705970"/>
                  <a:gd name="connsiteX4" fmla="*/ 0 w 1214651"/>
                  <a:gd name="connsiteY4" fmla="*/ 0 h 1705970"/>
                  <a:gd name="connsiteX5" fmla="*/ 0 w 1214651"/>
                  <a:gd name="connsiteY5" fmla="*/ 0 h 170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651" h="1705970">
                    <a:moveTo>
                      <a:pt x="1214651" y="1705970"/>
                    </a:moveTo>
                    <a:cubicBezTo>
                      <a:pt x="1186218" y="1476233"/>
                      <a:pt x="1157785" y="1246496"/>
                      <a:pt x="1078173" y="1064526"/>
                    </a:cubicBezTo>
                    <a:cubicBezTo>
                      <a:pt x="998561" y="882556"/>
                      <a:pt x="875731" y="718783"/>
                      <a:pt x="736979" y="614150"/>
                    </a:cubicBezTo>
                    <a:cubicBezTo>
                      <a:pt x="598227" y="509517"/>
                      <a:pt x="368490" y="539087"/>
                      <a:pt x="245660" y="436729"/>
                    </a:cubicBezTo>
                    <a:cubicBezTo>
                      <a:pt x="122830" y="334371"/>
                      <a:pt x="0" y="0"/>
                      <a:pt x="0" y="0"/>
                    </a:cubicBezTo>
                    <a:lnTo>
                      <a:pt x="0"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Freeform 15"/>
              <p:cNvSpPr/>
              <p:nvPr/>
            </p:nvSpPr>
            <p:spPr>
              <a:xfrm>
                <a:off x="5390866" y="805218"/>
                <a:ext cx="4094328" cy="1419367"/>
              </a:xfrm>
              <a:custGeom>
                <a:avLst/>
                <a:gdLst>
                  <a:gd name="connsiteX0" fmla="*/ 0 w 4094328"/>
                  <a:gd name="connsiteY0" fmla="*/ 1419367 h 1419367"/>
                  <a:gd name="connsiteX1" fmla="*/ 696035 w 4094328"/>
                  <a:gd name="connsiteY1" fmla="*/ 1269242 h 1419367"/>
                  <a:gd name="connsiteX2" fmla="*/ 1378424 w 4094328"/>
                  <a:gd name="connsiteY2" fmla="*/ 928048 h 1419367"/>
                  <a:gd name="connsiteX3" fmla="*/ 1897038 w 4094328"/>
                  <a:gd name="connsiteY3" fmla="*/ 600501 h 1419367"/>
                  <a:gd name="connsiteX4" fmla="*/ 2402006 w 4094328"/>
                  <a:gd name="connsiteY4" fmla="*/ 491319 h 1419367"/>
                  <a:gd name="connsiteX5" fmla="*/ 3043450 w 4094328"/>
                  <a:gd name="connsiteY5" fmla="*/ 532263 h 1419367"/>
                  <a:gd name="connsiteX6" fmla="*/ 3630304 w 4094328"/>
                  <a:gd name="connsiteY6" fmla="*/ 409433 h 1419367"/>
                  <a:gd name="connsiteX7" fmla="*/ 4094328 w 4094328"/>
                  <a:gd name="connsiteY7" fmla="*/ 0 h 1419367"/>
                  <a:gd name="connsiteX8" fmla="*/ 4094328 w 4094328"/>
                  <a:gd name="connsiteY8" fmla="*/ 0 h 1419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4328" h="1419367">
                    <a:moveTo>
                      <a:pt x="0" y="1419367"/>
                    </a:moveTo>
                    <a:cubicBezTo>
                      <a:pt x="233149" y="1385247"/>
                      <a:pt x="466298" y="1351128"/>
                      <a:pt x="696035" y="1269242"/>
                    </a:cubicBezTo>
                    <a:cubicBezTo>
                      <a:pt x="925772" y="1187355"/>
                      <a:pt x="1178257" y="1039505"/>
                      <a:pt x="1378424" y="928048"/>
                    </a:cubicBezTo>
                    <a:cubicBezTo>
                      <a:pt x="1578591" y="816591"/>
                      <a:pt x="1726441" y="673289"/>
                      <a:pt x="1897038" y="600501"/>
                    </a:cubicBezTo>
                    <a:cubicBezTo>
                      <a:pt x="2067635" y="527713"/>
                      <a:pt x="2210937" y="502692"/>
                      <a:pt x="2402006" y="491319"/>
                    </a:cubicBezTo>
                    <a:cubicBezTo>
                      <a:pt x="2593075" y="479946"/>
                      <a:pt x="2838734" y="545911"/>
                      <a:pt x="3043450" y="532263"/>
                    </a:cubicBezTo>
                    <a:cubicBezTo>
                      <a:pt x="3248166" y="518615"/>
                      <a:pt x="3455158" y="498144"/>
                      <a:pt x="3630304" y="409433"/>
                    </a:cubicBezTo>
                    <a:cubicBezTo>
                      <a:pt x="3805450" y="320722"/>
                      <a:pt x="4094328" y="0"/>
                      <a:pt x="4094328" y="0"/>
                    </a:cubicBezTo>
                    <a:lnTo>
                      <a:pt x="4094328"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Freeform 16"/>
              <p:cNvSpPr/>
              <p:nvPr/>
            </p:nvSpPr>
            <p:spPr>
              <a:xfrm>
                <a:off x="9453438" y="805218"/>
                <a:ext cx="863729" cy="1965278"/>
              </a:xfrm>
              <a:custGeom>
                <a:avLst/>
                <a:gdLst>
                  <a:gd name="connsiteX0" fmla="*/ 18109 w 863729"/>
                  <a:gd name="connsiteY0" fmla="*/ 0 h 1965278"/>
                  <a:gd name="connsiteX1" fmla="*/ 4461 w 863729"/>
                  <a:gd name="connsiteY1" fmla="*/ 477672 h 1965278"/>
                  <a:gd name="connsiteX2" fmla="*/ 86347 w 863729"/>
                  <a:gd name="connsiteY2" fmla="*/ 873457 h 1965278"/>
                  <a:gd name="connsiteX3" fmla="*/ 427541 w 863729"/>
                  <a:gd name="connsiteY3" fmla="*/ 1064526 h 1965278"/>
                  <a:gd name="connsiteX4" fmla="*/ 823326 w 863729"/>
                  <a:gd name="connsiteY4" fmla="*/ 1296537 h 1965278"/>
                  <a:gd name="connsiteX5" fmla="*/ 850622 w 863729"/>
                  <a:gd name="connsiteY5" fmla="*/ 1965278 h 1965278"/>
                  <a:gd name="connsiteX6" fmla="*/ 850622 w 863729"/>
                  <a:gd name="connsiteY6" fmla="*/ 1965278 h 196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3729" h="1965278">
                    <a:moveTo>
                      <a:pt x="18109" y="0"/>
                    </a:moveTo>
                    <a:cubicBezTo>
                      <a:pt x="5598" y="166048"/>
                      <a:pt x="-6912" y="332096"/>
                      <a:pt x="4461" y="477672"/>
                    </a:cubicBezTo>
                    <a:cubicBezTo>
                      <a:pt x="15834" y="623248"/>
                      <a:pt x="15834" y="775648"/>
                      <a:pt x="86347" y="873457"/>
                    </a:cubicBezTo>
                    <a:cubicBezTo>
                      <a:pt x="156860" y="971266"/>
                      <a:pt x="304711" y="994013"/>
                      <a:pt x="427541" y="1064526"/>
                    </a:cubicBezTo>
                    <a:cubicBezTo>
                      <a:pt x="550371" y="1135039"/>
                      <a:pt x="752813" y="1146412"/>
                      <a:pt x="823326" y="1296537"/>
                    </a:cubicBezTo>
                    <a:cubicBezTo>
                      <a:pt x="893839" y="1446662"/>
                      <a:pt x="850622" y="1965278"/>
                      <a:pt x="850622" y="1965278"/>
                    </a:cubicBezTo>
                    <a:lnTo>
                      <a:pt x="850622" y="1965278"/>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 name="TextBox 5"/>
            <p:cNvSpPr txBox="1"/>
            <p:nvPr/>
          </p:nvSpPr>
          <p:spPr>
            <a:xfrm>
              <a:off x="7257997" y="3188100"/>
              <a:ext cx="750626" cy="626288"/>
            </a:xfrm>
            <a:prstGeom prst="rect">
              <a:avLst/>
            </a:prstGeom>
            <a:noFill/>
          </p:spPr>
          <p:txBody>
            <a:bodyPr wrap="square" rtlCol="0">
              <a:spAutoFit/>
            </a:bodyPr>
            <a:lstStyle/>
            <a:p>
              <a:r>
                <a:rPr lang="en-US" sz="2100" i="1" dirty="0"/>
                <a:t>u</a:t>
              </a:r>
            </a:p>
          </p:txBody>
        </p:sp>
        <p:sp>
          <p:nvSpPr>
            <p:cNvPr id="7" name="TextBox 6"/>
            <p:cNvSpPr txBox="1"/>
            <p:nvPr/>
          </p:nvSpPr>
          <p:spPr>
            <a:xfrm>
              <a:off x="5828016" y="2939117"/>
              <a:ext cx="750626" cy="626288"/>
            </a:xfrm>
            <a:prstGeom prst="rect">
              <a:avLst/>
            </a:prstGeom>
            <a:noFill/>
          </p:spPr>
          <p:txBody>
            <a:bodyPr wrap="square" rtlCol="0">
              <a:spAutoFit/>
            </a:bodyPr>
            <a:lstStyle/>
            <a:p>
              <a:r>
                <a:rPr lang="en-US" sz="2100" i="1" dirty="0"/>
                <a:t>w</a:t>
              </a:r>
            </a:p>
          </p:txBody>
        </p:sp>
        <p:cxnSp>
          <p:nvCxnSpPr>
            <p:cNvPr id="8" name="Straight Arrow Connector 7"/>
            <p:cNvCxnSpPr/>
            <p:nvPr/>
          </p:nvCxnSpPr>
          <p:spPr>
            <a:xfrm flipV="1">
              <a:off x="7601803" y="3057296"/>
              <a:ext cx="450376" cy="261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97901" y="2731948"/>
              <a:ext cx="416888" cy="331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78642" y="3728243"/>
              <a:ext cx="1074763" cy="452319"/>
            </a:xfrm>
            <a:prstGeom prst="rect">
              <a:avLst/>
            </a:prstGeom>
            <a:noFill/>
          </p:spPr>
          <p:txBody>
            <a:bodyPr wrap="square" rtlCol="0">
              <a:spAutoFit/>
            </a:bodyPr>
            <a:lstStyle/>
            <a:p>
              <a:r>
                <a:rPr lang="en-US" sz="1350" dirty="0"/>
                <a:t>(0,0)</a:t>
              </a:r>
            </a:p>
          </p:txBody>
        </p:sp>
        <p:sp>
          <p:nvSpPr>
            <p:cNvPr id="11" name="TextBox 10"/>
            <p:cNvSpPr txBox="1"/>
            <p:nvPr/>
          </p:nvSpPr>
          <p:spPr>
            <a:xfrm>
              <a:off x="10180850" y="2781393"/>
              <a:ext cx="908832" cy="452319"/>
            </a:xfrm>
            <a:prstGeom prst="rect">
              <a:avLst/>
            </a:prstGeom>
            <a:noFill/>
          </p:spPr>
          <p:txBody>
            <a:bodyPr wrap="none" rtlCol="0">
              <a:spAutoFit/>
            </a:bodyPr>
            <a:lstStyle/>
            <a:p>
              <a:r>
                <a:rPr lang="en-US" sz="1350" dirty="0"/>
                <a:t>(1,0)</a:t>
              </a:r>
            </a:p>
          </p:txBody>
        </p:sp>
        <p:sp>
          <p:nvSpPr>
            <p:cNvPr id="12" name="TextBox 11"/>
            <p:cNvSpPr txBox="1"/>
            <p:nvPr/>
          </p:nvSpPr>
          <p:spPr>
            <a:xfrm>
              <a:off x="4878809" y="1783357"/>
              <a:ext cx="908832" cy="452319"/>
            </a:xfrm>
            <a:prstGeom prst="rect">
              <a:avLst/>
            </a:prstGeom>
            <a:noFill/>
          </p:spPr>
          <p:txBody>
            <a:bodyPr wrap="none" rtlCol="0">
              <a:spAutoFit/>
            </a:bodyPr>
            <a:lstStyle/>
            <a:p>
              <a:r>
                <a:rPr lang="en-US" sz="1350" dirty="0"/>
                <a:t>(0,1)</a:t>
              </a:r>
            </a:p>
          </p:txBody>
        </p:sp>
        <p:sp>
          <p:nvSpPr>
            <p:cNvPr id="13" name="TextBox 12"/>
            <p:cNvSpPr txBox="1"/>
            <p:nvPr/>
          </p:nvSpPr>
          <p:spPr>
            <a:xfrm>
              <a:off x="9499182" y="626814"/>
              <a:ext cx="908832" cy="452319"/>
            </a:xfrm>
            <a:prstGeom prst="rect">
              <a:avLst/>
            </a:prstGeom>
            <a:noFill/>
          </p:spPr>
          <p:txBody>
            <a:bodyPr wrap="none" rtlCol="0">
              <a:spAutoFit/>
            </a:bodyPr>
            <a:lstStyle/>
            <a:p>
              <a:r>
                <a:rPr lang="en-US" sz="1350" dirty="0"/>
                <a:t>(1,1)</a:t>
              </a:r>
            </a:p>
          </p:txBody>
        </p:sp>
      </p:grpSp>
      <p:sp>
        <p:nvSpPr>
          <p:cNvPr id="18" name="Freeform 17"/>
          <p:cNvSpPr/>
          <p:nvPr/>
        </p:nvSpPr>
        <p:spPr>
          <a:xfrm>
            <a:off x="3577768" y="3876486"/>
            <a:ext cx="2190466" cy="634621"/>
          </a:xfrm>
          <a:custGeom>
            <a:avLst/>
            <a:gdLst>
              <a:gd name="connsiteX0" fmla="*/ 0 w 2920621"/>
              <a:gd name="connsiteY0" fmla="*/ 846161 h 846161"/>
              <a:gd name="connsiteX1" fmla="*/ 300251 w 2920621"/>
              <a:gd name="connsiteY1" fmla="*/ 641445 h 846161"/>
              <a:gd name="connsiteX2" fmla="*/ 696036 w 2920621"/>
              <a:gd name="connsiteY2" fmla="*/ 300251 h 846161"/>
              <a:gd name="connsiteX3" fmla="*/ 1132765 w 2920621"/>
              <a:gd name="connsiteY3" fmla="*/ 95534 h 846161"/>
              <a:gd name="connsiteX4" fmla="*/ 1692323 w 2920621"/>
              <a:gd name="connsiteY4" fmla="*/ 0 h 846161"/>
              <a:gd name="connsiteX5" fmla="*/ 2265529 w 2920621"/>
              <a:gd name="connsiteY5" fmla="*/ 95534 h 846161"/>
              <a:gd name="connsiteX6" fmla="*/ 2634018 w 2920621"/>
              <a:gd name="connsiteY6" fmla="*/ 81886 h 846161"/>
              <a:gd name="connsiteX7" fmla="*/ 2920621 w 2920621"/>
              <a:gd name="connsiteY7" fmla="*/ 13648 h 84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0621" h="846161">
                <a:moveTo>
                  <a:pt x="0" y="846161"/>
                </a:moveTo>
                <a:cubicBezTo>
                  <a:pt x="92122" y="789295"/>
                  <a:pt x="184245" y="732430"/>
                  <a:pt x="300251" y="641445"/>
                </a:cubicBezTo>
                <a:cubicBezTo>
                  <a:pt x="416257" y="550460"/>
                  <a:pt x="557284" y="391236"/>
                  <a:pt x="696036" y="300251"/>
                </a:cubicBezTo>
                <a:cubicBezTo>
                  <a:pt x="834788" y="209266"/>
                  <a:pt x="966717" y="145576"/>
                  <a:pt x="1132765" y="95534"/>
                </a:cubicBezTo>
                <a:cubicBezTo>
                  <a:pt x="1298813" y="45492"/>
                  <a:pt x="1503529" y="0"/>
                  <a:pt x="1692323" y="0"/>
                </a:cubicBezTo>
                <a:cubicBezTo>
                  <a:pt x="1881117" y="0"/>
                  <a:pt x="2108580" y="81886"/>
                  <a:pt x="2265529" y="95534"/>
                </a:cubicBezTo>
                <a:cubicBezTo>
                  <a:pt x="2422478" y="109182"/>
                  <a:pt x="2524836" y="95534"/>
                  <a:pt x="2634018" y="81886"/>
                </a:cubicBezTo>
                <a:cubicBezTo>
                  <a:pt x="2743200" y="68238"/>
                  <a:pt x="2831910" y="40943"/>
                  <a:pt x="2920621" y="13648"/>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0" name="Straight Arrow Connector 19"/>
          <p:cNvCxnSpPr/>
          <p:nvPr/>
        </p:nvCxnSpPr>
        <p:spPr>
          <a:xfrm flipV="1">
            <a:off x="4507269" y="3419426"/>
            <a:ext cx="1184457" cy="516877"/>
          </a:xfrm>
          <a:prstGeom prst="straightConnector1">
            <a:avLst/>
          </a:prstGeom>
          <a:ln w="28575">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3801858" y="2959612"/>
            <a:ext cx="695165" cy="976691"/>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28403" y="3078150"/>
            <a:ext cx="469901" cy="415498"/>
          </a:xfrm>
          <a:prstGeom prst="rect">
            <a:avLst/>
          </a:prstGeom>
          <a:noFill/>
        </p:spPr>
        <p:txBody>
          <a:bodyPr wrap="square" rtlCol="0">
            <a:spAutoFit/>
          </a:bodyPr>
          <a:lstStyle/>
          <a:p>
            <a:r>
              <a:rPr lang="en-US" sz="2100" i="1" dirty="0" err="1"/>
              <a:t>R</a:t>
            </a:r>
            <a:r>
              <a:rPr lang="en-US" sz="2100" i="1" baseline="30000" dirty="0" err="1"/>
              <a:t>u</a:t>
            </a:r>
            <a:endParaRPr lang="en-US" sz="2100" i="1" dirty="0"/>
          </a:p>
        </p:txBody>
      </p:sp>
      <p:sp>
        <p:nvSpPr>
          <p:cNvPr id="30" name="TextBox 29"/>
          <p:cNvSpPr txBox="1"/>
          <p:nvPr/>
        </p:nvSpPr>
        <p:spPr>
          <a:xfrm>
            <a:off x="3520401" y="2685000"/>
            <a:ext cx="469901" cy="415498"/>
          </a:xfrm>
          <a:prstGeom prst="rect">
            <a:avLst/>
          </a:prstGeom>
          <a:noFill/>
        </p:spPr>
        <p:txBody>
          <a:bodyPr wrap="square" rtlCol="0">
            <a:spAutoFit/>
          </a:bodyPr>
          <a:lstStyle/>
          <a:p>
            <a:r>
              <a:rPr lang="en-US" sz="2100" i="1" dirty="0" err="1"/>
              <a:t>R</a:t>
            </a:r>
            <a:r>
              <a:rPr lang="en-US" sz="2100" i="1" baseline="30000" dirty="0" err="1"/>
              <a:t>w</a:t>
            </a:r>
            <a:endParaRPr lang="en-US" sz="2100" i="1" dirty="0"/>
          </a:p>
        </p:txBody>
      </p:sp>
      <p:sp>
        <p:nvSpPr>
          <p:cNvPr id="31" name="Freeform 30"/>
          <p:cNvSpPr/>
          <p:nvPr/>
        </p:nvSpPr>
        <p:spPr>
          <a:xfrm>
            <a:off x="4000500" y="3409951"/>
            <a:ext cx="698500" cy="825500"/>
          </a:xfrm>
          <a:custGeom>
            <a:avLst/>
            <a:gdLst>
              <a:gd name="connsiteX0" fmla="*/ 931333 w 931333"/>
              <a:gd name="connsiteY0" fmla="*/ 1100667 h 1100667"/>
              <a:gd name="connsiteX1" fmla="*/ 829733 w 931333"/>
              <a:gd name="connsiteY1" fmla="*/ 863600 h 1100667"/>
              <a:gd name="connsiteX2" fmla="*/ 575733 w 931333"/>
              <a:gd name="connsiteY2" fmla="*/ 626533 h 1100667"/>
              <a:gd name="connsiteX3" fmla="*/ 287867 w 931333"/>
              <a:gd name="connsiteY3" fmla="*/ 440267 h 1100667"/>
              <a:gd name="connsiteX4" fmla="*/ 84667 w 931333"/>
              <a:gd name="connsiteY4" fmla="*/ 237067 h 1100667"/>
              <a:gd name="connsiteX5" fmla="*/ 0 w 931333"/>
              <a:gd name="connsiteY5" fmla="*/ 0 h 110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1333" h="1100667">
                <a:moveTo>
                  <a:pt x="931333" y="1100667"/>
                </a:moveTo>
                <a:cubicBezTo>
                  <a:pt x="910166" y="1021644"/>
                  <a:pt x="889000" y="942622"/>
                  <a:pt x="829733" y="863600"/>
                </a:cubicBezTo>
                <a:cubicBezTo>
                  <a:pt x="770466" y="784578"/>
                  <a:pt x="666044" y="697088"/>
                  <a:pt x="575733" y="626533"/>
                </a:cubicBezTo>
                <a:cubicBezTo>
                  <a:pt x="485422" y="555978"/>
                  <a:pt x="369711" y="505178"/>
                  <a:pt x="287867" y="440267"/>
                </a:cubicBezTo>
                <a:cubicBezTo>
                  <a:pt x="206023" y="375356"/>
                  <a:pt x="132645" y="310445"/>
                  <a:pt x="84667" y="237067"/>
                </a:cubicBezTo>
                <a:cubicBezTo>
                  <a:pt x="36689" y="163689"/>
                  <a:pt x="18344" y="81844"/>
                  <a:pt x="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3" name="Straight Arrow Connector 32"/>
          <p:cNvCxnSpPr/>
          <p:nvPr/>
        </p:nvCxnSpPr>
        <p:spPr>
          <a:xfrm flipV="1">
            <a:off x="4507270" y="2557055"/>
            <a:ext cx="139700" cy="1386209"/>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497022" y="2226469"/>
            <a:ext cx="469901" cy="415498"/>
          </a:xfrm>
          <a:prstGeom prst="rect">
            <a:avLst/>
          </a:prstGeom>
          <a:noFill/>
        </p:spPr>
        <p:txBody>
          <a:bodyPr wrap="square" rtlCol="0">
            <a:spAutoFit/>
          </a:bodyPr>
          <a:lstStyle/>
          <a:p>
            <a:r>
              <a:rPr lang="en-US" sz="2100" i="1" dirty="0"/>
              <a:t>n</a:t>
            </a:r>
          </a:p>
        </p:txBody>
      </p:sp>
      <p:sp>
        <p:nvSpPr>
          <p:cNvPr id="35" name="TextBox 34"/>
          <p:cNvSpPr txBox="1"/>
          <p:nvPr/>
        </p:nvSpPr>
        <p:spPr>
          <a:xfrm>
            <a:off x="741565" y="2889835"/>
            <a:ext cx="2659286" cy="369332"/>
          </a:xfrm>
          <a:prstGeom prst="rect">
            <a:avLst/>
          </a:prstGeom>
          <a:noFill/>
        </p:spPr>
        <p:txBody>
          <a:bodyPr wrap="square" rtlCol="0">
            <a:spAutoFit/>
          </a:bodyPr>
          <a:lstStyle/>
          <a:p>
            <a:r>
              <a:rPr lang="en-US" dirty="0" err="1"/>
              <a:t>Isoparametric</a:t>
            </a:r>
            <a:r>
              <a:rPr lang="en-US" dirty="0"/>
              <a:t> line </a:t>
            </a:r>
            <a:r>
              <a:rPr lang="en-US" i="1" dirty="0"/>
              <a:t>u = k</a:t>
            </a:r>
            <a:r>
              <a:rPr lang="en-US" i="1" baseline="-25000" dirty="0"/>
              <a:t>1</a:t>
            </a:r>
          </a:p>
        </p:txBody>
      </p:sp>
      <p:cxnSp>
        <p:nvCxnSpPr>
          <p:cNvPr id="37" name="Straight Arrow Connector 36"/>
          <p:cNvCxnSpPr/>
          <p:nvPr/>
        </p:nvCxnSpPr>
        <p:spPr>
          <a:xfrm>
            <a:off x="3062545" y="3080236"/>
            <a:ext cx="978668" cy="513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190758" y="5207471"/>
            <a:ext cx="2659286" cy="369332"/>
          </a:xfrm>
          <a:prstGeom prst="rect">
            <a:avLst/>
          </a:prstGeom>
          <a:noFill/>
        </p:spPr>
        <p:txBody>
          <a:bodyPr wrap="square" rtlCol="0">
            <a:spAutoFit/>
          </a:bodyPr>
          <a:lstStyle/>
          <a:p>
            <a:r>
              <a:rPr lang="en-US" dirty="0" err="1"/>
              <a:t>Isoparametric</a:t>
            </a:r>
            <a:r>
              <a:rPr lang="en-US" dirty="0"/>
              <a:t> line </a:t>
            </a:r>
            <a:r>
              <a:rPr lang="en-US" i="1" dirty="0"/>
              <a:t>w = k</a:t>
            </a:r>
            <a:r>
              <a:rPr lang="en-US" i="1" baseline="-25000" dirty="0"/>
              <a:t>2</a:t>
            </a:r>
          </a:p>
        </p:txBody>
      </p:sp>
      <p:cxnSp>
        <p:nvCxnSpPr>
          <p:cNvPr id="42" name="Straight Arrow Connector 41"/>
          <p:cNvCxnSpPr>
            <a:endCxn id="18" idx="6"/>
          </p:cNvCxnSpPr>
          <p:nvPr/>
        </p:nvCxnSpPr>
        <p:spPr>
          <a:xfrm flipV="1">
            <a:off x="4492253" y="3937900"/>
            <a:ext cx="1061028" cy="1312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37525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tangents and </a:t>
            </a:r>
            <a:r>
              <a:rPr lang="en-US" dirty="0" err="1"/>
              <a:t>normals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i="1" dirty="0">
                    <a:solidFill>
                      <a:prstClr val="black"/>
                    </a:solidFill>
                  </a:rPr>
                  <a:t>R</a:t>
                </a:r>
                <a14:m>
                  <m:oMath xmlns:m="http://schemas.openxmlformats.org/officeDocument/2006/math">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𝑢</m:t>
                        </m:r>
                        <m:r>
                          <a:rPr lang="en-US" b="0" i="1" smtClean="0">
                            <a:solidFill>
                              <a:prstClr val="black"/>
                            </a:solidFill>
                            <a:latin typeface="Cambria Math" panose="02040503050406030204" pitchFamily="18" charset="0"/>
                          </a:rPr>
                          <m:t>,</m:t>
                        </m:r>
                        <m:r>
                          <a:rPr lang="en-US" b="0" i="1" smtClean="0">
                            <a:solidFill>
                              <a:prstClr val="black"/>
                            </a:solidFill>
                            <a:latin typeface="Cambria Math" panose="02040503050406030204" pitchFamily="18" charset="0"/>
                          </a:rPr>
                          <m:t>𝑤</m:t>
                        </m:r>
                      </m:e>
                    </m:d>
                  </m:oMath>
                </a14:m>
                <a:r>
                  <a:rPr lang="en-US" i="1" dirty="0">
                    <a:solidFill>
                      <a:prstClr val="black"/>
                    </a:solidFill>
                  </a:rPr>
                  <a:t>=</a:t>
                </a:r>
                <a14:m>
                  <m:oMath xmlns:m="http://schemas.openxmlformats.org/officeDocument/2006/math">
                    <m:d>
                      <m:dPr>
                        <m:begChr m:val="["/>
                        <m:endChr m:val="]"/>
                        <m:ctrlPr>
                          <a:rPr lang="en-US" i="1" dirty="0">
                            <a:solidFill>
                              <a:prstClr val="black"/>
                            </a:solidFill>
                            <a:latin typeface="Cambria Math" panose="02040503050406030204" pitchFamily="18" charset="0"/>
                          </a:rPr>
                        </m:ctrlPr>
                      </m:dPr>
                      <m:e>
                        <m:r>
                          <a:rPr lang="en-US" i="1" dirty="0">
                            <a:solidFill>
                              <a:prstClr val="black"/>
                            </a:solidFill>
                            <a:latin typeface="Cambria Math" panose="02040503050406030204" pitchFamily="18" charset="0"/>
                          </a:rPr>
                          <m:t>𝑈</m:t>
                        </m:r>
                      </m:e>
                    </m:d>
                    <m:r>
                      <a:rPr lang="en-US" i="1" dirty="0">
                        <a:solidFill>
                          <a:prstClr val="black"/>
                        </a:solidFill>
                        <a:latin typeface="Cambria Math" panose="02040503050406030204" pitchFamily="18" charset="0"/>
                        <a:ea typeface="Cambria Math" panose="02040503050406030204" pitchFamily="18" charset="0"/>
                      </a:rPr>
                      <m:t>×</m:t>
                    </m:r>
                    <m:d>
                      <m:dPr>
                        <m:begChr m:val="["/>
                        <m:endChr m:val="]"/>
                        <m:ctrlPr>
                          <a:rPr lang="en-US" i="1" dirty="0">
                            <a:solidFill>
                              <a:prstClr val="black"/>
                            </a:solidFill>
                            <a:latin typeface="Cambria Math" panose="02040503050406030204" pitchFamily="18" charset="0"/>
                            <a:ea typeface="Cambria Math" panose="02040503050406030204" pitchFamily="18" charset="0"/>
                          </a:rPr>
                        </m:ctrlPr>
                      </m:dPr>
                      <m:e>
                        <m:r>
                          <a:rPr lang="en-US" i="1" dirty="0">
                            <a:solidFill>
                              <a:prstClr val="black"/>
                            </a:solidFill>
                            <a:latin typeface="Cambria Math" panose="02040503050406030204" pitchFamily="18" charset="0"/>
                            <a:ea typeface="Cambria Math" panose="02040503050406030204" pitchFamily="18" charset="0"/>
                          </a:rPr>
                          <m:t>𝑋</m:t>
                        </m:r>
                      </m:e>
                    </m:d>
                    <m:r>
                      <a:rPr lang="en-US" i="1" dirty="0">
                        <a:solidFill>
                          <a:prstClr val="black"/>
                        </a:solidFill>
                        <a:latin typeface="Cambria Math" panose="02040503050406030204" pitchFamily="18" charset="0"/>
                        <a:ea typeface="Cambria Math" panose="02040503050406030204" pitchFamily="18" charset="0"/>
                      </a:rPr>
                      <m:t>×</m:t>
                    </m:r>
                    <m:d>
                      <m:dPr>
                        <m:begChr m:val="["/>
                        <m:endChr m:val="]"/>
                        <m:ctrlPr>
                          <a:rPr lang="en-US" i="1" dirty="0">
                            <a:solidFill>
                              <a:prstClr val="black"/>
                            </a:solidFill>
                            <a:latin typeface="Cambria Math" panose="02040503050406030204" pitchFamily="18" charset="0"/>
                            <a:ea typeface="Cambria Math" panose="02040503050406030204" pitchFamily="18" charset="0"/>
                          </a:rPr>
                        </m:ctrlPr>
                      </m:dPr>
                      <m:e>
                        <m:r>
                          <a:rPr lang="en-US" i="1" dirty="0">
                            <a:solidFill>
                              <a:prstClr val="black"/>
                            </a:solidFill>
                            <a:latin typeface="Cambria Math" panose="02040503050406030204" pitchFamily="18" charset="0"/>
                            <a:ea typeface="Cambria Math" panose="02040503050406030204" pitchFamily="18" charset="0"/>
                          </a:rPr>
                          <m:t>𝐵</m:t>
                        </m:r>
                      </m:e>
                    </m:d>
                    <m:r>
                      <a:rPr lang="en-US" i="1" dirty="0">
                        <a:solidFill>
                          <a:prstClr val="black"/>
                        </a:solidFill>
                        <a:latin typeface="Cambria Math" panose="02040503050406030204" pitchFamily="18" charset="0"/>
                        <a:ea typeface="Cambria Math" panose="02040503050406030204" pitchFamily="18" charset="0"/>
                      </a:rPr>
                      <m:t>×</m:t>
                    </m:r>
                    <m:sSup>
                      <m:sSupPr>
                        <m:ctrlPr>
                          <a:rPr lang="en-US" i="1" dirty="0">
                            <a:solidFill>
                              <a:prstClr val="black"/>
                            </a:solidFill>
                            <a:latin typeface="Cambria Math" panose="02040503050406030204" pitchFamily="18" charset="0"/>
                            <a:ea typeface="Cambria Math" panose="02040503050406030204" pitchFamily="18" charset="0"/>
                          </a:rPr>
                        </m:ctrlPr>
                      </m:sSupPr>
                      <m:e>
                        <m:d>
                          <m:dPr>
                            <m:begChr m:val="["/>
                            <m:endChr m:val="]"/>
                            <m:ctrlPr>
                              <a:rPr lang="en-US" i="1" dirty="0">
                                <a:solidFill>
                                  <a:prstClr val="black"/>
                                </a:solidFill>
                                <a:latin typeface="Cambria Math" panose="02040503050406030204" pitchFamily="18" charset="0"/>
                                <a:ea typeface="Cambria Math" panose="02040503050406030204" pitchFamily="18" charset="0"/>
                              </a:rPr>
                            </m:ctrlPr>
                          </m:dPr>
                          <m:e>
                            <m:r>
                              <a:rPr lang="en-US" i="1" dirty="0">
                                <a:solidFill>
                                  <a:prstClr val="black"/>
                                </a:solidFill>
                                <a:latin typeface="Cambria Math" panose="02040503050406030204" pitchFamily="18" charset="0"/>
                                <a:ea typeface="Cambria Math" panose="02040503050406030204" pitchFamily="18" charset="0"/>
                              </a:rPr>
                              <m:t>𝑋</m:t>
                            </m:r>
                          </m:e>
                        </m:d>
                      </m:e>
                      <m:sup>
                        <m:r>
                          <a:rPr lang="en-US" i="1" dirty="0">
                            <a:solidFill>
                              <a:prstClr val="black"/>
                            </a:solidFill>
                            <a:latin typeface="Cambria Math" panose="02040503050406030204" pitchFamily="18" charset="0"/>
                            <a:ea typeface="Cambria Math" panose="02040503050406030204" pitchFamily="18" charset="0"/>
                          </a:rPr>
                          <m:t>𝑇</m:t>
                        </m:r>
                      </m:sup>
                    </m:sSup>
                    <m:r>
                      <a:rPr lang="en-US" i="1" dirty="0">
                        <a:solidFill>
                          <a:prstClr val="black"/>
                        </a:solidFill>
                        <a:latin typeface="Cambria Math" panose="02040503050406030204" pitchFamily="18" charset="0"/>
                        <a:ea typeface="Cambria Math" panose="02040503050406030204" pitchFamily="18" charset="0"/>
                      </a:rPr>
                      <m:t>×</m:t>
                    </m:r>
                    <m:sSup>
                      <m:sSupPr>
                        <m:ctrlPr>
                          <a:rPr lang="en-US" i="1" dirty="0">
                            <a:solidFill>
                              <a:prstClr val="black"/>
                            </a:solidFill>
                            <a:latin typeface="Cambria Math" panose="02040503050406030204" pitchFamily="18" charset="0"/>
                            <a:ea typeface="Cambria Math" panose="02040503050406030204" pitchFamily="18" charset="0"/>
                          </a:rPr>
                        </m:ctrlPr>
                      </m:sSupPr>
                      <m:e>
                        <m:r>
                          <a:rPr lang="en-US" i="1" dirty="0">
                            <a:solidFill>
                              <a:prstClr val="black"/>
                            </a:solidFill>
                            <a:latin typeface="Cambria Math" panose="02040503050406030204" pitchFamily="18" charset="0"/>
                            <a:ea typeface="Cambria Math" panose="02040503050406030204" pitchFamily="18" charset="0"/>
                          </a:rPr>
                          <m:t>[</m:t>
                        </m:r>
                        <m:r>
                          <a:rPr lang="en-US" i="1" dirty="0">
                            <a:solidFill>
                              <a:prstClr val="black"/>
                            </a:solidFill>
                            <a:latin typeface="Cambria Math" panose="02040503050406030204" pitchFamily="18" charset="0"/>
                            <a:ea typeface="Cambria Math" panose="02040503050406030204" pitchFamily="18" charset="0"/>
                          </a:rPr>
                          <m:t>𝑊</m:t>
                        </m:r>
                        <m:r>
                          <a:rPr lang="en-US" i="1" dirty="0">
                            <a:solidFill>
                              <a:prstClr val="black"/>
                            </a:solidFill>
                            <a:latin typeface="Cambria Math" panose="02040503050406030204" pitchFamily="18" charset="0"/>
                            <a:ea typeface="Cambria Math" panose="02040503050406030204" pitchFamily="18" charset="0"/>
                          </a:rPr>
                          <m:t>]</m:t>
                        </m:r>
                        <m:r>
                          <m:rPr>
                            <m:nor/>
                          </m:rPr>
                          <a:rPr lang="en-US" i="1" dirty="0">
                            <a:solidFill>
                              <a:prstClr val="black"/>
                            </a:solidFill>
                          </a:rPr>
                          <m:t> </m:t>
                        </m:r>
                      </m:e>
                      <m:sup>
                        <m:r>
                          <a:rPr lang="en-US" i="1" dirty="0">
                            <a:solidFill>
                              <a:prstClr val="black"/>
                            </a:solidFill>
                            <a:latin typeface="Cambria Math" panose="02040503050406030204" pitchFamily="18" charset="0"/>
                            <a:ea typeface="Cambria Math" panose="02040503050406030204" pitchFamily="18" charset="0"/>
                          </a:rPr>
                          <m:t>𝑇</m:t>
                        </m:r>
                      </m:sup>
                    </m:sSup>
                  </m:oMath>
                </a14:m>
                <a:endParaRPr lang="en-US" i="1" dirty="0">
                  <a:solidFill>
                    <a:prstClr val="black"/>
                  </a:solidFill>
                </a:endParaRPr>
              </a:p>
              <a:p>
                <a:pPr marL="0" indent="0">
                  <a:buNone/>
                </a:pPr>
                <a:r>
                  <a:rPr lang="en-US" i="1" dirty="0">
                    <a:solidFill>
                      <a:prstClr val="black"/>
                    </a:solidFill>
                  </a:rPr>
                  <a:t>R</a:t>
                </a:r>
                <a14:m>
                  <m:oMath xmlns:m="http://schemas.openxmlformats.org/officeDocument/2006/math">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𝑢</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𝑤</m:t>
                        </m:r>
                      </m:e>
                    </m:d>
                  </m:oMath>
                </a14:m>
                <a:r>
                  <a:rPr lang="en-US" i="1" dirty="0">
                    <a:solidFill>
                      <a:prstClr val="black"/>
                    </a:solidFill>
                  </a:rPr>
                  <a:t>=</a:t>
                </a:r>
                <a14:m>
                  <m:oMath xmlns:m="http://schemas.openxmlformats.org/officeDocument/2006/math">
                    <m:d>
                      <m:dPr>
                        <m:begChr m:val="["/>
                        <m:endChr m:val="]"/>
                        <m:ctrlPr>
                          <a:rPr lang="en-US" i="1" dirty="0" smtClean="0">
                            <a:solidFill>
                              <a:prstClr val="black"/>
                            </a:solidFill>
                            <a:latin typeface="Cambria Math" panose="02040503050406030204" pitchFamily="18" charset="0"/>
                          </a:rPr>
                        </m:ctrlPr>
                      </m:dPr>
                      <m:e>
                        <m:r>
                          <a:rPr lang="en-US" b="0" i="1" dirty="0" smtClean="0">
                            <a:solidFill>
                              <a:prstClr val="black"/>
                            </a:solidFill>
                            <a:latin typeface="Cambria Math" panose="02040503050406030204" pitchFamily="18" charset="0"/>
                          </a:rPr>
                          <m:t>1  </m:t>
                        </m:r>
                        <m:r>
                          <a:rPr lang="en-US" b="0" i="1" dirty="0" smtClean="0">
                            <a:solidFill>
                              <a:prstClr val="black"/>
                            </a:solidFill>
                            <a:latin typeface="Cambria Math" panose="02040503050406030204" pitchFamily="18" charset="0"/>
                          </a:rPr>
                          <m:t>𝑢</m:t>
                        </m:r>
                        <m:r>
                          <a:rPr lang="en-US" b="0" i="1" dirty="0" smtClean="0">
                            <a:solidFill>
                              <a:prstClr val="black"/>
                            </a:solidFill>
                            <a:latin typeface="Cambria Math" panose="02040503050406030204" pitchFamily="18" charset="0"/>
                          </a:rPr>
                          <m:t> </m:t>
                        </m:r>
                        <m:sSup>
                          <m:sSupPr>
                            <m:ctrlPr>
                              <a:rPr lang="en-US" b="0" i="1" dirty="0" smtClean="0">
                                <a:solidFill>
                                  <a:prstClr val="black"/>
                                </a:solidFill>
                                <a:latin typeface="Cambria Math" panose="02040503050406030204" pitchFamily="18" charset="0"/>
                              </a:rPr>
                            </m:ctrlPr>
                          </m:sSupPr>
                          <m:e>
                            <m:r>
                              <a:rPr lang="en-US" b="0" i="1" dirty="0" smtClean="0">
                                <a:solidFill>
                                  <a:prstClr val="black"/>
                                </a:solidFill>
                                <a:latin typeface="Cambria Math" panose="02040503050406030204" pitchFamily="18" charset="0"/>
                              </a:rPr>
                              <m:t> </m:t>
                            </m:r>
                            <m:r>
                              <a:rPr lang="en-US" b="0" i="1" dirty="0" smtClean="0">
                                <a:solidFill>
                                  <a:prstClr val="black"/>
                                </a:solidFill>
                                <a:latin typeface="Cambria Math" panose="02040503050406030204" pitchFamily="18" charset="0"/>
                              </a:rPr>
                              <m:t>𝑢</m:t>
                            </m:r>
                          </m:e>
                          <m:sup>
                            <m:r>
                              <a:rPr lang="en-US" b="0" i="1" dirty="0" smtClean="0">
                                <a:solidFill>
                                  <a:prstClr val="black"/>
                                </a:solidFill>
                                <a:latin typeface="Cambria Math" panose="02040503050406030204" pitchFamily="18" charset="0"/>
                              </a:rPr>
                              <m:t>2</m:t>
                            </m:r>
                          </m:sup>
                        </m:sSup>
                        <m:r>
                          <a:rPr lang="en-US" b="0" i="1" dirty="0" smtClean="0">
                            <a:solidFill>
                              <a:prstClr val="black"/>
                            </a:solidFill>
                            <a:latin typeface="Cambria Math" panose="02040503050406030204" pitchFamily="18" charset="0"/>
                          </a:rPr>
                          <m:t>  </m:t>
                        </m:r>
                        <m:sSup>
                          <m:sSupPr>
                            <m:ctrlPr>
                              <a:rPr lang="en-US" b="0" i="1" dirty="0" smtClean="0">
                                <a:solidFill>
                                  <a:prstClr val="black"/>
                                </a:solidFill>
                                <a:latin typeface="Cambria Math" panose="02040503050406030204" pitchFamily="18" charset="0"/>
                              </a:rPr>
                            </m:ctrlPr>
                          </m:sSupPr>
                          <m:e>
                            <m:r>
                              <a:rPr lang="en-US" b="0" i="1" dirty="0" smtClean="0">
                                <a:solidFill>
                                  <a:prstClr val="black"/>
                                </a:solidFill>
                                <a:latin typeface="Cambria Math" panose="02040503050406030204" pitchFamily="18" charset="0"/>
                              </a:rPr>
                              <m:t>𝑢</m:t>
                            </m:r>
                          </m:e>
                          <m:sup>
                            <m:r>
                              <a:rPr lang="en-US" b="0" i="1" dirty="0" smtClean="0">
                                <a:solidFill>
                                  <a:prstClr val="black"/>
                                </a:solidFill>
                                <a:latin typeface="Cambria Math" panose="02040503050406030204" pitchFamily="18" charset="0"/>
                              </a:rPr>
                              <m:t>3</m:t>
                            </m:r>
                          </m:sup>
                        </m:sSup>
                      </m:e>
                    </m:d>
                    <m:r>
                      <a:rPr lang="en-US" i="1" dirty="0">
                        <a:solidFill>
                          <a:prstClr val="black"/>
                        </a:solidFill>
                        <a:latin typeface="Cambria Math" panose="02040503050406030204" pitchFamily="18" charset="0"/>
                        <a:ea typeface="Cambria Math" panose="02040503050406030204" pitchFamily="18" charset="0"/>
                      </a:rPr>
                      <m:t>×</m:t>
                    </m:r>
                    <m:d>
                      <m:dPr>
                        <m:begChr m:val="["/>
                        <m:endChr m:val="]"/>
                        <m:ctrlPr>
                          <a:rPr lang="en-US" i="1" dirty="0">
                            <a:solidFill>
                              <a:prstClr val="black"/>
                            </a:solidFill>
                            <a:latin typeface="Cambria Math" panose="02040503050406030204" pitchFamily="18" charset="0"/>
                            <a:ea typeface="Cambria Math" panose="02040503050406030204" pitchFamily="18" charset="0"/>
                          </a:rPr>
                        </m:ctrlPr>
                      </m:dPr>
                      <m:e>
                        <m:r>
                          <a:rPr lang="en-US" i="1" dirty="0">
                            <a:solidFill>
                              <a:prstClr val="black"/>
                            </a:solidFill>
                            <a:latin typeface="Cambria Math" panose="02040503050406030204" pitchFamily="18" charset="0"/>
                            <a:ea typeface="Cambria Math" panose="02040503050406030204" pitchFamily="18" charset="0"/>
                          </a:rPr>
                          <m:t>𝑋</m:t>
                        </m:r>
                      </m:e>
                    </m:d>
                    <m:r>
                      <a:rPr lang="en-US" i="1" dirty="0">
                        <a:solidFill>
                          <a:prstClr val="black"/>
                        </a:solidFill>
                        <a:latin typeface="Cambria Math" panose="02040503050406030204" pitchFamily="18" charset="0"/>
                        <a:ea typeface="Cambria Math" panose="02040503050406030204" pitchFamily="18" charset="0"/>
                      </a:rPr>
                      <m:t>×</m:t>
                    </m:r>
                    <m:d>
                      <m:dPr>
                        <m:begChr m:val="["/>
                        <m:endChr m:val="]"/>
                        <m:ctrlPr>
                          <a:rPr lang="en-US" i="1" dirty="0">
                            <a:solidFill>
                              <a:prstClr val="black"/>
                            </a:solidFill>
                            <a:latin typeface="Cambria Math" panose="02040503050406030204" pitchFamily="18" charset="0"/>
                            <a:ea typeface="Cambria Math" panose="02040503050406030204" pitchFamily="18" charset="0"/>
                          </a:rPr>
                        </m:ctrlPr>
                      </m:dPr>
                      <m:e>
                        <m:r>
                          <a:rPr lang="en-US" i="1" dirty="0">
                            <a:solidFill>
                              <a:prstClr val="black"/>
                            </a:solidFill>
                            <a:latin typeface="Cambria Math" panose="02040503050406030204" pitchFamily="18" charset="0"/>
                            <a:ea typeface="Cambria Math" panose="02040503050406030204" pitchFamily="18" charset="0"/>
                          </a:rPr>
                          <m:t>𝐵</m:t>
                        </m:r>
                      </m:e>
                    </m:d>
                    <m:r>
                      <a:rPr lang="en-US" i="1" dirty="0">
                        <a:solidFill>
                          <a:prstClr val="black"/>
                        </a:solidFill>
                        <a:latin typeface="Cambria Math" panose="02040503050406030204" pitchFamily="18" charset="0"/>
                        <a:ea typeface="Cambria Math" panose="02040503050406030204" pitchFamily="18" charset="0"/>
                      </a:rPr>
                      <m:t>×</m:t>
                    </m:r>
                    <m:sSup>
                      <m:sSupPr>
                        <m:ctrlPr>
                          <a:rPr lang="en-US" i="1" dirty="0">
                            <a:solidFill>
                              <a:prstClr val="black"/>
                            </a:solidFill>
                            <a:latin typeface="Cambria Math" panose="02040503050406030204" pitchFamily="18" charset="0"/>
                            <a:ea typeface="Cambria Math" panose="02040503050406030204" pitchFamily="18" charset="0"/>
                          </a:rPr>
                        </m:ctrlPr>
                      </m:sSupPr>
                      <m:e>
                        <m:d>
                          <m:dPr>
                            <m:begChr m:val="["/>
                            <m:endChr m:val="]"/>
                            <m:ctrlPr>
                              <a:rPr lang="en-US" i="1" dirty="0">
                                <a:solidFill>
                                  <a:prstClr val="black"/>
                                </a:solidFill>
                                <a:latin typeface="Cambria Math" panose="02040503050406030204" pitchFamily="18" charset="0"/>
                                <a:ea typeface="Cambria Math" panose="02040503050406030204" pitchFamily="18" charset="0"/>
                              </a:rPr>
                            </m:ctrlPr>
                          </m:dPr>
                          <m:e>
                            <m:r>
                              <a:rPr lang="en-US" i="1" dirty="0">
                                <a:solidFill>
                                  <a:prstClr val="black"/>
                                </a:solidFill>
                                <a:latin typeface="Cambria Math" panose="02040503050406030204" pitchFamily="18" charset="0"/>
                                <a:ea typeface="Cambria Math" panose="02040503050406030204" pitchFamily="18" charset="0"/>
                              </a:rPr>
                              <m:t>𝑋</m:t>
                            </m:r>
                          </m:e>
                        </m:d>
                      </m:e>
                      <m:sup>
                        <m:r>
                          <a:rPr lang="en-US" i="1" dirty="0">
                            <a:solidFill>
                              <a:prstClr val="black"/>
                            </a:solidFill>
                            <a:latin typeface="Cambria Math" panose="02040503050406030204" pitchFamily="18" charset="0"/>
                            <a:ea typeface="Cambria Math" panose="02040503050406030204" pitchFamily="18" charset="0"/>
                          </a:rPr>
                          <m:t>𝑇</m:t>
                        </m:r>
                      </m:sup>
                    </m:sSup>
                    <m:r>
                      <a:rPr lang="en-US" i="1" dirty="0">
                        <a:solidFill>
                          <a:prstClr val="black"/>
                        </a:solidFill>
                        <a:latin typeface="Cambria Math" panose="02040503050406030204" pitchFamily="18" charset="0"/>
                        <a:ea typeface="Cambria Math" panose="02040503050406030204" pitchFamily="18" charset="0"/>
                      </a:rPr>
                      <m:t>×</m:t>
                    </m:r>
                    <m:sSup>
                      <m:sSupPr>
                        <m:ctrlPr>
                          <a:rPr lang="en-US" i="1" dirty="0">
                            <a:solidFill>
                              <a:prstClr val="black"/>
                            </a:solidFill>
                            <a:latin typeface="Cambria Math" panose="02040503050406030204" pitchFamily="18" charset="0"/>
                            <a:ea typeface="Cambria Math" panose="02040503050406030204" pitchFamily="18" charset="0"/>
                          </a:rPr>
                        </m:ctrlPr>
                      </m:sSupPr>
                      <m:e>
                        <m:r>
                          <a:rPr lang="en-US" i="1" dirty="0">
                            <a:solidFill>
                              <a:prstClr val="black"/>
                            </a:solidFill>
                            <a:latin typeface="Cambria Math" panose="02040503050406030204" pitchFamily="18" charset="0"/>
                            <a:ea typeface="Cambria Math" panose="02040503050406030204" pitchFamily="18" charset="0"/>
                          </a:rPr>
                          <m:t>[</m:t>
                        </m:r>
                        <m:r>
                          <a:rPr lang="en-US" i="1" dirty="0">
                            <a:solidFill>
                              <a:prstClr val="black"/>
                            </a:solidFill>
                            <a:latin typeface="Cambria Math" panose="02040503050406030204" pitchFamily="18" charset="0"/>
                            <a:ea typeface="Cambria Math" panose="02040503050406030204" pitchFamily="18" charset="0"/>
                          </a:rPr>
                          <m:t>𝑊</m:t>
                        </m:r>
                        <m:r>
                          <a:rPr lang="en-US" i="1" dirty="0">
                            <a:solidFill>
                              <a:prstClr val="black"/>
                            </a:solidFill>
                            <a:latin typeface="Cambria Math" panose="02040503050406030204" pitchFamily="18" charset="0"/>
                            <a:ea typeface="Cambria Math" panose="02040503050406030204" pitchFamily="18" charset="0"/>
                          </a:rPr>
                          <m:t>]</m:t>
                        </m:r>
                        <m:r>
                          <m:rPr>
                            <m:nor/>
                          </m:rPr>
                          <a:rPr lang="en-US" i="1" dirty="0">
                            <a:solidFill>
                              <a:prstClr val="black"/>
                            </a:solidFill>
                          </a:rPr>
                          <m:t> </m:t>
                        </m:r>
                      </m:e>
                      <m:sup>
                        <m:r>
                          <a:rPr lang="en-US" i="1" dirty="0">
                            <a:solidFill>
                              <a:prstClr val="black"/>
                            </a:solidFill>
                            <a:latin typeface="Cambria Math" panose="02040503050406030204" pitchFamily="18" charset="0"/>
                            <a:ea typeface="Cambria Math" panose="02040503050406030204" pitchFamily="18" charset="0"/>
                          </a:rPr>
                          <m:t>𝑇</m:t>
                        </m:r>
                      </m:sup>
                    </m:sSup>
                  </m:oMath>
                </a14:m>
                <a:endParaRPr lang="en-US" i="1" dirty="0">
                  <a:solidFill>
                    <a:prstClr val="black"/>
                  </a:solidFill>
                </a:endParaRPr>
              </a:p>
              <a:p>
                <a:pPr marL="0" indent="0">
                  <a:buNone/>
                </a:pPr>
                <a:endParaRPr lang="en-US" sz="1050" i="1" dirty="0">
                  <a:solidFill>
                    <a:prstClr val="black"/>
                  </a:solidFill>
                </a:endParaRPr>
              </a:p>
              <a:p>
                <a:pPr marL="0" indent="0">
                  <a:buNone/>
                </a:pPr>
                <a:r>
                  <a:rPr lang="en-US" i="1" dirty="0" err="1"/>
                  <a:t>R</a:t>
                </a:r>
                <a:r>
                  <a:rPr lang="en-US" i="1" baseline="30000" dirty="0" err="1"/>
                  <a:t>u</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𝑤</m:t>
                        </m:r>
                      </m:e>
                    </m:d>
                  </m:oMath>
                </a14:m>
                <a:r>
                  <a:rPr lang="en-US" i="1" dirty="0"/>
                  <a:t>=</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𝑈</m:t>
                        </m:r>
                        <m:r>
                          <a:rPr lang="en-US" b="0" i="1" dirty="0" smtClean="0">
                            <a:latin typeface="Cambria Math" panose="02040503050406030204" pitchFamily="18" charset="0"/>
                          </a:rPr>
                          <m:t>′</m:t>
                        </m:r>
                      </m:e>
                    </m:d>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𝑋</m:t>
                        </m:r>
                      </m:e>
                    </m:d>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𝐵</m:t>
                        </m:r>
                      </m:e>
                    </m:d>
                    <m:r>
                      <a:rPr lang="en-US" i="1" dirty="0">
                        <a:latin typeface="Cambria Math" panose="02040503050406030204" pitchFamily="18" charset="0"/>
                        <a:ea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d>
                          <m:dPr>
                            <m:begChr m:val="["/>
                            <m:endChr m:val="]"/>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𝑋</m:t>
                            </m:r>
                          </m:e>
                        </m:d>
                      </m:e>
                      <m:sup>
                        <m:r>
                          <a:rPr lang="en-US" i="1" dirty="0">
                            <a:latin typeface="Cambria Math" panose="02040503050406030204" pitchFamily="18" charset="0"/>
                            <a:ea typeface="Cambria Math" panose="02040503050406030204" pitchFamily="18" charset="0"/>
                          </a:rPr>
                          <m:t>𝑇</m:t>
                        </m:r>
                      </m:sup>
                    </m:sSup>
                    <m:r>
                      <a:rPr lang="en-US" i="1" dirty="0">
                        <a:latin typeface="Cambria Math" panose="02040503050406030204" pitchFamily="18" charset="0"/>
                        <a:ea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𝑊</m:t>
                        </m:r>
                        <m:r>
                          <a:rPr lang="en-US" i="1" dirty="0">
                            <a:latin typeface="Cambria Math" panose="02040503050406030204" pitchFamily="18" charset="0"/>
                            <a:ea typeface="Cambria Math" panose="02040503050406030204" pitchFamily="18" charset="0"/>
                          </a:rPr>
                          <m:t>]</m:t>
                        </m:r>
                        <m:r>
                          <m:rPr>
                            <m:nor/>
                          </m:rPr>
                          <a:rPr lang="en-US" i="1" dirty="0"/>
                          <m:t> </m:t>
                        </m:r>
                      </m:e>
                      <m:sup>
                        <m:r>
                          <a:rPr lang="en-US" i="1" dirty="0">
                            <a:latin typeface="Cambria Math" panose="02040503050406030204" pitchFamily="18" charset="0"/>
                            <a:ea typeface="Cambria Math" panose="02040503050406030204" pitchFamily="18" charset="0"/>
                          </a:rPr>
                          <m:t>𝑇</m:t>
                        </m:r>
                      </m:sup>
                    </m:sSup>
                  </m:oMath>
                </a14:m>
                <a:endParaRPr lang="en-US" i="1" dirty="0"/>
              </a:p>
              <a:p>
                <a:pPr marL="0" indent="0">
                  <a:buNone/>
                </a:pPr>
                <a:endParaRPr lang="en-US" sz="1050" i="1" dirty="0"/>
              </a:p>
              <a:p>
                <a:pPr marL="0" indent="0">
                  <a:buNone/>
                </a:pPr>
                <a:r>
                  <a:rPr lang="en-US" i="1" dirty="0" err="1"/>
                  <a:t>R</a:t>
                </a:r>
                <a:r>
                  <a:rPr lang="en-US" i="1" baseline="30000" dirty="0" err="1"/>
                  <a:t>u</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𝑤</m:t>
                        </m:r>
                      </m:e>
                    </m:d>
                  </m:oMath>
                </a14:m>
                <a:r>
                  <a:rPr lang="en-US" i="1" dirty="0"/>
                  <a:t>=</a:t>
                </a:r>
                <a:r>
                  <a:rPr lang="en-US" i="1" dirty="0">
                    <a:latin typeface="+mj-lt"/>
                  </a:rPr>
                  <a:t>[</a:t>
                </a:r>
                <a:r>
                  <a:rPr lang="en-US" b="0" i="1" dirty="0">
                    <a:latin typeface="+mj-lt"/>
                  </a:rPr>
                  <a:t>0  1  2u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3</m:t>
                        </m:r>
                        <m:r>
                          <a:rPr lang="en-US" b="0" i="1" dirty="0" smtClean="0">
                            <a:latin typeface="Cambria Math" panose="02040503050406030204" pitchFamily="18" charset="0"/>
                          </a:rPr>
                          <m:t>𝑢</m:t>
                        </m:r>
                      </m:e>
                      <m:sup>
                        <m:r>
                          <a:rPr lang="en-US" b="0" i="1" dirty="0" smtClean="0">
                            <a:latin typeface="Cambria Math" panose="02040503050406030204" pitchFamily="18" charset="0"/>
                          </a:rPr>
                          <m:t>2</m:t>
                        </m:r>
                      </m:sup>
                    </m:sSup>
                  </m:oMath>
                </a14:m>
                <a:r>
                  <a:rPr lang="en-US" b="0" i="1" dirty="0">
                    <a:latin typeface="+mj-lt"/>
                  </a:rPr>
                  <a:t>]</a:t>
                </a:r>
                <a14:m>
                  <m:oMath xmlns:m="http://schemas.openxmlformats.org/officeDocument/2006/math">
                    <m:r>
                      <a:rPr lang="en-US" i="1" dirty="0" smtClean="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𝑋</m:t>
                        </m:r>
                      </m:e>
                    </m:d>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𝐵</m:t>
                        </m:r>
                      </m:e>
                    </m:d>
                    <m:r>
                      <a:rPr lang="en-US" i="1" dirty="0">
                        <a:latin typeface="Cambria Math" panose="02040503050406030204" pitchFamily="18" charset="0"/>
                        <a:ea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d>
                          <m:dPr>
                            <m:begChr m:val="["/>
                            <m:endChr m:val="]"/>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𝑋</m:t>
                            </m:r>
                          </m:e>
                        </m:d>
                      </m:e>
                      <m:sup>
                        <m:r>
                          <a:rPr lang="en-US" i="1" dirty="0">
                            <a:latin typeface="Cambria Math" panose="02040503050406030204" pitchFamily="18" charset="0"/>
                            <a:ea typeface="Cambria Math" panose="02040503050406030204" pitchFamily="18" charset="0"/>
                          </a:rPr>
                          <m:t>𝑇</m:t>
                        </m:r>
                      </m:sup>
                    </m:sSup>
                    <m:r>
                      <a:rPr lang="en-US" i="1" dirty="0">
                        <a:latin typeface="Cambria Math" panose="02040503050406030204" pitchFamily="18" charset="0"/>
                        <a:ea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𝑊</m:t>
                        </m:r>
                        <m:r>
                          <a:rPr lang="en-US" i="1" dirty="0">
                            <a:latin typeface="Cambria Math" panose="02040503050406030204" pitchFamily="18" charset="0"/>
                            <a:ea typeface="Cambria Math" panose="02040503050406030204" pitchFamily="18" charset="0"/>
                          </a:rPr>
                          <m:t>]</m:t>
                        </m:r>
                        <m:r>
                          <m:rPr>
                            <m:nor/>
                          </m:rPr>
                          <a:rPr lang="en-US" i="1" dirty="0"/>
                          <m:t> </m:t>
                        </m:r>
                      </m:e>
                      <m:sup>
                        <m:r>
                          <a:rPr lang="en-US" i="1" dirty="0">
                            <a:latin typeface="Cambria Math" panose="02040503050406030204" pitchFamily="18" charset="0"/>
                            <a:ea typeface="Cambria Math" panose="02040503050406030204" pitchFamily="18" charset="0"/>
                          </a:rPr>
                          <m:t>𝑇</m:t>
                        </m:r>
                      </m:sup>
                    </m:sSup>
                  </m:oMath>
                </a14:m>
                <a:endParaRPr lang="en-US" b="0" i="1" dirty="0">
                  <a:latin typeface="+mj-lt"/>
                </a:endParaRPr>
              </a:p>
              <a:p>
                <a:endParaRPr lang="en-US" i="1" dirty="0"/>
              </a:p>
              <a:p>
                <a:pPr marL="0" indent="0">
                  <a:buNone/>
                </a:pPr>
                <a:r>
                  <a:rPr lang="en-US" i="1" dirty="0" err="1"/>
                  <a:t>R</a:t>
                </a:r>
                <a:r>
                  <a:rPr lang="en-US" i="1" baseline="30000" dirty="0" err="1"/>
                  <a:t>w</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𝑤</m:t>
                        </m:r>
                      </m:e>
                    </m:d>
                  </m:oMath>
                </a14:m>
                <a:r>
                  <a:rPr lang="en-US" i="1" dirty="0"/>
                  <a:t>=[U]</a:t>
                </a:r>
                <a14:m>
                  <m:oMath xmlns:m="http://schemas.openxmlformats.org/officeDocument/2006/math">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𝑋</m:t>
                        </m:r>
                      </m:e>
                    </m:d>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𝐵</m:t>
                        </m:r>
                      </m:e>
                    </m:d>
                    <m:r>
                      <a:rPr lang="en-US" i="1" dirty="0">
                        <a:latin typeface="Cambria Math" panose="02040503050406030204" pitchFamily="18" charset="0"/>
                        <a:ea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d>
                          <m:dPr>
                            <m:begChr m:val="["/>
                            <m:endChr m:val="]"/>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𝑋</m:t>
                            </m:r>
                          </m:e>
                        </m:d>
                      </m:e>
                      <m:sup>
                        <m:r>
                          <a:rPr lang="en-US" i="1" dirty="0">
                            <a:latin typeface="Cambria Math" panose="02040503050406030204" pitchFamily="18" charset="0"/>
                            <a:ea typeface="Cambria Math" panose="02040503050406030204" pitchFamily="18" charset="0"/>
                          </a:rPr>
                          <m:t>𝑇</m:t>
                        </m:r>
                      </m:sup>
                    </m:sSup>
                    <m:r>
                      <a:rPr lang="en-US" i="1" dirty="0">
                        <a:latin typeface="Cambria Math" panose="02040503050406030204" pitchFamily="18" charset="0"/>
                        <a:ea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m:t>
                        </m:r>
                        <m:r>
                          <m:rPr>
                            <m:nor/>
                          </m:rPr>
                          <a:rPr lang="en-US" i="1" dirty="0"/>
                          <m:t>0  1  2</m:t>
                        </m:r>
                        <m:r>
                          <m:rPr>
                            <m:nor/>
                          </m:rPr>
                          <a:rPr lang="en-US" b="0" i="1" dirty="0" smtClean="0"/>
                          <m:t>w</m:t>
                        </m:r>
                        <m:r>
                          <m:rPr>
                            <m:nor/>
                          </m:rPr>
                          <a:rPr lang="en-US" i="1" dirty="0"/>
                          <m:t>  </m:t>
                        </m:r>
                        <m:sSup>
                          <m:sSupPr>
                            <m:ctrlPr>
                              <a:rPr lang="en-US" i="1" dirty="0">
                                <a:latin typeface="Cambria Math" panose="02040503050406030204" pitchFamily="18" charset="0"/>
                              </a:rPr>
                            </m:ctrlPr>
                          </m:sSupPr>
                          <m:e>
                            <m:r>
                              <a:rPr lang="en-US" i="1" dirty="0">
                                <a:latin typeface="Cambria Math" panose="02040503050406030204" pitchFamily="18" charset="0"/>
                              </a:rPr>
                              <m:t>3</m:t>
                            </m:r>
                            <m:r>
                              <a:rPr lang="en-US" b="0" i="1" dirty="0" smtClean="0">
                                <a:latin typeface="Cambria Math" panose="02040503050406030204" pitchFamily="18" charset="0"/>
                              </a:rPr>
                              <m:t>𝑤</m:t>
                            </m:r>
                          </m:e>
                          <m:sup>
                            <m:r>
                              <a:rPr lang="en-US" i="1" dirty="0">
                                <a:latin typeface="Cambria Math" panose="02040503050406030204" pitchFamily="18" charset="0"/>
                              </a:rPr>
                              <m:t>2</m:t>
                            </m:r>
                          </m:sup>
                        </m:sSup>
                        <m:r>
                          <a:rPr lang="en-US" i="1" dirty="0">
                            <a:latin typeface="Cambria Math" panose="02040503050406030204" pitchFamily="18" charset="0"/>
                            <a:ea typeface="Cambria Math" panose="02040503050406030204" pitchFamily="18" charset="0"/>
                          </a:rPr>
                          <m:t>]</m:t>
                        </m:r>
                        <m:r>
                          <m:rPr>
                            <m:nor/>
                          </m:rPr>
                          <a:rPr lang="en-US" i="1" dirty="0"/>
                          <m:t> </m:t>
                        </m:r>
                      </m:e>
                      <m:sup>
                        <m:r>
                          <a:rPr lang="en-US" i="1" dirty="0">
                            <a:latin typeface="Cambria Math" panose="02040503050406030204" pitchFamily="18" charset="0"/>
                            <a:ea typeface="Cambria Math" panose="02040503050406030204" pitchFamily="18" charset="0"/>
                          </a:rPr>
                          <m:t>𝑇</m:t>
                        </m:r>
                      </m:sup>
                    </m:sSup>
                  </m:oMath>
                </a14:m>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546" t="-2241"/>
                </a:stretch>
              </a:blipFill>
            </p:spPr>
            <p:txBody>
              <a:bodyPr/>
              <a:lstStyle/>
              <a:p>
                <a:r>
                  <a:rPr lang="en-IN">
                    <a:noFill/>
                  </a:rPr>
                  <a:t> </a:t>
                </a:r>
              </a:p>
            </p:txBody>
          </p:sp>
        </mc:Fallback>
      </mc:AlternateContent>
    </p:spTree>
    <p:extLst>
      <p:ext uri="{BB962C8B-B14F-4D97-AF65-F5344CB8AC3E}">
        <p14:creationId xmlns:p14="http://schemas.microsoft.com/office/powerpoint/2010/main" val="2409214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Spread of CNC technology</a:t>
            </a:r>
          </a:p>
        </p:txBody>
      </p:sp>
      <p:sp>
        <p:nvSpPr>
          <p:cNvPr id="3" name="Content Placeholder 2"/>
          <p:cNvSpPr>
            <a:spLocks noGrp="1"/>
          </p:cNvSpPr>
          <p:nvPr>
            <p:ph idx="1"/>
          </p:nvPr>
        </p:nvSpPr>
        <p:spPr/>
        <p:txBody>
          <a:bodyPr/>
          <a:lstStyle/>
          <a:p>
            <a:r>
              <a:rPr lang="en-US" dirty="0"/>
              <a:t>CNC machine tools find wide application in low level and medium level production. </a:t>
            </a:r>
          </a:p>
          <a:p>
            <a:pPr algn="just"/>
            <a:r>
              <a:rPr lang="en-US" dirty="0"/>
              <a:t>CNC technology supports the realization of unconventional concepts in manufacturing – like Rapid Prototyping (RP)</a:t>
            </a:r>
          </a:p>
          <a:p>
            <a:pPr algn="just"/>
            <a:r>
              <a:rPr lang="en-US" dirty="0"/>
              <a:t>It is possible to manufacture complex shapes by CNC</a:t>
            </a:r>
          </a:p>
          <a:p>
            <a:pPr algn="just"/>
            <a:endParaRPr lang="en-US" dirty="0"/>
          </a:p>
          <a:p>
            <a:pPr marL="0" indent="0">
              <a:buNone/>
            </a:pPr>
            <a:endParaRPr lang="en-US" dirty="0"/>
          </a:p>
        </p:txBody>
      </p:sp>
    </p:spTree>
    <p:extLst>
      <p:ext uri="{BB962C8B-B14F-4D97-AF65-F5344CB8AC3E}">
        <p14:creationId xmlns:p14="http://schemas.microsoft.com/office/powerpoint/2010/main" val="296980910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MCQ</a:t>
            </a:r>
          </a:p>
        </p:txBody>
      </p:sp>
      <p:sp>
        <p:nvSpPr>
          <p:cNvPr id="3" name="Content Placeholder 2"/>
          <p:cNvSpPr>
            <a:spLocks noGrp="1"/>
          </p:cNvSpPr>
          <p:nvPr>
            <p:ph idx="1"/>
          </p:nvPr>
        </p:nvSpPr>
        <p:spPr/>
        <p:txBody>
          <a:bodyPr/>
          <a:lstStyle/>
          <a:p>
            <a:r>
              <a:rPr lang="en-US" dirty="0"/>
              <a:t>If a vertical plane cuts a curved surface, the curve of intersection </a:t>
            </a:r>
          </a:p>
          <a:p>
            <a:endParaRPr lang="en-US" dirty="0"/>
          </a:p>
          <a:p>
            <a:pPr marL="428625" indent="-428625">
              <a:buAutoNum type="romanLcPeriod"/>
            </a:pPr>
            <a:r>
              <a:rPr lang="en-US" dirty="0"/>
              <a:t>Is always a straight line</a:t>
            </a:r>
          </a:p>
          <a:p>
            <a:pPr marL="428625" indent="-428625">
              <a:buAutoNum type="romanLcPeriod"/>
            </a:pPr>
            <a:r>
              <a:rPr lang="en-US" dirty="0"/>
              <a:t>Cannot be a planar curve</a:t>
            </a:r>
          </a:p>
          <a:p>
            <a:pPr marL="428625" indent="-428625">
              <a:buAutoNum type="romanLcPeriod"/>
            </a:pPr>
            <a:r>
              <a:rPr lang="en-US" dirty="0"/>
              <a:t>Has a tangent which is also tangent to the curved surface</a:t>
            </a:r>
          </a:p>
          <a:p>
            <a:pPr marL="428625" indent="-428625">
              <a:buAutoNum type="romanLcPeriod"/>
            </a:pPr>
            <a:r>
              <a:rPr lang="en-US" dirty="0"/>
              <a:t>None of the others </a:t>
            </a:r>
          </a:p>
        </p:txBody>
      </p:sp>
      <p:grpSp>
        <p:nvGrpSpPr>
          <p:cNvPr id="21" name="Group 20"/>
          <p:cNvGrpSpPr/>
          <p:nvPr/>
        </p:nvGrpSpPr>
        <p:grpSpPr>
          <a:xfrm>
            <a:off x="5203019" y="2567181"/>
            <a:ext cx="2235200" cy="1583729"/>
            <a:chOff x="5063067" y="4390761"/>
            <a:chExt cx="2980266" cy="2111639"/>
          </a:xfrm>
        </p:grpSpPr>
        <p:grpSp>
          <p:nvGrpSpPr>
            <p:cNvPr id="18" name="Group 17"/>
            <p:cNvGrpSpPr/>
            <p:nvPr/>
          </p:nvGrpSpPr>
          <p:grpSpPr>
            <a:xfrm>
              <a:off x="5063067" y="4390761"/>
              <a:ext cx="2980266" cy="2111639"/>
              <a:chOff x="5266267" y="4001294"/>
              <a:chExt cx="3200400" cy="2467239"/>
            </a:xfrm>
          </p:grpSpPr>
          <p:sp>
            <p:nvSpPr>
              <p:cNvPr id="4" name="Freeform 3"/>
              <p:cNvSpPr/>
              <p:nvPr/>
            </p:nvSpPr>
            <p:spPr>
              <a:xfrm>
                <a:off x="6231467" y="5905985"/>
                <a:ext cx="2235200" cy="541955"/>
              </a:xfrm>
              <a:custGeom>
                <a:avLst/>
                <a:gdLst>
                  <a:gd name="connsiteX0" fmla="*/ 0 w 2235200"/>
                  <a:gd name="connsiteY0" fmla="*/ 541955 h 541955"/>
                  <a:gd name="connsiteX1" fmla="*/ 389467 w 2235200"/>
                  <a:gd name="connsiteY1" fmla="*/ 152488 h 541955"/>
                  <a:gd name="connsiteX2" fmla="*/ 1134534 w 2235200"/>
                  <a:gd name="connsiteY2" fmla="*/ 88 h 541955"/>
                  <a:gd name="connsiteX3" fmla="*/ 1981200 w 2235200"/>
                  <a:gd name="connsiteY3" fmla="*/ 169422 h 541955"/>
                  <a:gd name="connsiteX4" fmla="*/ 2235200 w 2235200"/>
                  <a:gd name="connsiteY4" fmla="*/ 84755 h 541955"/>
                  <a:gd name="connsiteX5" fmla="*/ 2235200 w 2235200"/>
                  <a:gd name="connsiteY5" fmla="*/ 84755 h 54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5200" h="541955">
                    <a:moveTo>
                      <a:pt x="0" y="541955"/>
                    </a:moveTo>
                    <a:cubicBezTo>
                      <a:pt x="100189" y="392377"/>
                      <a:pt x="200378" y="242799"/>
                      <a:pt x="389467" y="152488"/>
                    </a:cubicBezTo>
                    <a:cubicBezTo>
                      <a:pt x="578556" y="62177"/>
                      <a:pt x="869245" y="-2734"/>
                      <a:pt x="1134534" y="88"/>
                    </a:cubicBezTo>
                    <a:cubicBezTo>
                      <a:pt x="1399823" y="2910"/>
                      <a:pt x="1797756" y="155311"/>
                      <a:pt x="1981200" y="169422"/>
                    </a:cubicBezTo>
                    <a:cubicBezTo>
                      <a:pt x="2164644" y="183533"/>
                      <a:pt x="2235200" y="84755"/>
                      <a:pt x="2235200" y="84755"/>
                    </a:cubicBezTo>
                    <a:lnTo>
                      <a:pt x="2235200" y="84755"/>
                    </a:ln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5" name="Freeform 4"/>
              <p:cNvSpPr/>
              <p:nvPr/>
            </p:nvSpPr>
            <p:spPr>
              <a:xfrm>
                <a:off x="5266267" y="5520267"/>
                <a:ext cx="965200" cy="948266"/>
              </a:xfrm>
              <a:custGeom>
                <a:avLst/>
                <a:gdLst>
                  <a:gd name="connsiteX0" fmla="*/ 965200 w 965200"/>
                  <a:gd name="connsiteY0" fmla="*/ 948266 h 948266"/>
                  <a:gd name="connsiteX1" fmla="*/ 660400 w 965200"/>
                  <a:gd name="connsiteY1" fmla="*/ 491066 h 948266"/>
                  <a:gd name="connsiteX2" fmla="*/ 0 w 965200"/>
                  <a:gd name="connsiteY2" fmla="*/ 0 h 948266"/>
                  <a:gd name="connsiteX3" fmla="*/ 0 w 965200"/>
                  <a:gd name="connsiteY3" fmla="*/ 0 h 948266"/>
                </a:gdLst>
                <a:ahLst/>
                <a:cxnLst>
                  <a:cxn ang="0">
                    <a:pos x="connsiteX0" y="connsiteY0"/>
                  </a:cxn>
                  <a:cxn ang="0">
                    <a:pos x="connsiteX1" y="connsiteY1"/>
                  </a:cxn>
                  <a:cxn ang="0">
                    <a:pos x="connsiteX2" y="connsiteY2"/>
                  </a:cxn>
                  <a:cxn ang="0">
                    <a:pos x="connsiteX3" y="connsiteY3"/>
                  </a:cxn>
                </a:cxnLst>
                <a:rect l="l" t="t" r="r" b="b"/>
                <a:pathLst>
                  <a:path w="965200" h="948266">
                    <a:moveTo>
                      <a:pt x="965200" y="948266"/>
                    </a:moveTo>
                    <a:cubicBezTo>
                      <a:pt x="893233" y="798688"/>
                      <a:pt x="821267" y="649110"/>
                      <a:pt x="660400" y="491066"/>
                    </a:cubicBezTo>
                    <a:cubicBezTo>
                      <a:pt x="499533" y="333022"/>
                      <a:pt x="0" y="0"/>
                      <a:pt x="0" y="0"/>
                    </a:cubicBezTo>
                    <a:lnTo>
                      <a:pt x="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5"/>
              <p:cNvSpPr/>
              <p:nvPr/>
            </p:nvSpPr>
            <p:spPr>
              <a:xfrm>
                <a:off x="7501467" y="5046134"/>
                <a:ext cx="965200" cy="948266"/>
              </a:xfrm>
              <a:custGeom>
                <a:avLst/>
                <a:gdLst>
                  <a:gd name="connsiteX0" fmla="*/ 965200 w 965200"/>
                  <a:gd name="connsiteY0" fmla="*/ 948266 h 948266"/>
                  <a:gd name="connsiteX1" fmla="*/ 660400 w 965200"/>
                  <a:gd name="connsiteY1" fmla="*/ 491066 h 948266"/>
                  <a:gd name="connsiteX2" fmla="*/ 0 w 965200"/>
                  <a:gd name="connsiteY2" fmla="*/ 0 h 948266"/>
                  <a:gd name="connsiteX3" fmla="*/ 0 w 965200"/>
                  <a:gd name="connsiteY3" fmla="*/ 0 h 948266"/>
                </a:gdLst>
                <a:ahLst/>
                <a:cxnLst>
                  <a:cxn ang="0">
                    <a:pos x="connsiteX0" y="connsiteY0"/>
                  </a:cxn>
                  <a:cxn ang="0">
                    <a:pos x="connsiteX1" y="connsiteY1"/>
                  </a:cxn>
                  <a:cxn ang="0">
                    <a:pos x="connsiteX2" y="connsiteY2"/>
                  </a:cxn>
                  <a:cxn ang="0">
                    <a:pos x="connsiteX3" y="connsiteY3"/>
                  </a:cxn>
                </a:cxnLst>
                <a:rect l="l" t="t" r="r" b="b"/>
                <a:pathLst>
                  <a:path w="965200" h="948266">
                    <a:moveTo>
                      <a:pt x="965200" y="948266"/>
                    </a:moveTo>
                    <a:cubicBezTo>
                      <a:pt x="893233" y="798688"/>
                      <a:pt x="821267" y="649110"/>
                      <a:pt x="660400" y="491066"/>
                    </a:cubicBezTo>
                    <a:cubicBezTo>
                      <a:pt x="499533" y="333022"/>
                      <a:pt x="0" y="0"/>
                      <a:pt x="0" y="0"/>
                    </a:cubicBezTo>
                    <a:lnTo>
                      <a:pt x="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9"/>
              <p:cNvSpPr/>
              <p:nvPr/>
            </p:nvSpPr>
            <p:spPr>
              <a:xfrm>
                <a:off x="5774267" y="5046133"/>
                <a:ext cx="1727200" cy="829734"/>
              </a:xfrm>
              <a:custGeom>
                <a:avLst/>
                <a:gdLst>
                  <a:gd name="connsiteX0" fmla="*/ 0 w 1727200"/>
                  <a:gd name="connsiteY0" fmla="*/ 829734 h 829734"/>
                  <a:gd name="connsiteX1" fmla="*/ 270933 w 1727200"/>
                  <a:gd name="connsiteY1" fmla="*/ 474134 h 829734"/>
                  <a:gd name="connsiteX2" fmla="*/ 1016000 w 1727200"/>
                  <a:gd name="connsiteY2" fmla="*/ 338667 h 829734"/>
                  <a:gd name="connsiteX3" fmla="*/ 1727200 w 1727200"/>
                  <a:gd name="connsiteY3" fmla="*/ 0 h 829734"/>
                </a:gdLst>
                <a:ahLst/>
                <a:cxnLst>
                  <a:cxn ang="0">
                    <a:pos x="connsiteX0" y="connsiteY0"/>
                  </a:cxn>
                  <a:cxn ang="0">
                    <a:pos x="connsiteX1" y="connsiteY1"/>
                  </a:cxn>
                  <a:cxn ang="0">
                    <a:pos x="connsiteX2" y="connsiteY2"/>
                  </a:cxn>
                  <a:cxn ang="0">
                    <a:pos x="connsiteX3" y="connsiteY3"/>
                  </a:cxn>
                </a:cxnLst>
                <a:rect l="l" t="t" r="r" b="b"/>
                <a:pathLst>
                  <a:path w="1727200" h="829734">
                    <a:moveTo>
                      <a:pt x="0" y="829734"/>
                    </a:moveTo>
                    <a:cubicBezTo>
                      <a:pt x="50800" y="692856"/>
                      <a:pt x="101600" y="555978"/>
                      <a:pt x="270933" y="474134"/>
                    </a:cubicBezTo>
                    <a:cubicBezTo>
                      <a:pt x="440266" y="392289"/>
                      <a:pt x="773289" y="417689"/>
                      <a:pt x="1016000" y="338667"/>
                    </a:cubicBezTo>
                    <a:cubicBezTo>
                      <a:pt x="1258711" y="259645"/>
                      <a:pt x="1492955" y="129822"/>
                      <a:pt x="1727200" y="0"/>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2" name="Straight Connector 11"/>
              <p:cNvCxnSpPr/>
              <p:nvPr/>
            </p:nvCxnSpPr>
            <p:spPr>
              <a:xfrm flipV="1">
                <a:off x="5774267" y="4656667"/>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0" idx="3"/>
              </p:cNvCxnSpPr>
              <p:nvPr/>
            </p:nvCxnSpPr>
            <p:spPr>
              <a:xfrm flipV="1">
                <a:off x="7501467" y="4001294"/>
                <a:ext cx="0" cy="1044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774267" y="4001294"/>
                <a:ext cx="1727200" cy="655373"/>
              </a:xfrm>
              <a:prstGeom prst="line">
                <a:avLst/>
              </a:prstGeom>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5300133" y="5232400"/>
                <a:ext cx="474134" cy="304800"/>
              </a:xfrm>
              <a:custGeom>
                <a:avLst/>
                <a:gdLst>
                  <a:gd name="connsiteX0" fmla="*/ 0 w 474134"/>
                  <a:gd name="connsiteY0" fmla="*/ 304800 h 304800"/>
                  <a:gd name="connsiteX1" fmla="*/ 237067 w 474134"/>
                  <a:gd name="connsiteY1" fmla="*/ 84667 h 304800"/>
                  <a:gd name="connsiteX2" fmla="*/ 474134 w 474134"/>
                  <a:gd name="connsiteY2" fmla="*/ 0 h 304800"/>
                  <a:gd name="connsiteX3" fmla="*/ 474134 w 474134"/>
                  <a:gd name="connsiteY3" fmla="*/ 0 h 304800"/>
                </a:gdLst>
                <a:ahLst/>
                <a:cxnLst>
                  <a:cxn ang="0">
                    <a:pos x="connsiteX0" y="connsiteY0"/>
                  </a:cxn>
                  <a:cxn ang="0">
                    <a:pos x="connsiteX1" y="connsiteY1"/>
                  </a:cxn>
                  <a:cxn ang="0">
                    <a:pos x="connsiteX2" y="connsiteY2"/>
                  </a:cxn>
                  <a:cxn ang="0">
                    <a:pos x="connsiteX3" y="connsiteY3"/>
                  </a:cxn>
                </a:cxnLst>
                <a:rect l="l" t="t" r="r" b="b"/>
                <a:pathLst>
                  <a:path w="474134" h="304800">
                    <a:moveTo>
                      <a:pt x="0" y="304800"/>
                    </a:moveTo>
                    <a:cubicBezTo>
                      <a:pt x="79022" y="220133"/>
                      <a:pt x="158045" y="135467"/>
                      <a:pt x="237067" y="84667"/>
                    </a:cubicBezTo>
                    <a:cubicBezTo>
                      <a:pt x="316089" y="33867"/>
                      <a:pt x="474134" y="0"/>
                      <a:pt x="474134" y="0"/>
                    </a:cubicBezTo>
                    <a:lnTo>
                      <a:pt x="474134"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20" name="Straight Arrow Connector 19"/>
            <p:cNvCxnSpPr/>
            <p:nvPr/>
          </p:nvCxnSpPr>
          <p:spPr>
            <a:xfrm flipV="1">
              <a:off x="5771891" y="5432680"/>
              <a:ext cx="443045" cy="246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937301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A curve </a:t>
            </a:r>
            <a:r>
              <a:rPr lang="en-US" sz="1800" i="1" dirty="0"/>
              <a:t>R(t) </a:t>
            </a:r>
            <a:r>
              <a:rPr lang="en-US" sz="1800" dirty="0"/>
              <a:t>on the surface R(</a:t>
            </a:r>
            <a:r>
              <a:rPr lang="en-US" sz="1800" dirty="0" err="1"/>
              <a:t>u,w</a:t>
            </a:r>
            <a:r>
              <a:rPr lang="en-US" sz="1800" dirty="0"/>
              <a:t>) and a tangent to 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r>
                  <a:rPr lang="en-US" dirty="0"/>
                  <a:t>The curve is </a:t>
                </a:r>
                <a:r>
                  <a:rPr lang="en-US" i="1" dirty="0"/>
                  <a:t>R(t) </a:t>
                </a:r>
                <a:r>
                  <a:rPr lang="en-US" dirty="0"/>
                  <a:t>= </a:t>
                </a:r>
              </a:p>
              <a:p>
                <a:r>
                  <a:rPr lang="en-US" dirty="0"/>
                  <a:t>And the tangent to it is </a:t>
                </a:r>
                <a:r>
                  <a:rPr lang="en-US" i="1" dirty="0"/>
                  <a:t>R’(t)</a:t>
                </a:r>
              </a:p>
              <a:p>
                <a:r>
                  <a:rPr lang="en-US" dirty="0"/>
                  <a:t>=</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𝑑𝑅</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a14:m>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den>
                    </m:f>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𝑑𝑢</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𝑤</m:t>
                        </m:r>
                      </m:num>
                      <m:den>
                        <m:r>
                          <a:rPr lang="en-US" i="1">
                            <a:latin typeface="Cambria Math" panose="02040503050406030204" pitchFamily="18" charset="0"/>
                            <a:ea typeface="Cambria Math" panose="02040503050406030204" pitchFamily="18" charset="0"/>
                          </a:rPr>
                          <m:t>𝑑𝑡</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a:stretch>
              </a:blipFill>
            </p:spPr>
            <p:txBody>
              <a:bodyPr/>
              <a:lstStyle/>
              <a:p>
                <a:r>
                  <a:rPr lang="en-US">
                    <a:noFill/>
                  </a:rPr>
                  <a:t> </a:t>
                </a:r>
              </a:p>
            </p:txBody>
          </p:sp>
        </mc:Fallback>
      </mc:AlternateContent>
      <p:grpSp>
        <p:nvGrpSpPr>
          <p:cNvPr id="46" name="Group 45"/>
          <p:cNvGrpSpPr/>
          <p:nvPr/>
        </p:nvGrpSpPr>
        <p:grpSpPr>
          <a:xfrm>
            <a:off x="5527395" y="3588324"/>
            <a:ext cx="2850600" cy="2187146"/>
            <a:chOff x="4595580" y="3672625"/>
            <a:chExt cx="2850600" cy="2187146"/>
          </a:xfrm>
        </p:grpSpPr>
        <p:grpSp>
          <p:nvGrpSpPr>
            <p:cNvPr id="45" name="Group 44"/>
            <p:cNvGrpSpPr/>
            <p:nvPr/>
          </p:nvGrpSpPr>
          <p:grpSpPr>
            <a:xfrm>
              <a:off x="4595580" y="3672625"/>
              <a:ext cx="2850600" cy="2187146"/>
              <a:chOff x="4595580" y="3672625"/>
              <a:chExt cx="2850600" cy="2187146"/>
            </a:xfrm>
          </p:grpSpPr>
          <p:grpSp>
            <p:nvGrpSpPr>
              <p:cNvPr id="26" name="Group 25"/>
              <p:cNvGrpSpPr/>
              <p:nvPr/>
            </p:nvGrpSpPr>
            <p:grpSpPr>
              <a:xfrm>
                <a:off x="4595580" y="3672625"/>
                <a:ext cx="2850600" cy="2187146"/>
                <a:chOff x="6062336" y="3304034"/>
                <a:chExt cx="3800800" cy="2916195"/>
              </a:xfrm>
            </p:grpSpPr>
            <p:sp>
              <p:nvSpPr>
                <p:cNvPr id="27" name="Rectangle 26"/>
                <p:cNvSpPr/>
                <p:nvPr/>
              </p:nvSpPr>
              <p:spPr>
                <a:xfrm>
                  <a:off x="6540436" y="3659315"/>
                  <a:ext cx="2931109" cy="20863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28" name="TextBox 27"/>
                <p:cNvSpPr txBox="1"/>
                <p:nvPr/>
              </p:nvSpPr>
              <p:spPr>
                <a:xfrm>
                  <a:off x="6096000" y="5745707"/>
                  <a:ext cx="722559" cy="400109"/>
                </a:xfrm>
                <a:prstGeom prst="rect">
                  <a:avLst/>
                </a:prstGeom>
                <a:noFill/>
              </p:spPr>
              <p:txBody>
                <a:bodyPr wrap="square" rtlCol="0">
                  <a:spAutoFit/>
                </a:bodyPr>
                <a:lstStyle/>
                <a:p>
                  <a:r>
                    <a:rPr lang="en-US" sz="1350" dirty="0"/>
                    <a:t>(0,0)</a:t>
                  </a:r>
                </a:p>
              </p:txBody>
            </p:sp>
            <p:sp>
              <p:nvSpPr>
                <p:cNvPr id="29" name="TextBox 28"/>
                <p:cNvSpPr txBox="1"/>
                <p:nvPr/>
              </p:nvSpPr>
              <p:spPr>
                <a:xfrm>
                  <a:off x="6112156" y="3320126"/>
                  <a:ext cx="680101" cy="400109"/>
                </a:xfrm>
                <a:prstGeom prst="rect">
                  <a:avLst/>
                </a:prstGeom>
                <a:noFill/>
              </p:spPr>
              <p:txBody>
                <a:bodyPr wrap="none" rtlCol="0">
                  <a:spAutoFit/>
                </a:bodyPr>
                <a:lstStyle/>
                <a:p>
                  <a:r>
                    <a:rPr lang="en-US" sz="1350" dirty="0"/>
                    <a:t>(0,1)</a:t>
                  </a:r>
                </a:p>
              </p:txBody>
            </p:sp>
            <p:sp>
              <p:nvSpPr>
                <p:cNvPr id="30" name="TextBox 29"/>
                <p:cNvSpPr txBox="1"/>
                <p:nvPr/>
              </p:nvSpPr>
              <p:spPr>
                <a:xfrm>
                  <a:off x="9182223" y="5758195"/>
                  <a:ext cx="680101" cy="400109"/>
                </a:xfrm>
                <a:prstGeom prst="rect">
                  <a:avLst/>
                </a:prstGeom>
                <a:noFill/>
              </p:spPr>
              <p:txBody>
                <a:bodyPr wrap="none" rtlCol="0">
                  <a:spAutoFit/>
                </a:bodyPr>
                <a:lstStyle/>
                <a:p>
                  <a:r>
                    <a:rPr lang="en-US" sz="1350" dirty="0"/>
                    <a:t>(1,0)</a:t>
                  </a:r>
                </a:p>
              </p:txBody>
            </p:sp>
            <p:sp>
              <p:nvSpPr>
                <p:cNvPr id="31" name="TextBox 30"/>
                <p:cNvSpPr txBox="1"/>
                <p:nvPr/>
              </p:nvSpPr>
              <p:spPr>
                <a:xfrm>
                  <a:off x="9183035" y="3304034"/>
                  <a:ext cx="680101" cy="400109"/>
                </a:xfrm>
                <a:prstGeom prst="rect">
                  <a:avLst/>
                </a:prstGeom>
                <a:noFill/>
              </p:spPr>
              <p:txBody>
                <a:bodyPr wrap="none" rtlCol="0">
                  <a:spAutoFit/>
                </a:bodyPr>
                <a:lstStyle/>
                <a:p>
                  <a:r>
                    <a:rPr lang="en-US" sz="1350" dirty="0"/>
                    <a:t>(1,1)</a:t>
                  </a:r>
                </a:p>
              </p:txBody>
            </p:sp>
            <p:sp>
              <p:nvSpPr>
                <p:cNvPr id="32" name="TextBox 31"/>
                <p:cNvSpPr txBox="1"/>
                <p:nvPr/>
              </p:nvSpPr>
              <p:spPr>
                <a:xfrm>
                  <a:off x="7002511" y="5666232"/>
                  <a:ext cx="561712" cy="553997"/>
                </a:xfrm>
                <a:prstGeom prst="rect">
                  <a:avLst/>
                </a:prstGeom>
                <a:noFill/>
              </p:spPr>
              <p:txBody>
                <a:bodyPr wrap="square" rtlCol="0">
                  <a:spAutoFit/>
                </a:bodyPr>
                <a:lstStyle/>
                <a:p>
                  <a:r>
                    <a:rPr lang="en-US" sz="2100" i="1" dirty="0"/>
                    <a:t>u</a:t>
                  </a:r>
                </a:p>
              </p:txBody>
            </p:sp>
            <p:sp>
              <p:nvSpPr>
                <p:cNvPr id="33" name="TextBox 32"/>
                <p:cNvSpPr txBox="1"/>
                <p:nvPr/>
              </p:nvSpPr>
              <p:spPr>
                <a:xfrm>
                  <a:off x="6062336" y="4975499"/>
                  <a:ext cx="561712" cy="553997"/>
                </a:xfrm>
                <a:prstGeom prst="rect">
                  <a:avLst/>
                </a:prstGeom>
                <a:noFill/>
              </p:spPr>
              <p:txBody>
                <a:bodyPr wrap="square" rtlCol="0">
                  <a:spAutoFit/>
                </a:bodyPr>
                <a:lstStyle/>
                <a:p>
                  <a:r>
                    <a:rPr lang="en-US" sz="2100" i="1" dirty="0"/>
                    <a:t>w</a:t>
                  </a:r>
                </a:p>
              </p:txBody>
            </p:sp>
            <p:cxnSp>
              <p:nvCxnSpPr>
                <p:cNvPr id="34" name="Straight Arrow Connector 33"/>
                <p:cNvCxnSpPr/>
                <p:nvPr/>
              </p:nvCxnSpPr>
              <p:spPr>
                <a:xfrm flipV="1">
                  <a:off x="6343192" y="4107976"/>
                  <a:ext cx="0" cy="8675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32" idx="3"/>
                </p:cNvCxnSpPr>
                <p:nvPr/>
              </p:nvCxnSpPr>
              <p:spPr>
                <a:xfrm flipV="1">
                  <a:off x="7564223" y="5897108"/>
                  <a:ext cx="851904" cy="46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6" name="Oval 35"/>
              <p:cNvSpPr/>
              <p:nvPr/>
            </p:nvSpPr>
            <p:spPr>
              <a:xfrm>
                <a:off x="5362903" y="4833614"/>
                <a:ext cx="115330" cy="88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Oval 36"/>
              <p:cNvSpPr/>
              <p:nvPr/>
            </p:nvSpPr>
            <p:spPr>
              <a:xfrm>
                <a:off x="5835135" y="4612914"/>
                <a:ext cx="115330" cy="88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p:cNvSpPr/>
              <p:nvPr/>
            </p:nvSpPr>
            <p:spPr>
              <a:xfrm>
                <a:off x="5932095" y="4271869"/>
                <a:ext cx="115330" cy="88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p:cNvSpPr/>
              <p:nvPr/>
            </p:nvSpPr>
            <p:spPr>
              <a:xfrm>
                <a:off x="6479004" y="4227419"/>
                <a:ext cx="115330" cy="88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Freeform 39"/>
              <p:cNvSpPr/>
              <p:nvPr/>
            </p:nvSpPr>
            <p:spPr>
              <a:xfrm>
                <a:off x="5410200" y="4272116"/>
                <a:ext cx="1143000" cy="598334"/>
              </a:xfrm>
              <a:custGeom>
                <a:avLst/>
                <a:gdLst>
                  <a:gd name="connsiteX0" fmla="*/ 0 w 1524000"/>
                  <a:gd name="connsiteY0" fmla="*/ 797778 h 797778"/>
                  <a:gd name="connsiteX1" fmla="*/ 643467 w 1524000"/>
                  <a:gd name="connsiteY1" fmla="*/ 526845 h 797778"/>
                  <a:gd name="connsiteX2" fmla="*/ 778933 w 1524000"/>
                  <a:gd name="connsiteY2" fmla="*/ 69645 h 797778"/>
                  <a:gd name="connsiteX3" fmla="*/ 1524000 w 1524000"/>
                  <a:gd name="connsiteY3" fmla="*/ 1912 h 797778"/>
                  <a:gd name="connsiteX4" fmla="*/ 1524000 w 1524000"/>
                  <a:gd name="connsiteY4" fmla="*/ 1912 h 797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797778">
                    <a:moveTo>
                      <a:pt x="0" y="797778"/>
                    </a:moveTo>
                    <a:cubicBezTo>
                      <a:pt x="256822" y="722989"/>
                      <a:pt x="513645" y="648200"/>
                      <a:pt x="643467" y="526845"/>
                    </a:cubicBezTo>
                    <a:cubicBezTo>
                      <a:pt x="773289" y="405489"/>
                      <a:pt x="632178" y="157134"/>
                      <a:pt x="778933" y="69645"/>
                    </a:cubicBezTo>
                    <a:cubicBezTo>
                      <a:pt x="925688" y="-17844"/>
                      <a:pt x="1524000" y="1912"/>
                      <a:pt x="1524000" y="1912"/>
                    </a:cubicBezTo>
                    <a:lnTo>
                      <a:pt x="1524000" y="1912"/>
                    </a:ln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p:cNvSpPr txBox="1"/>
              <p:nvPr/>
            </p:nvSpPr>
            <p:spPr>
              <a:xfrm>
                <a:off x="5187427" y="4924345"/>
                <a:ext cx="552734" cy="300082"/>
              </a:xfrm>
              <a:prstGeom prst="rect">
                <a:avLst/>
              </a:prstGeom>
              <a:noFill/>
            </p:spPr>
            <p:txBody>
              <a:bodyPr wrap="square" rtlCol="0">
                <a:spAutoFit/>
              </a:bodyPr>
              <a:lstStyle/>
              <a:p>
                <a:r>
                  <a:rPr lang="en-US" sz="1350" i="1" dirty="0"/>
                  <a:t>t=0</a:t>
                </a:r>
              </a:p>
            </p:txBody>
          </p:sp>
          <p:sp>
            <p:nvSpPr>
              <p:cNvPr id="43" name="TextBox 42"/>
              <p:cNvSpPr txBox="1"/>
              <p:nvPr/>
            </p:nvSpPr>
            <p:spPr>
              <a:xfrm>
                <a:off x="5989271" y="3982783"/>
                <a:ext cx="443927" cy="300082"/>
              </a:xfrm>
              <a:prstGeom prst="rect">
                <a:avLst/>
              </a:prstGeom>
              <a:noFill/>
            </p:spPr>
            <p:txBody>
              <a:bodyPr wrap="square" rtlCol="0">
                <a:spAutoFit/>
              </a:bodyPr>
              <a:lstStyle/>
              <a:p>
                <a:r>
                  <a:rPr lang="en-US" sz="1350" i="1" dirty="0"/>
                  <a:t>R(t)</a:t>
                </a:r>
              </a:p>
            </p:txBody>
          </p:sp>
        </p:grpSp>
        <p:sp>
          <p:nvSpPr>
            <p:cNvPr id="41" name="TextBox 40"/>
            <p:cNvSpPr txBox="1"/>
            <p:nvPr/>
          </p:nvSpPr>
          <p:spPr>
            <a:xfrm>
              <a:off x="6380752" y="4281013"/>
              <a:ext cx="552734" cy="300082"/>
            </a:xfrm>
            <a:prstGeom prst="rect">
              <a:avLst/>
            </a:prstGeom>
            <a:noFill/>
          </p:spPr>
          <p:txBody>
            <a:bodyPr wrap="square" rtlCol="0">
              <a:spAutoFit/>
            </a:bodyPr>
            <a:lstStyle/>
            <a:p>
              <a:r>
                <a:rPr lang="en-US" sz="1350" i="1" dirty="0"/>
                <a:t>t=1</a:t>
              </a:r>
            </a:p>
          </p:txBody>
        </p:sp>
      </p:grpSp>
      <p:grpSp>
        <p:nvGrpSpPr>
          <p:cNvPr id="44" name="Group 43"/>
          <p:cNvGrpSpPr/>
          <p:nvPr/>
        </p:nvGrpSpPr>
        <p:grpSpPr>
          <a:xfrm>
            <a:off x="4716444" y="836486"/>
            <a:ext cx="3485812" cy="2357663"/>
            <a:chOff x="4189949" y="1245395"/>
            <a:chExt cx="3485812" cy="2357663"/>
          </a:xfrm>
        </p:grpSpPr>
        <p:grpSp>
          <p:nvGrpSpPr>
            <p:cNvPr id="4" name="Group 3"/>
            <p:cNvGrpSpPr/>
            <p:nvPr/>
          </p:nvGrpSpPr>
          <p:grpSpPr>
            <a:xfrm>
              <a:off x="4189949" y="1245395"/>
              <a:ext cx="3485812" cy="2357663"/>
              <a:chOff x="4878809" y="626814"/>
              <a:chExt cx="6210873" cy="3553748"/>
            </a:xfrm>
          </p:grpSpPr>
          <p:grpSp>
            <p:nvGrpSpPr>
              <p:cNvPr id="5" name="Group 4"/>
              <p:cNvGrpSpPr/>
              <p:nvPr/>
            </p:nvGrpSpPr>
            <p:grpSpPr>
              <a:xfrm>
                <a:off x="5377218" y="805218"/>
                <a:ext cx="4947230" cy="3111689"/>
                <a:chOff x="5377218" y="805218"/>
                <a:chExt cx="4947230" cy="3111689"/>
              </a:xfrm>
            </p:grpSpPr>
            <p:sp>
              <p:nvSpPr>
                <p:cNvPr id="14" name="Freeform 13"/>
                <p:cNvSpPr/>
                <p:nvPr/>
              </p:nvSpPr>
              <p:spPr>
                <a:xfrm>
                  <a:off x="6599114" y="2737528"/>
                  <a:ext cx="3725334" cy="1162756"/>
                </a:xfrm>
                <a:custGeom>
                  <a:avLst/>
                  <a:gdLst>
                    <a:gd name="connsiteX0" fmla="*/ 0 w 3725334"/>
                    <a:gd name="connsiteY0" fmla="*/ 1162756 h 1162756"/>
                    <a:gd name="connsiteX1" fmla="*/ 1027289 w 3725334"/>
                    <a:gd name="connsiteY1" fmla="*/ 259645 h 1162756"/>
                    <a:gd name="connsiteX2" fmla="*/ 1952978 w 3725334"/>
                    <a:gd name="connsiteY2" fmla="*/ 22578 h 1162756"/>
                    <a:gd name="connsiteX3" fmla="*/ 3138312 w 3725334"/>
                    <a:gd name="connsiteY3" fmla="*/ 169333 h 1162756"/>
                    <a:gd name="connsiteX4" fmla="*/ 3725334 w 3725334"/>
                    <a:gd name="connsiteY4" fmla="*/ 0 h 1162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5334" h="1162756">
                      <a:moveTo>
                        <a:pt x="0" y="1162756"/>
                      </a:moveTo>
                      <a:cubicBezTo>
                        <a:pt x="350896" y="806215"/>
                        <a:pt x="701793" y="449675"/>
                        <a:pt x="1027289" y="259645"/>
                      </a:cubicBezTo>
                      <a:cubicBezTo>
                        <a:pt x="1352785" y="69615"/>
                        <a:pt x="1601141" y="37630"/>
                        <a:pt x="1952978" y="22578"/>
                      </a:cubicBezTo>
                      <a:cubicBezTo>
                        <a:pt x="2304815" y="7526"/>
                        <a:pt x="2842919" y="173096"/>
                        <a:pt x="3138312" y="169333"/>
                      </a:cubicBezTo>
                      <a:cubicBezTo>
                        <a:pt x="3433705" y="165570"/>
                        <a:pt x="3579519" y="82785"/>
                        <a:pt x="3725334"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Freeform 14"/>
                <p:cNvSpPr/>
                <p:nvPr/>
              </p:nvSpPr>
              <p:spPr>
                <a:xfrm>
                  <a:off x="5377218" y="2210937"/>
                  <a:ext cx="1214651" cy="1705970"/>
                </a:xfrm>
                <a:custGeom>
                  <a:avLst/>
                  <a:gdLst>
                    <a:gd name="connsiteX0" fmla="*/ 1214651 w 1214651"/>
                    <a:gd name="connsiteY0" fmla="*/ 1705970 h 1705970"/>
                    <a:gd name="connsiteX1" fmla="*/ 1078173 w 1214651"/>
                    <a:gd name="connsiteY1" fmla="*/ 1064526 h 1705970"/>
                    <a:gd name="connsiteX2" fmla="*/ 736979 w 1214651"/>
                    <a:gd name="connsiteY2" fmla="*/ 614150 h 1705970"/>
                    <a:gd name="connsiteX3" fmla="*/ 245660 w 1214651"/>
                    <a:gd name="connsiteY3" fmla="*/ 436729 h 1705970"/>
                    <a:gd name="connsiteX4" fmla="*/ 0 w 1214651"/>
                    <a:gd name="connsiteY4" fmla="*/ 0 h 1705970"/>
                    <a:gd name="connsiteX5" fmla="*/ 0 w 1214651"/>
                    <a:gd name="connsiteY5" fmla="*/ 0 h 170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651" h="1705970">
                      <a:moveTo>
                        <a:pt x="1214651" y="1705970"/>
                      </a:moveTo>
                      <a:cubicBezTo>
                        <a:pt x="1186218" y="1476233"/>
                        <a:pt x="1157785" y="1246496"/>
                        <a:pt x="1078173" y="1064526"/>
                      </a:cubicBezTo>
                      <a:cubicBezTo>
                        <a:pt x="998561" y="882556"/>
                        <a:pt x="875731" y="718783"/>
                        <a:pt x="736979" y="614150"/>
                      </a:cubicBezTo>
                      <a:cubicBezTo>
                        <a:pt x="598227" y="509517"/>
                        <a:pt x="368490" y="539087"/>
                        <a:pt x="245660" y="436729"/>
                      </a:cubicBezTo>
                      <a:cubicBezTo>
                        <a:pt x="122830" y="334371"/>
                        <a:pt x="0" y="0"/>
                        <a:pt x="0" y="0"/>
                      </a:cubicBezTo>
                      <a:lnTo>
                        <a:pt x="0"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Freeform 15"/>
                <p:cNvSpPr/>
                <p:nvPr/>
              </p:nvSpPr>
              <p:spPr>
                <a:xfrm>
                  <a:off x="5390866" y="805218"/>
                  <a:ext cx="4094328" cy="1419367"/>
                </a:xfrm>
                <a:custGeom>
                  <a:avLst/>
                  <a:gdLst>
                    <a:gd name="connsiteX0" fmla="*/ 0 w 4094328"/>
                    <a:gd name="connsiteY0" fmla="*/ 1419367 h 1419367"/>
                    <a:gd name="connsiteX1" fmla="*/ 696035 w 4094328"/>
                    <a:gd name="connsiteY1" fmla="*/ 1269242 h 1419367"/>
                    <a:gd name="connsiteX2" fmla="*/ 1378424 w 4094328"/>
                    <a:gd name="connsiteY2" fmla="*/ 928048 h 1419367"/>
                    <a:gd name="connsiteX3" fmla="*/ 1897038 w 4094328"/>
                    <a:gd name="connsiteY3" fmla="*/ 600501 h 1419367"/>
                    <a:gd name="connsiteX4" fmla="*/ 2402006 w 4094328"/>
                    <a:gd name="connsiteY4" fmla="*/ 491319 h 1419367"/>
                    <a:gd name="connsiteX5" fmla="*/ 3043450 w 4094328"/>
                    <a:gd name="connsiteY5" fmla="*/ 532263 h 1419367"/>
                    <a:gd name="connsiteX6" fmla="*/ 3630304 w 4094328"/>
                    <a:gd name="connsiteY6" fmla="*/ 409433 h 1419367"/>
                    <a:gd name="connsiteX7" fmla="*/ 4094328 w 4094328"/>
                    <a:gd name="connsiteY7" fmla="*/ 0 h 1419367"/>
                    <a:gd name="connsiteX8" fmla="*/ 4094328 w 4094328"/>
                    <a:gd name="connsiteY8" fmla="*/ 0 h 1419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4328" h="1419367">
                      <a:moveTo>
                        <a:pt x="0" y="1419367"/>
                      </a:moveTo>
                      <a:cubicBezTo>
                        <a:pt x="233149" y="1385247"/>
                        <a:pt x="466298" y="1351128"/>
                        <a:pt x="696035" y="1269242"/>
                      </a:cubicBezTo>
                      <a:cubicBezTo>
                        <a:pt x="925772" y="1187355"/>
                        <a:pt x="1178257" y="1039505"/>
                        <a:pt x="1378424" y="928048"/>
                      </a:cubicBezTo>
                      <a:cubicBezTo>
                        <a:pt x="1578591" y="816591"/>
                        <a:pt x="1726441" y="673289"/>
                        <a:pt x="1897038" y="600501"/>
                      </a:cubicBezTo>
                      <a:cubicBezTo>
                        <a:pt x="2067635" y="527713"/>
                        <a:pt x="2210937" y="502692"/>
                        <a:pt x="2402006" y="491319"/>
                      </a:cubicBezTo>
                      <a:cubicBezTo>
                        <a:pt x="2593075" y="479946"/>
                        <a:pt x="2838734" y="545911"/>
                        <a:pt x="3043450" y="532263"/>
                      </a:cubicBezTo>
                      <a:cubicBezTo>
                        <a:pt x="3248166" y="518615"/>
                        <a:pt x="3455158" y="498144"/>
                        <a:pt x="3630304" y="409433"/>
                      </a:cubicBezTo>
                      <a:cubicBezTo>
                        <a:pt x="3805450" y="320722"/>
                        <a:pt x="4094328" y="0"/>
                        <a:pt x="4094328" y="0"/>
                      </a:cubicBezTo>
                      <a:lnTo>
                        <a:pt x="4094328"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Freeform 16"/>
                <p:cNvSpPr/>
                <p:nvPr/>
              </p:nvSpPr>
              <p:spPr>
                <a:xfrm>
                  <a:off x="9453438" y="805218"/>
                  <a:ext cx="863729" cy="1965278"/>
                </a:xfrm>
                <a:custGeom>
                  <a:avLst/>
                  <a:gdLst>
                    <a:gd name="connsiteX0" fmla="*/ 18109 w 863729"/>
                    <a:gd name="connsiteY0" fmla="*/ 0 h 1965278"/>
                    <a:gd name="connsiteX1" fmla="*/ 4461 w 863729"/>
                    <a:gd name="connsiteY1" fmla="*/ 477672 h 1965278"/>
                    <a:gd name="connsiteX2" fmla="*/ 86347 w 863729"/>
                    <a:gd name="connsiteY2" fmla="*/ 873457 h 1965278"/>
                    <a:gd name="connsiteX3" fmla="*/ 427541 w 863729"/>
                    <a:gd name="connsiteY3" fmla="*/ 1064526 h 1965278"/>
                    <a:gd name="connsiteX4" fmla="*/ 823326 w 863729"/>
                    <a:gd name="connsiteY4" fmla="*/ 1296537 h 1965278"/>
                    <a:gd name="connsiteX5" fmla="*/ 850622 w 863729"/>
                    <a:gd name="connsiteY5" fmla="*/ 1965278 h 1965278"/>
                    <a:gd name="connsiteX6" fmla="*/ 850622 w 863729"/>
                    <a:gd name="connsiteY6" fmla="*/ 1965278 h 196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3729" h="1965278">
                      <a:moveTo>
                        <a:pt x="18109" y="0"/>
                      </a:moveTo>
                      <a:cubicBezTo>
                        <a:pt x="5598" y="166048"/>
                        <a:pt x="-6912" y="332096"/>
                        <a:pt x="4461" y="477672"/>
                      </a:cubicBezTo>
                      <a:cubicBezTo>
                        <a:pt x="15834" y="623248"/>
                        <a:pt x="15834" y="775648"/>
                        <a:pt x="86347" y="873457"/>
                      </a:cubicBezTo>
                      <a:cubicBezTo>
                        <a:pt x="156860" y="971266"/>
                        <a:pt x="304711" y="994013"/>
                        <a:pt x="427541" y="1064526"/>
                      </a:cubicBezTo>
                      <a:cubicBezTo>
                        <a:pt x="550371" y="1135039"/>
                        <a:pt x="752813" y="1146412"/>
                        <a:pt x="823326" y="1296537"/>
                      </a:cubicBezTo>
                      <a:cubicBezTo>
                        <a:pt x="893839" y="1446662"/>
                        <a:pt x="850622" y="1965278"/>
                        <a:pt x="850622" y="1965278"/>
                      </a:cubicBezTo>
                      <a:lnTo>
                        <a:pt x="850622" y="1965278"/>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 name="TextBox 5"/>
              <p:cNvSpPr txBox="1"/>
              <p:nvPr/>
            </p:nvSpPr>
            <p:spPr>
              <a:xfrm>
                <a:off x="7257997" y="3188100"/>
                <a:ext cx="750626" cy="626288"/>
              </a:xfrm>
              <a:prstGeom prst="rect">
                <a:avLst/>
              </a:prstGeom>
              <a:noFill/>
            </p:spPr>
            <p:txBody>
              <a:bodyPr wrap="square" rtlCol="0">
                <a:spAutoFit/>
              </a:bodyPr>
              <a:lstStyle/>
              <a:p>
                <a:r>
                  <a:rPr lang="en-US" sz="2100" i="1" dirty="0"/>
                  <a:t>u</a:t>
                </a:r>
              </a:p>
            </p:txBody>
          </p:sp>
          <p:sp>
            <p:nvSpPr>
              <p:cNvPr id="7" name="TextBox 6"/>
              <p:cNvSpPr txBox="1"/>
              <p:nvPr/>
            </p:nvSpPr>
            <p:spPr>
              <a:xfrm>
                <a:off x="5828016" y="2939117"/>
                <a:ext cx="750626" cy="626288"/>
              </a:xfrm>
              <a:prstGeom prst="rect">
                <a:avLst/>
              </a:prstGeom>
              <a:noFill/>
            </p:spPr>
            <p:txBody>
              <a:bodyPr wrap="square" rtlCol="0">
                <a:spAutoFit/>
              </a:bodyPr>
              <a:lstStyle/>
              <a:p>
                <a:r>
                  <a:rPr lang="en-US" sz="2100" i="1" dirty="0"/>
                  <a:t>w</a:t>
                </a:r>
              </a:p>
            </p:txBody>
          </p:sp>
          <p:cxnSp>
            <p:nvCxnSpPr>
              <p:cNvPr id="8" name="Straight Arrow Connector 7"/>
              <p:cNvCxnSpPr/>
              <p:nvPr/>
            </p:nvCxnSpPr>
            <p:spPr>
              <a:xfrm flipV="1">
                <a:off x="7601803" y="3057296"/>
                <a:ext cx="450376" cy="261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397901" y="2731948"/>
                <a:ext cx="416888" cy="331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78640" y="3728243"/>
                <a:ext cx="1004710" cy="452319"/>
              </a:xfrm>
              <a:prstGeom prst="rect">
                <a:avLst/>
              </a:prstGeom>
              <a:noFill/>
            </p:spPr>
            <p:txBody>
              <a:bodyPr wrap="square" rtlCol="0">
                <a:spAutoFit/>
              </a:bodyPr>
              <a:lstStyle/>
              <a:p>
                <a:r>
                  <a:rPr lang="en-US" sz="1350" dirty="0"/>
                  <a:t>(0,0)</a:t>
                </a:r>
              </a:p>
            </p:txBody>
          </p:sp>
          <p:sp>
            <p:nvSpPr>
              <p:cNvPr id="11" name="TextBox 10"/>
              <p:cNvSpPr txBox="1"/>
              <p:nvPr/>
            </p:nvSpPr>
            <p:spPr>
              <a:xfrm>
                <a:off x="10180850" y="2781393"/>
                <a:ext cx="908832" cy="452319"/>
              </a:xfrm>
              <a:prstGeom prst="rect">
                <a:avLst/>
              </a:prstGeom>
              <a:noFill/>
            </p:spPr>
            <p:txBody>
              <a:bodyPr wrap="none" rtlCol="0">
                <a:spAutoFit/>
              </a:bodyPr>
              <a:lstStyle/>
              <a:p>
                <a:r>
                  <a:rPr lang="en-US" sz="1350" dirty="0"/>
                  <a:t>(1,0)</a:t>
                </a:r>
              </a:p>
            </p:txBody>
          </p:sp>
          <p:sp>
            <p:nvSpPr>
              <p:cNvPr id="12" name="TextBox 11"/>
              <p:cNvSpPr txBox="1"/>
              <p:nvPr/>
            </p:nvSpPr>
            <p:spPr>
              <a:xfrm>
                <a:off x="4878809" y="1783357"/>
                <a:ext cx="908832" cy="452319"/>
              </a:xfrm>
              <a:prstGeom prst="rect">
                <a:avLst/>
              </a:prstGeom>
              <a:noFill/>
            </p:spPr>
            <p:txBody>
              <a:bodyPr wrap="none" rtlCol="0">
                <a:spAutoFit/>
              </a:bodyPr>
              <a:lstStyle/>
              <a:p>
                <a:r>
                  <a:rPr lang="en-US" sz="1350" dirty="0"/>
                  <a:t>(0,1)</a:t>
                </a:r>
              </a:p>
            </p:txBody>
          </p:sp>
          <p:sp>
            <p:nvSpPr>
              <p:cNvPr id="13" name="TextBox 12"/>
              <p:cNvSpPr txBox="1"/>
              <p:nvPr/>
            </p:nvSpPr>
            <p:spPr>
              <a:xfrm>
                <a:off x="9499182" y="626814"/>
                <a:ext cx="908832" cy="452319"/>
              </a:xfrm>
              <a:prstGeom prst="rect">
                <a:avLst/>
              </a:prstGeom>
              <a:noFill/>
            </p:spPr>
            <p:txBody>
              <a:bodyPr wrap="none" rtlCol="0">
                <a:spAutoFit/>
              </a:bodyPr>
              <a:lstStyle/>
              <a:p>
                <a:r>
                  <a:rPr lang="en-US" sz="1350" dirty="0"/>
                  <a:t>(1,1)</a:t>
                </a:r>
              </a:p>
            </p:txBody>
          </p:sp>
        </p:grpSp>
        <p:sp>
          <p:nvSpPr>
            <p:cNvPr id="18" name="Freeform 17"/>
            <p:cNvSpPr/>
            <p:nvPr/>
          </p:nvSpPr>
          <p:spPr>
            <a:xfrm>
              <a:off x="5359400" y="1949450"/>
              <a:ext cx="1066800" cy="838200"/>
            </a:xfrm>
            <a:custGeom>
              <a:avLst/>
              <a:gdLst>
                <a:gd name="connsiteX0" fmla="*/ 0 w 1422400"/>
                <a:gd name="connsiteY0" fmla="*/ 1117600 h 1117600"/>
                <a:gd name="connsiteX1" fmla="*/ 270933 w 1422400"/>
                <a:gd name="connsiteY1" fmla="*/ 660400 h 1117600"/>
                <a:gd name="connsiteX2" fmla="*/ 965200 w 1422400"/>
                <a:gd name="connsiteY2" fmla="*/ 474133 h 1117600"/>
                <a:gd name="connsiteX3" fmla="*/ 1422400 w 1422400"/>
                <a:gd name="connsiteY3" fmla="*/ 0 h 1117600"/>
              </a:gdLst>
              <a:ahLst/>
              <a:cxnLst>
                <a:cxn ang="0">
                  <a:pos x="connsiteX0" y="connsiteY0"/>
                </a:cxn>
                <a:cxn ang="0">
                  <a:pos x="connsiteX1" y="connsiteY1"/>
                </a:cxn>
                <a:cxn ang="0">
                  <a:pos x="connsiteX2" y="connsiteY2"/>
                </a:cxn>
                <a:cxn ang="0">
                  <a:pos x="connsiteX3" y="connsiteY3"/>
                </a:cxn>
              </a:cxnLst>
              <a:rect l="l" t="t" r="r" b="b"/>
              <a:pathLst>
                <a:path w="1422400" h="1117600">
                  <a:moveTo>
                    <a:pt x="0" y="1117600"/>
                  </a:moveTo>
                  <a:cubicBezTo>
                    <a:pt x="55033" y="942622"/>
                    <a:pt x="110066" y="767644"/>
                    <a:pt x="270933" y="660400"/>
                  </a:cubicBezTo>
                  <a:cubicBezTo>
                    <a:pt x="431800" y="553156"/>
                    <a:pt x="773289" y="584200"/>
                    <a:pt x="965200" y="474133"/>
                  </a:cubicBezTo>
                  <a:cubicBezTo>
                    <a:pt x="1157111" y="364066"/>
                    <a:pt x="1289755" y="182033"/>
                    <a:pt x="1422400" y="0"/>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0" name="Straight Arrow Connector 19"/>
            <p:cNvCxnSpPr/>
            <p:nvPr/>
          </p:nvCxnSpPr>
          <p:spPr>
            <a:xfrm flipV="1">
              <a:off x="5494385" y="1959497"/>
              <a:ext cx="546100" cy="53394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5311172" y="2735599"/>
              <a:ext cx="115330" cy="88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Oval 21"/>
            <p:cNvSpPr/>
            <p:nvPr/>
          </p:nvSpPr>
          <p:spPr>
            <a:xfrm>
              <a:off x="5442019" y="2429716"/>
              <a:ext cx="115330" cy="88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p:cNvSpPr/>
            <p:nvPr/>
          </p:nvSpPr>
          <p:spPr>
            <a:xfrm>
              <a:off x="5931900" y="2305007"/>
              <a:ext cx="115330" cy="88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p:cNvSpPr/>
            <p:nvPr/>
          </p:nvSpPr>
          <p:spPr>
            <a:xfrm>
              <a:off x="6337649" y="1949451"/>
              <a:ext cx="115330" cy="88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p:cNvSpPr txBox="1"/>
            <p:nvPr/>
          </p:nvSpPr>
          <p:spPr>
            <a:xfrm>
              <a:off x="5674655" y="1756232"/>
              <a:ext cx="500815" cy="300082"/>
            </a:xfrm>
            <a:prstGeom prst="rect">
              <a:avLst/>
            </a:prstGeom>
            <a:noFill/>
          </p:spPr>
          <p:txBody>
            <a:bodyPr wrap="square" rtlCol="0">
              <a:spAutoFit/>
            </a:bodyPr>
            <a:lstStyle/>
            <a:p>
              <a:r>
                <a:rPr lang="en-US" sz="1350" i="1" dirty="0"/>
                <a:t>R’(t)</a:t>
              </a:r>
            </a:p>
          </p:txBody>
        </p:sp>
        <p:sp>
          <p:nvSpPr>
            <p:cNvPr id="42" name="TextBox 41"/>
            <p:cNvSpPr txBox="1"/>
            <p:nvPr/>
          </p:nvSpPr>
          <p:spPr>
            <a:xfrm>
              <a:off x="6130052" y="2151290"/>
              <a:ext cx="443927" cy="300082"/>
            </a:xfrm>
            <a:prstGeom prst="rect">
              <a:avLst/>
            </a:prstGeom>
            <a:noFill/>
          </p:spPr>
          <p:txBody>
            <a:bodyPr wrap="square" rtlCol="0">
              <a:spAutoFit/>
            </a:bodyPr>
            <a:lstStyle/>
            <a:p>
              <a:r>
                <a:rPr lang="en-US" sz="1350" i="1" dirty="0"/>
                <a:t>R(t)</a:t>
              </a:r>
            </a:p>
          </p:txBody>
        </p:sp>
      </p:grpSp>
    </p:spTree>
    <p:extLst>
      <p:ext uri="{BB962C8B-B14F-4D97-AF65-F5344CB8AC3E}">
        <p14:creationId xmlns:p14="http://schemas.microsoft.com/office/powerpoint/2010/main" val="334470318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411956"/>
          </a:xfrm>
        </p:spPr>
        <p:txBody>
          <a:bodyPr>
            <a:normAutofit fontScale="90000"/>
          </a:bodyPr>
          <a:lstStyle/>
          <a:p>
            <a:r>
              <a:rPr lang="en-US" dirty="0"/>
              <a:t>Surface derivatives and curvature </a:t>
            </a:r>
          </a:p>
        </p:txBody>
      </p:sp>
      <p:pic>
        <p:nvPicPr>
          <p:cNvPr id="43" name="Picture 42"/>
          <p:cNvPicPr>
            <a:picLocks noChangeAspect="1"/>
          </p:cNvPicPr>
          <p:nvPr/>
        </p:nvPicPr>
        <p:blipFill rotWithShape="1">
          <a:blip r:embed="rId2"/>
          <a:srcRect r="42984"/>
          <a:stretch/>
        </p:blipFill>
        <p:spPr>
          <a:xfrm>
            <a:off x="1514902" y="1873757"/>
            <a:ext cx="4739185" cy="3781438"/>
          </a:xfrm>
          <a:prstGeom prst="rect">
            <a:avLst/>
          </a:prstGeom>
        </p:spPr>
      </p:pic>
    </p:spTree>
    <p:extLst>
      <p:ext uri="{BB962C8B-B14F-4D97-AF65-F5344CB8AC3E}">
        <p14:creationId xmlns:p14="http://schemas.microsoft.com/office/powerpoint/2010/main" val="95099816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Cutter path generation for curved </a:t>
            </a:r>
            <a:r>
              <a:rPr lang="en-US"/>
              <a:t>surface geometry</a:t>
            </a:r>
          </a:p>
        </p:txBody>
      </p:sp>
      <p:sp>
        <p:nvSpPr>
          <p:cNvPr id="3" name="Subtitle 2"/>
          <p:cNvSpPr>
            <a:spLocks noGrp="1"/>
          </p:cNvSpPr>
          <p:nvPr>
            <p:ph type="subTitle" idx="1"/>
          </p:nvPr>
        </p:nvSpPr>
        <p:spPr/>
        <p:txBody>
          <a:bodyPr/>
          <a:lstStyle/>
          <a:p>
            <a:r>
              <a:rPr lang="en-US" dirty="0"/>
              <a:t>18</a:t>
            </a:r>
            <a:r>
              <a:rPr lang="en-US" baseline="30000" dirty="0"/>
              <a:t>th</a:t>
            </a:r>
            <a:r>
              <a:rPr lang="en-US" dirty="0"/>
              <a:t> Lecture in the open online course “Computer numerical control (CNC) of machine tools and processes”</a:t>
            </a:r>
          </a:p>
        </p:txBody>
      </p:sp>
    </p:spTree>
    <p:extLst>
      <p:ext uri="{BB962C8B-B14F-4D97-AF65-F5344CB8AC3E}">
        <p14:creationId xmlns:p14="http://schemas.microsoft.com/office/powerpoint/2010/main" val="4425369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39" y="352283"/>
            <a:ext cx="8229600" cy="656830"/>
          </a:xfrm>
        </p:spPr>
        <p:txBody>
          <a:bodyPr>
            <a:normAutofit fontScale="90000"/>
          </a:bodyPr>
          <a:lstStyle/>
          <a:p>
            <a:r>
              <a:rPr lang="en-US" dirty="0"/>
              <a:t>Forward steps and deviation</a:t>
            </a:r>
          </a:p>
        </p:txBody>
      </p:sp>
      <p:pic>
        <p:nvPicPr>
          <p:cNvPr id="5" name="Content Placeholder 4"/>
          <p:cNvPicPr>
            <a:picLocks noGrp="1" noChangeAspect="1"/>
          </p:cNvPicPr>
          <p:nvPr>
            <p:ph idx="1"/>
          </p:nvPr>
        </p:nvPicPr>
        <p:blipFill rotWithShape="1">
          <a:blip r:embed="rId2"/>
          <a:srcRect t="7854" r="26236" b="11344"/>
          <a:stretch/>
        </p:blipFill>
        <p:spPr>
          <a:xfrm>
            <a:off x="1487606" y="979496"/>
            <a:ext cx="5798283" cy="5680611"/>
          </a:xfrm>
          <a:prstGeom prst="rect">
            <a:avLst/>
          </a:prstGeom>
        </p:spPr>
      </p:pic>
    </p:spTree>
    <p:extLst>
      <p:ext uri="{BB962C8B-B14F-4D97-AF65-F5344CB8AC3E}">
        <p14:creationId xmlns:p14="http://schemas.microsoft.com/office/powerpoint/2010/main" val="13447266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44808"/>
          </a:xfrm>
        </p:spPr>
        <p:txBody>
          <a:bodyPr>
            <a:normAutofit fontScale="90000"/>
          </a:bodyPr>
          <a:lstStyle/>
          <a:p>
            <a:r>
              <a:rPr lang="en-US" dirty="0"/>
              <a:t>The side step</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1317" b="8336"/>
          <a:stretch/>
        </p:blipFill>
        <p:spPr bwMode="auto">
          <a:xfrm>
            <a:off x="918070" y="1009935"/>
            <a:ext cx="5946754" cy="5074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141220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auto">
              <a:spcAft>
                <a:spcPts val="0"/>
              </a:spcAft>
              <a:defRPr/>
            </a:pPr>
            <a:r>
              <a:rPr lang="en-US" dirty="0"/>
              <a:t>Cutter Path Generation Approach</a:t>
            </a:r>
          </a:p>
        </p:txBody>
      </p:sp>
      <p:sp>
        <p:nvSpPr>
          <p:cNvPr id="9219" name="Content Placeholder 2"/>
          <p:cNvSpPr>
            <a:spLocks noGrp="1"/>
          </p:cNvSpPr>
          <p:nvPr>
            <p:ph idx="1"/>
          </p:nvPr>
        </p:nvSpPr>
        <p:spPr>
          <a:xfrm>
            <a:off x="1485900" y="2057400"/>
            <a:ext cx="5715000" cy="1371600"/>
          </a:xfrm>
        </p:spPr>
        <p:txBody>
          <a:bodyPr>
            <a:normAutofit fontScale="92500" lnSpcReduction="10000"/>
          </a:bodyPr>
          <a:lstStyle/>
          <a:p>
            <a:r>
              <a:rPr lang="en-US" altLang="en-US"/>
              <a:t>Isoparametric</a:t>
            </a:r>
          </a:p>
          <a:p>
            <a:r>
              <a:rPr lang="en-US" altLang="en-US"/>
              <a:t>Isoplanar</a:t>
            </a:r>
          </a:p>
          <a:p>
            <a:r>
              <a:rPr lang="en-US" altLang="en-US"/>
              <a:t>Isoscallop</a:t>
            </a:r>
          </a:p>
        </p:txBody>
      </p:sp>
      <p:sp>
        <p:nvSpPr>
          <p:cNvPr id="9220" name="TextBox 3"/>
          <p:cNvSpPr txBox="1">
            <a:spLocks noChangeArrowheads="1"/>
          </p:cNvSpPr>
          <p:nvPr/>
        </p:nvSpPr>
        <p:spPr bwMode="auto">
          <a:xfrm>
            <a:off x="1828800" y="3714756"/>
            <a:ext cx="47434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r>
              <a:rPr lang="en-US" altLang="en-US">
                <a:solidFill>
                  <a:prstClr val="white"/>
                </a:solidFill>
              </a:rPr>
              <a:t>The difference in the three strategies is the criteria of determining side-step  </a:t>
            </a:r>
          </a:p>
        </p:txBody>
      </p:sp>
    </p:spTree>
    <p:extLst>
      <p:ext uri="{BB962C8B-B14F-4D97-AF65-F5344CB8AC3E}">
        <p14:creationId xmlns:p14="http://schemas.microsoft.com/office/powerpoint/2010/main" val="119787081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Different strategies of cutter path generation </a:t>
            </a:r>
          </a:p>
        </p:txBody>
      </p:sp>
      <p:sp>
        <p:nvSpPr>
          <p:cNvPr id="3" name="Content Placeholder 2"/>
          <p:cNvSpPr>
            <a:spLocks noGrp="1"/>
          </p:cNvSpPr>
          <p:nvPr>
            <p:ph idx="1"/>
          </p:nvPr>
        </p:nvSpPr>
        <p:spPr/>
        <p:txBody>
          <a:bodyPr>
            <a:normAutofit/>
          </a:bodyPr>
          <a:lstStyle/>
          <a:p>
            <a:r>
              <a:rPr lang="en-US" dirty="0" err="1"/>
              <a:t>Isoparametric</a:t>
            </a:r>
            <a:r>
              <a:rPr lang="en-US" dirty="0"/>
              <a:t> method – Cutter paths are chosen as paths along which one of the parameters remains constant</a:t>
            </a:r>
          </a:p>
          <a:p>
            <a:r>
              <a:rPr lang="en-US" dirty="0" err="1"/>
              <a:t>Isoplanar</a:t>
            </a:r>
            <a:r>
              <a:rPr lang="en-US" dirty="0"/>
              <a:t> method – Cutter paths are chosen along paths obtained as intersections of the surface with parallel vertical planes </a:t>
            </a:r>
          </a:p>
          <a:p>
            <a:r>
              <a:rPr lang="en-US" dirty="0" err="1"/>
              <a:t>Isoscallop</a:t>
            </a:r>
            <a:r>
              <a:rPr lang="en-US" dirty="0"/>
              <a:t> method – Cutter paths are selected so as to obtain uniform surface roughness all over the surface</a:t>
            </a:r>
          </a:p>
        </p:txBody>
      </p:sp>
    </p:spTree>
    <p:extLst>
      <p:ext uri="{BB962C8B-B14F-4D97-AF65-F5344CB8AC3E}">
        <p14:creationId xmlns:p14="http://schemas.microsoft.com/office/powerpoint/2010/main" val="104718206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a:t>Isoparametric Approach</a:t>
            </a:r>
          </a:p>
        </p:txBody>
      </p:sp>
      <p:pic>
        <p:nvPicPr>
          <p:cNvPr id="10243" name="Content Placeholder 18" descr="isoparametric.bmp"/>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628989" y="1520861"/>
            <a:ext cx="5657421" cy="2204966"/>
          </a:xfrm>
        </p:spPr>
      </p:pic>
      <p:sp>
        <p:nvSpPr>
          <p:cNvPr id="21" name="TextBox 20"/>
          <p:cNvSpPr txBox="1"/>
          <p:nvPr/>
        </p:nvSpPr>
        <p:spPr>
          <a:xfrm>
            <a:off x="1828800" y="3829050"/>
            <a:ext cx="5257800" cy="1915909"/>
          </a:xfrm>
          <a:prstGeom prst="rect">
            <a:avLst/>
          </a:prstGeom>
          <a:noFill/>
        </p:spPr>
        <p:txBody>
          <a:bodyPr>
            <a:spAutoFit/>
          </a:bodyPr>
          <a:lstStyle/>
          <a:p>
            <a:pPr marL="385763" indent="-385763">
              <a:buFont typeface="Courier New" pitchFamily="49" charset="0"/>
              <a:buChar char="o"/>
              <a:defRPr/>
            </a:pPr>
            <a:r>
              <a:rPr lang="en-US" sz="2100" dirty="0">
                <a:solidFill>
                  <a:prstClr val="white"/>
                </a:solidFill>
              </a:rPr>
              <a:t>Cutter is made to move along isoparametric lines as cutter paths</a:t>
            </a:r>
          </a:p>
          <a:p>
            <a:pPr marL="385763" indent="-385763">
              <a:buFont typeface="Courier New" pitchFamily="49" charset="0"/>
              <a:buChar char="o"/>
              <a:defRPr/>
            </a:pPr>
            <a:r>
              <a:rPr lang="en-US" sz="2100" dirty="0">
                <a:solidFill>
                  <a:prstClr val="white"/>
                </a:solidFill>
              </a:rPr>
              <a:t>Simple, non-iterative and computationally non-intensive</a:t>
            </a:r>
          </a:p>
          <a:p>
            <a:pPr marL="385763" indent="-385763">
              <a:buFont typeface="Courier New" pitchFamily="49" charset="0"/>
              <a:buChar char="o"/>
              <a:defRPr/>
            </a:pPr>
            <a:r>
              <a:rPr lang="en-US" sz="2100" dirty="0">
                <a:solidFill>
                  <a:prstClr val="white"/>
                </a:solidFill>
              </a:rPr>
              <a:t>Drastic variation of surface roughness</a:t>
            </a:r>
          </a:p>
          <a:p>
            <a:pPr>
              <a:defRPr/>
            </a:pPr>
            <a:endParaRPr lang="en-US" sz="1350" dirty="0">
              <a:solidFill>
                <a:prstClr val="white"/>
              </a:solidFill>
            </a:endParaRPr>
          </a:p>
        </p:txBody>
      </p:sp>
    </p:spTree>
    <p:extLst>
      <p:ext uri="{BB962C8B-B14F-4D97-AF65-F5344CB8AC3E}">
        <p14:creationId xmlns:p14="http://schemas.microsoft.com/office/powerpoint/2010/main" val="410781401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Isoparametric</a:t>
            </a:r>
            <a:r>
              <a:rPr lang="en-US" dirty="0"/>
              <a:t> cutter paths</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514600" y="2514600"/>
            <a:ext cx="3400425" cy="2129433"/>
          </a:xfrm>
          <a:prstGeom prst="rect">
            <a:avLst/>
          </a:prstGeom>
        </p:spPr>
      </p:pic>
      <p:sp>
        <p:nvSpPr>
          <p:cNvPr id="3" name="TextBox 2">
            <a:extLst>
              <a:ext uri="{FF2B5EF4-FFF2-40B4-BE49-F238E27FC236}">
                <a16:creationId xmlns:a16="http://schemas.microsoft.com/office/drawing/2014/main" id="{BCF5A00B-91E5-46E4-A423-24FF2A8C55DD}"/>
              </a:ext>
            </a:extLst>
          </p:cNvPr>
          <p:cNvSpPr txBox="1"/>
          <p:nvPr/>
        </p:nvSpPr>
        <p:spPr>
          <a:xfrm>
            <a:off x="4859594" y="4358148"/>
            <a:ext cx="287593" cy="369332"/>
          </a:xfrm>
          <a:prstGeom prst="rect">
            <a:avLst/>
          </a:prstGeom>
          <a:noFill/>
        </p:spPr>
        <p:txBody>
          <a:bodyPr wrap="square" rtlCol="0">
            <a:spAutoFit/>
          </a:bodyPr>
          <a:lstStyle/>
          <a:p>
            <a:r>
              <a:rPr lang="en-US" dirty="0"/>
              <a:t>u</a:t>
            </a:r>
            <a:endParaRPr lang="en-IN" dirty="0"/>
          </a:p>
        </p:txBody>
      </p:sp>
      <p:cxnSp>
        <p:nvCxnSpPr>
          <p:cNvPr id="6" name="Straight Arrow Connector 5">
            <a:extLst>
              <a:ext uri="{FF2B5EF4-FFF2-40B4-BE49-F238E27FC236}">
                <a16:creationId xmlns:a16="http://schemas.microsoft.com/office/drawing/2014/main" id="{7A241409-B9EE-4DCC-85CF-995DFCEA8658}"/>
              </a:ext>
            </a:extLst>
          </p:cNvPr>
          <p:cNvCxnSpPr>
            <a:stCxn id="3" idx="0"/>
          </p:cNvCxnSpPr>
          <p:nvPr/>
        </p:nvCxnSpPr>
        <p:spPr>
          <a:xfrm flipV="1">
            <a:off x="5003391" y="4122174"/>
            <a:ext cx="143796" cy="235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069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Classification</a:t>
            </a:r>
          </a:p>
        </p:txBody>
      </p:sp>
      <p:sp>
        <p:nvSpPr>
          <p:cNvPr id="3" name="Content Placeholder 2"/>
          <p:cNvSpPr>
            <a:spLocks noGrp="1"/>
          </p:cNvSpPr>
          <p:nvPr>
            <p:ph idx="1"/>
          </p:nvPr>
        </p:nvSpPr>
        <p:spPr/>
        <p:txBody>
          <a:bodyPr>
            <a:normAutofit fontScale="92500" lnSpcReduction="10000"/>
          </a:bodyPr>
          <a:lstStyle/>
          <a:p>
            <a:endParaRPr lang="en-US" dirty="0"/>
          </a:p>
          <a:p>
            <a:r>
              <a:rPr lang="en-US" dirty="0"/>
              <a:t>Type of cutter movement (or motion control)   </a:t>
            </a:r>
          </a:p>
          <a:p>
            <a:pPr marL="0" indent="0">
              <a:buNone/>
            </a:pPr>
            <a:r>
              <a:rPr lang="en-US" dirty="0"/>
              <a:t>                 Point - to – point (P-T-P)  and Continuous</a:t>
            </a:r>
          </a:p>
          <a:p>
            <a:endParaRPr lang="en-US" dirty="0"/>
          </a:p>
          <a:p>
            <a:r>
              <a:rPr lang="en-US" dirty="0"/>
              <a:t>Type of control  -  Open loop and Closed loop </a:t>
            </a:r>
          </a:p>
          <a:p>
            <a:pPr marL="0" indent="0">
              <a:buNone/>
            </a:pPr>
            <a:endParaRPr lang="en-US" dirty="0"/>
          </a:p>
          <a:p>
            <a:r>
              <a:rPr lang="en-US" dirty="0"/>
              <a:t>Type of 'organization of machine operations' - Machine tool, machining </a:t>
            </a:r>
            <a:r>
              <a:rPr lang="en-US" dirty="0" err="1"/>
              <a:t>centre</a:t>
            </a:r>
            <a:r>
              <a:rPr lang="en-US" dirty="0"/>
              <a:t> and turning </a:t>
            </a:r>
            <a:r>
              <a:rPr lang="en-US" dirty="0" err="1"/>
              <a:t>centre</a:t>
            </a:r>
            <a:endParaRPr lang="en-US" dirty="0"/>
          </a:p>
          <a:p>
            <a:pPr marL="0" indent="0">
              <a:buNone/>
            </a:pPr>
            <a:endParaRPr lang="en-US" dirty="0"/>
          </a:p>
          <a:p>
            <a:r>
              <a:rPr lang="en-US" dirty="0"/>
              <a:t>Type and number of axis movements </a:t>
            </a:r>
          </a:p>
          <a:p>
            <a:endParaRPr lang="en-US" dirty="0"/>
          </a:p>
        </p:txBody>
      </p:sp>
    </p:spTree>
    <p:extLst>
      <p:ext uri="{BB962C8B-B14F-4D97-AF65-F5344CB8AC3E}">
        <p14:creationId xmlns:p14="http://schemas.microsoft.com/office/powerpoint/2010/main" val="385362744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a:t>Isoplanar Approach</a:t>
            </a:r>
          </a:p>
        </p:txBody>
      </p:sp>
      <p:sp>
        <p:nvSpPr>
          <p:cNvPr id="11267" name="Content Placeholder 2"/>
          <p:cNvSpPr>
            <a:spLocks noGrp="1"/>
          </p:cNvSpPr>
          <p:nvPr>
            <p:ph idx="1"/>
          </p:nvPr>
        </p:nvSpPr>
        <p:spPr>
          <a:xfrm>
            <a:off x="1016000" y="4406900"/>
            <a:ext cx="5600700" cy="1428750"/>
          </a:xfrm>
        </p:spPr>
        <p:txBody>
          <a:bodyPr>
            <a:normAutofit/>
          </a:bodyPr>
          <a:lstStyle/>
          <a:p>
            <a:endParaRPr lang="en-US" altLang="en-US" dirty="0"/>
          </a:p>
        </p:txBody>
      </p:sp>
      <p:pic>
        <p:nvPicPr>
          <p:cNvPr id="11268" name="Picture 3" descr="isoplanar.bmp"/>
          <p:cNvPicPr>
            <a:picLocks noChangeAspect="1"/>
          </p:cNvPicPr>
          <p:nvPr/>
        </p:nvPicPr>
        <p:blipFill rotWithShape="1">
          <a:blip r:embed="rId2">
            <a:extLst>
              <a:ext uri="{28A0092B-C50C-407E-A947-70E740481C1C}">
                <a14:useLocalDpi xmlns:a14="http://schemas.microsoft.com/office/drawing/2010/main" val="0"/>
              </a:ext>
            </a:extLst>
          </a:blip>
          <a:srcRect l="13454" r="5584"/>
          <a:stretch/>
        </p:blipFill>
        <p:spPr bwMode="auto">
          <a:xfrm>
            <a:off x="1460499" y="1924051"/>
            <a:ext cx="4859566" cy="251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15588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t>Isoplanar</a:t>
            </a:r>
            <a:r>
              <a:rPr lang="en-US" sz="3200" dirty="0"/>
              <a:t> cutter paths</a:t>
            </a:r>
          </a:p>
        </p:txBody>
      </p:sp>
      <p:sp>
        <p:nvSpPr>
          <p:cNvPr id="70" name="Rectangle 69"/>
          <p:cNvSpPr/>
          <p:nvPr/>
        </p:nvSpPr>
        <p:spPr>
          <a:xfrm>
            <a:off x="4386575" y="635557"/>
            <a:ext cx="4572000" cy="1605568"/>
          </a:xfrm>
          <a:prstGeom prst="rect">
            <a:avLst/>
          </a:prstGeom>
        </p:spPr>
        <p:txBody>
          <a:bodyPr>
            <a:spAutoFit/>
          </a:bodyPr>
          <a:lstStyle/>
          <a:p>
            <a:pPr marL="228600" lvl="0" indent="-228600">
              <a:lnSpc>
                <a:spcPct val="90000"/>
              </a:lnSpc>
              <a:spcBef>
                <a:spcPts val="1000"/>
              </a:spcBef>
              <a:buFont typeface="Arial" panose="020B0604020202020204" pitchFamily="34" charset="0"/>
              <a:buChar char="•"/>
            </a:pPr>
            <a:r>
              <a:rPr lang="en-US" altLang="en-US" sz="2000" dirty="0">
                <a:solidFill>
                  <a:prstClr val="black"/>
                </a:solidFill>
              </a:rPr>
              <a:t>cutter paths are obtained by the intersection lines between a free form surface and a number of parallel vertical planes</a:t>
            </a:r>
          </a:p>
          <a:p>
            <a:pPr marL="228600" lvl="0" indent="-228600">
              <a:lnSpc>
                <a:spcPct val="90000"/>
              </a:lnSpc>
              <a:spcBef>
                <a:spcPts val="1000"/>
              </a:spcBef>
              <a:buFont typeface="Arial" panose="020B0604020202020204" pitchFamily="34" charset="0"/>
              <a:buChar char="•"/>
            </a:pPr>
            <a:r>
              <a:rPr lang="en-US" altLang="en-US" sz="2000" dirty="0">
                <a:solidFill>
                  <a:prstClr val="black"/>
                </a:solidFill>
              </a:rPr>
              <a:t>Surface roughness is not uniform</a:t>
            </a:r>
          </a:p>
        </p:txBody>
      </p:sp>
      <p:grpSp>
        <p:nvGrpSpPr>
          <p:cNvPr id="72" name="Group 71"/>
          <p:cNvGrpSpPr/>
          <p:nvPr/>
        </p:nvGrpSpPr>
        <p:grpSpPr>
          <a:xfrm>
            <a:off x="732892" y="1690689"/>
            <a:ext cx="5807812" cy="4462463"/>
            <a:chOff x="732892" y="1690689"/>
            <a:chExt cx="5807812" cy="4462463"/>
          </a:xfrm>
        </p:grpSpPr>
        <p:sp>
          <p:nvSpPr>
            <p:cNvPr id="64" name="TextBox 63"/>
            <p:cNvSpPr txBox="1"/>
            <p:nvPr/>
          </p:nvSpPr>
          <p:spPr>
            <a:xfrm>
              <a:off x="3085104" y="3254532"/>
              <a:ext cx="1514049" cy="923330"/>
            </a:xfrm>
            <a:prstGeom prst="rect">
              <a:avLst/>
            </a:prstGeom>
            <a:noFill/>
          </p:spPr>
          <p:txBody>
            <a:bodyPr wrap="square" rtlCol="0">
              <a:spAutoFit/>
            </a:bodyPr>
            <a:lstStyle/>
            <a:p>
              <a:r>
                <a:rPr lang="en-US" dirty="0"/>
                <a:t>Parallel Vertical planes</a:t>
              </a:r>
            </a:p>
          </p:txBody>
        </p:sp>
        <p:sp>
          <p:nvSpPr>
            <p:cNvPr id="65" name="TextBox 64"/>
            <p:cNvSpPr txBox="1"/>
            <p:nvPr/>
          </p:nvSpPr>
          <p:spPr>
            <a:xfrm>
              <a:off x="5026655" y="5090087"/>
              <a:ext cx="1514049" cy="369332"/>
            </a:xfrm>
            <a:prstGeom prst="rect">
              <a:avLst/>
            </a:prstGeom>
            <a:noFill/>
          </p:spPr>
          <p:txBody>
            <a:bodyPr wrap="square" rtlCol="0">
              <a:spAutoFit/>
            </a:bodyPr>
            <a:lstStyle/>
            <a:p>
              <a:r>
                <a:rPr lang="en-US" dirty="0"/>
                <a:t>Cutter paths</a:t>
              </a:r>
            </a:p>
          </p:txBody>
        </p:sp>
        <p:grpSp>
          <p:nvGrpSpPr>
            <p:cNvPr id="67" name="Group 66"/>
            <p:cNvGrpSpPr/>
            <p:nvPr/>
          </p:nvGrpSpPr>
          <p:grpSpPr>
            <a:xfrm>
              <a:off x="1094735" y="1690689"/>
              <a:ext cx="5212080" cy="4462463"/>
              <a:chOff x="1749828" y="1833301"/>
              <a:chExt cx="5212080" cy="4462463"/>
            </a:xfrm>
          </p:grpSpPr>
          <p:grpSp>
            <p:nvGrpSpPr>
              <p:cNvPr id="42" name="Group 39"/>
              <p:cNvGrpSpPr>
                <a:grpSpLocks/>
              </p:cNvGrpSpPr>
              <p:nvPr/>
            </p:nvGrpSpPr>
            <p:grpSpPr bwMode="auto">
              <a:xfrm>
                <a:off x="1749828" y="1833301"/>
                <a:ext cx="5212080" cy="4462463"/>
                <a:chOff x="576" y="1638"/>
                <a:chExt cx="8208" cy="7027"/>
              </a:xfrm>
            </p:grpSpPr>
            <p:sp>
              <p:nvSpPr>
                <p:cNvPr id="43" name="Line 40"/>
                <p:cNvSpPr>
                  <a:spLocks noChangeShapeType="1"/>
                </p:cNvSpPr>
                <p:nvPr/>
              </p:nvSpPr>
              <p:spPr bwMode="auto">
                <a:xfrm flipV="1">
                  <a:off x="1872" y="2070"/>
                  <a:ext cx="0" cy="30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1"/>
                <p:cNvSpPr>
                  <a:spLocks noChangeShapeType="1"/>
                </p:cNvSpPr>
                <p:nvPr/>
              </p:nvSpPr>
              <p:spPr bwMode="auto">
                <a:xfrm>
                  <a:off x="2736" y="1782"/>
                  <a:ext cx="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2"/>
                <p:cNvSpPr>
                  <a:spLocks noChangeShapeType="1"/>
                </p:cNvSpPr>
                <p:nvPr/>
              </p:nvSpPr>
              <p:spPr bwMode="auto">
                <a:xfrm flipV="1">
                  <a:off x="3744" y="1638"/>
                  <a:ext cx="0" cy="59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a:off x="5760" y="3942"/>
                  <a:ext cx="0" cy="31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7" name="Group 44"/>
                <p:cNvGrpSpPr>
                  <a:grpSpLocks/>
                </p:cNvGrpSpPr>
                <p:nvPr/>
              </p:nvGrpSpPr>
              <p:grpSpPr bwMode="auto">
                <a:xfrm>
                  <a:off x="576" y="1638"/>
                  <a:ext cx="8208" cy="7027"/>
                  <a:chOff x="576" y="1638"/>
                  <a:chExt cx="8208" cy="7027"/>
                </a:xfrm>
              </p:grpSpPr>
              <p:sp>
                <p:nvSpPr>
                  <p:cNvPr id="48" name="Freeform 45"/>
                  <p:cNvSpPr>
                    <a:spLocks/>
                  </p:cNvSpPr>
                  <p:nvPr/>
                </p:nvSpPr>
                <p:spPr bwMode="auto">
                  <a:xfrm>
                    <a:off x="576" y="6025"/>
                    <a:ext cx="4464" cy="2640"/>
                  </a:xfrm>
                  <a:custGeom>
                    <a:avLst/>
                    <a:gdLst>
                      <a:gd name="T0" fmla="*/ 0 w 4896"/>
                      <a:gd name="T1" fmla="*/ 480 h 1944"/>
                      <a:gd name="T2" fmla="*/ 1296 w 4896"/>
                      <a:gd name="T3" fmla="*/ 192 h 1944"/>
                      <a:gd name="T4" fmla="*/ 2880 w 4896"/>
                      <a:gd name="T5" fmla="*/ 1632 h 1944"/>
                      <a:gd name="T6" fmla="*/ 3600 w 4896"/>
                      <a:gd name="T7" fmla="*/ 1920 h 1944"/>
                      <a:gd name="T8" fmla="*/ 4896 w 4896"/>
                      <a:gd name="T9" fmla="*/ 1776 h 1944"/>
                    </a:gdLst>
                    <a:ahLst/>
                    <a:cxnLst>
                      <a:cxn ang="0">
                        <a:pos x="T0" y="T1"/>
                      </a:cxn>
                      <a:cxn ang="0">
                        <a:pos x="T2" y="T3"/>
                      </a:cxn>
                      <a:cxn ang="0">
                        <a:pos x="T4" y="T5"/>
                      </a:cxn>
                      <a:cxn ang="0">
                        <a:pos x="T6" y="T7"/>
                      </a:cxn>
                      <a:cxn ang="0">
                        <a:pos x="T8" y="T9"/>
                      </a:cxn>
                    </a:cxnLst>
                    <a:rect l="0" t="0" r="r" b="b"/>
                    <a:pathLst>
                      <a:path w="4896" h="1944">
                        <a:moveTo>
                          <a:pt x="0" y="480"/>
                        </a:moveTo>
                        <a:cubicBezTo>
                          <a:pt x="408" y="240"/>
                          <a:pt x="816" y="0"/>
                          <a:pt x="1296" y="192"/>
                        </a:cubicBezTo>
                        <a:cubicBezTo>
                          <a:pt x="1776" y="384"/>
                          <a:pt x="2496" y="1344"/>
                          <a:pt x="2880" y="1632"/>
                        </a:cubicBezTo>
                        <a:cubicBezTo>
                          <a:pt x="3264" y="1920"/>
                          <a:pt x="3264" y="1896"/>
                          <a:pt x="3600" y="1920"/>
                        </a:cubicBezTo>
                        <a:cubicBezTo>
                          <a:pt x="3936" y="1944"/>
                          <a:pt x="4416" y="1860"/>
                          <a:pt x="4896" y="17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46"/>
                  <p:cNvSpPr>
                    <a:spLocks/>
                  </p:cNvSpPr>
                  <p:nvPr/>
                </p:nvSpPr>
                <p:spPr bwMode="auto">
                  <a:xfrm>
                    <a:off x="576" y="5094"/>
                    <a:ext cx="5184" cy="2112"/>
                  </a:xfrm>
                  <a:custGeom>
                    <a:avLst/>
                    <a:gdLst>
                      <a:gd name="T0" fmla="*/ 0 w 5184"/>
                      <a:gd name="T1" fmla="*/ 1584 h 2112"/>
                      <a:gd name="T2" fmla="*/ 576 w 5184"/>
                      <a:gd name="T3" fmla="*/ 576 h 2112"/>
                      <a:gd name="T4" fmla="*/ 1440 w 5184"/>
                      <a:gd name="T5" fmla="*/ 0 h 2112"/>
                      <a:gd name="T6" fmla="*/ 2448 w 5184"/>
                      <a:gd name="T7" fmla="*/ 576 h 2112"/>
                      <a:gd name="T8" fmla="*/ 3024 w 5184"/>
                      <a:gd name="T9" fmla="*/ 1440 h 2112"/>
                      <a:gd name="T10" fmla="*/ 3600 w 5184"/>
                      <a:gd name="T11" fmla="*/ 2016 h 2112"/>
                      <a:gd name="T12" fmla="*/ 5184 w 5184"/>
                      <a:gd name="T13" fmla="*/ 2016 h 2112"/>
                    </a:gdLst>
                    <a:ahLst/>
                    <a:cxnLst>
                      <a:cxn ang="0">
                        <a:pos x="T0" y="T1"/>
                      </a:cxn>
                      <a:cxn ang="0">
                        <a:pos x="T2" y="T3"/>
                      </a:cxn>
                      <a:cxn ang="0">
                        <a:pos x="T4" y="T5"/>
                      </a:cxn>
                      <a:cxn ang="0">
                        <a:pos x="T6" y="T7"/>
                      </a:cxn>
                      <a:cxn ang="0">
                        <a:pos x="T8" y="T9"/>
                      </a:cxn>
                      <a:cxn ang="0">
                        <a:pos x="T10" y="T11"/>
                      </a:cxn>
                      <a:cxn ang="0">
                        <a:pos x="T12" y="T13"/>
                      </a:cxn>
                    </a:cxnLst>
                    <a:rect l="0" t="0" r="r" b="b"/>
                    <a:pathLst>
                      <a:path w="5184" h="2112">
                        <a:moveTo>
                          <a:pt x="0" y="1584"/>
                        </a:moveTo>
                        <a:cubicBezTo>
                          <a:pt x="168" y="1212"/>
                          <a:pt x="336" y="840"/>
                          <a:pt x="576" y="576"/>
                        </a:cubicBezTo>
                        <a:cubicBezTo>
                          <a:pt x="816" y="312"/>
                          <a:pt x="1128" y="0"/>
                          <a:pt x="1440" y="0"/>
                        </a:cubicBezTo>
                        <a:cubicBezTo>
                          <a:pt x="1752" y="0"/>
                          <a:pt x="2184" y="336"/>
                          <a:pt x="2448" y="576"/>
                        </a:cubicBezTo>
                        <a:cubicBezTo>
                          <a:pt x="2712" y="816"/>
                          <a:pt x="2832" y="1200"/>
                          <a:pt x="3024" y="1440"/>
                        </a:cubicBezTo>
                        <a:cubicBezTo>
                          <a:pt x="3216" y="1680"/>
                          <a:pt x="3240" y="1920"/>
                          <a:pt x="3600" y="2016"/>
                        </a:cubicBezTo>
                        <a:cubicBezTo>
                          <a:pt x="3960" y="2112"/>
                          <a:pt x="4872" y="2016"/>
                          <a:pt x="5184" y="201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7"/>
                  <p:cNvSpPr>
                    <a:spLocks/>
                  </p:cNvSpPr>
                  <p:nvPr/>
                </p:nvSpPr>
                <p:spPr bwMode="auto">
                  <a:xfrm>
                    <a:off x="5040" y="4374"/>
                    <a:ext cx="3456" cy="4050"/>
                  </a:xfrm>
                  <a:custGeom>
                    <a:avLst/>
                    <a:gdLst>
                      <a:gd name="T0" fmla="*/ 0 w 3456"/>
                      <a:gd name="T1" fmla="*/ 3888 h 3888"/>
                      <a:gd name="T2" fmla="*/ 720 w 3456"/>
                      <a:gd name="T3" fmla="*/ 2592 h 3888"/>
                      <a:gd name="T4" fmla="*/ 2880 w 3456"/>
                      <a:gd name="T5" fmla="*/ 1008 h 3888"/>
                      <a:gd name="T6" fmla="*/ 3456 w 3456"/>
                      <a:gd name="T7" fmla="*/ 0 h 3888"/>
                    </a:gdLst>
                    <a:ahLst/>
                    <a:cxnLst>
                      <a:cxn ang="0">
                        <a:pos x="T0" y="T1"/>
                      </a:cxn>
                      <a:cxn ang="0">
                        <a:pos x="T2" y="T3"/>
                      </a:cxn>
                      <a:cxn ang="0">
                        <a:pos x="T4" y="T5"/>
                      </a:cxn>
                      <a:cxn ang="0">
                        <a:pos x="T6" y="T7"/>
                      </a:cxn>
                    </a:cxnLst>
                    <a:rect l="0" t="0" r="r" b="b"/>
                    <a:pathLst>
                      <a:path w="3456" h="3888">
                        <a:moveTo>
                          <a:pt x="0" y="3888"/>
                        </a:moveTo>
                        <a:cubicBezTo>
                          <a:pt x="120" y="3480"/>
                          <a:pt x="240" y="3072"/>
                          <a:pt x="720" y="2592"/>
                        </a:cubicBezTo>
                        <a:cubicBezTo>
                          <a:pt x="1200" y="2112"/>
                          <a:pt x="2424" y="1440"/>
                          <a:pt x="2880" y="1008"/>
                        </a:cubicBezTo>
                        <a:cubicBezTo>
                          <a:pt x="3336" y="576"/>
                          <a:pt x="3360" y="120"/>
                          <a:pt x="3456"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8"/>
                  <p:cNvSpPr>
                    <a:spLocks noChangeShapeType="1"/>
                  </p:cNvSpPr>
                  <p:nvPr/>
                </p:nvSpPr>
                <p:spPr bwMode="auto">
                  <a:xfrm>
                    <a:off x="1872" y="2070"/>
                    <a:ext cx="3888"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9"/>
                  <p:cNvSpPr>
                    <a:spLocks noChangeShapeType="1"/>
                  </p:cNvSpPr>
                  <p:nvPr/>
                </p:nvSpPr>
                <p:spPr bwMode="auto">
                  <a:xfrm flipV="1">
                    <a:off x="6624" y="3654"/>
                    <a:ext cx="0" cy="27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50"/>
                  <p:cNvSpPr>
                    <a:spLocks noChangeShapeType="1"/>
                  </p:cNvSpPr>
                  <p:nvPr/>
                </p:nvSpPr>
                <p:spPr bwMode="auto">
                  <a:xfrm flipV="1">
                    <a:off x="7488" y="3366"/>
                    <a:ext cx="0" cy="24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1"/>
                  <p:cNvSpPr>
                    <a:spLocks noChangeShapeType="1"/>
                  </p:cNvSpPr>
                  <p:nvPr/>
                </p:nvSpPr>
                <p:spPr bwMode="auto">
                  <a:xfrm flipH="1" flipV="1">
                    <a:off x="2736" y="1782"/>
                    <a:ext cx="3888" cy="18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52"/>
                  <p:cNvSpPr>
                    <a:spLocks noChangeShapeType="1"/>
                  </p:cNvSpPr>
                  <p:nvPr/>
                </p:nvSpPr>
                <p:spPr bwMode="auto">
                  <a:xfrm flipH="1" flipV="1">
                    <a:off x="3744" y="1638"/>
                    <a:ext cx="3744" cy="17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53"/>
                  <p:cNvSpPr>
                    <a:spLocks/>
                  </p:cNvSpPr>
                  <p:nvPr/>
                </p:nvSpPr>
                <p:spPr bwMode="auto">
                  <a:xfrm>
                    <a:off x="6624" y="5815"/>
                    <a:ext cx="864" cy="168"/>
                  </a:xfrm>
                  <a:custGeom>
                    <a:avLst/>
                    <a:gdLst>
                      <a:gd name="T0" fmla="*/ 864 w 864"/>
                      <a:gd name="T1" fmla="*/ 0 h 168"/>
                      <a:gd name="T2" fmla="*/ 432 w 864"/>
                      <a:gd name="T3" fmla="*/ 144 h 168"/>
                      <a:gd name="T4" fmla="*/ 0 w 864"/>
                      <a:gd name="T5" fmla="*/ 144 h 168"/>
                    </a:gdLst>
                    <a:ahLst/>
                    <a:cxnLst>
                      <a:cxn ang="0">
                        <a:pos x="T0" y="T1"/>
                      </a:cxn>
                      <a:cxn ang="0">
                        <a:pos x="T2" y="T3"/>
                      </a:cxn>
                      <a:cxn ang="0">
                        <a:pos x="T4" y="T5"/>
                      </a:cxn>
                    </a:cxnLst>
                    <a:rect l="0" t="0" r="r" b="b"/>
                    <a:pathLst>
                      <a:path w="864" h="168">
                        <a:moveTo>
                          <a:pt x="864" y="0"/>
                        </a:moveTo>
                        <a:cubicBezTo>
                          <a:pt x="720" y="60"/>
                          <a:pt x="576" y="120"/>
                          <a:pt x="432" y="144"/>
                        </a:cubicBezTo>
                        <a:cubicBezTo>
                          <a:pt x="288" y="168"/>
                          <a:pt x="0" y="168"/>
                          <a:pt x="0" y="14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p:cNvSpPr>
                    <a:spLocks/>
                  </p:cNvSpPr>
                  <p:nvPr/>
                </p:nvSpPr>
                <p:spPr bwMode="auto">
                  <a:xfrm>
                    <a:off x="7488" y="4374"/>
                    <a:ext cx="1008" cy="432"/>
                  </a:xfrm>
                  <a:custGeom>
                    <a:avLst/>
                    <a:gdLst>
                      <a:gd name="T0" fmla="*/ 1008 w 1008"/>
                      <a:gd name="T1" fmla="*/ 0 h 432"/>
                      <a:gd name="T2" fmla="*/ 576 w 1008"/>
                      <a:gd name="T3" fmla="*/ 288 h 432"/>
                      <a:gd name="T4" fmla="*/ 0 w 1008"/>
                      <a:gd name="T5" fmla="*/ 432 h 432"/>
                    </a:gdLst>
                    <a:ahLst/>
                    <a:cxnLst>
                      <a:cxn ang="0">
                        <a:pos x="T0" y="T1"/>
                      </a:cxn>
                      <a:cxn ang="0">
                        <a:pos x="T2" y="T3"/>
                      </a:cxn>
                      <a:cxn ang="0">
                        <a:pos x="T4" y="T5"/>
                      </a:cxn>
                    </a:cxnLst>
                    <a:rect l="0" t="0" r="r" b="b"/>
                    <a:pathLst>
                      <a:path w="1008" h="432">
                        <a:moveTo>
                          <a:pt x="1008" y="0"/>
                        </a:moveTo>
                        <a:cubicBezTo>
                          <a:pt x="876" y="108"/>
                          <a:pt x="744" y="216"/>
                          <a:pt x="576" y="288"/>
                        </a:cubicBezTo>
                        <a:cubicBezTo>
                          <a:pt x="408" y="360"/>
                          <a:pt x="204" y="396"/>
                          <a:pt x="0" y="43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5"/>
                  <p:cNvSpPr>
                    <a:spLocks noChangeShapeType="1"/>
                  </p:cNvSpPr>
                  <p:nvPr/>
                </p:nvSpPr>
                <p:spPr bwMode="auto">
                  <a:xfrm flipV="1">
                    <a:off x="576" y="5526"/>
                    <a:ext cx="288" cy="43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6"/>
                  <p:cNvSpPr>
                    <a:spLocks noChangeShapeType="1"/>
                  </p:cNvSpPr>
                  <p:nvPr/>
                </p:nvSpPr>
                <p:spPr bwMode="auto">
                  <a:xfrm flipV="1">
                    <a:off x="864" y="6535"/>
                    <a:ext cx="432" cy="2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7"/>
                  <p:cNvSpPr>
                    <a:spLocks noChangeShapeType="1"/>
                  </p:cNvSpPr>
                  <p:nvPr/>
                </p:nvSpPr>
                <p:spPr bwMode="auto">
                  <a:xfrm>
                    <a:off x="5328" y="7110"/>
                    <a:ext cx="1440" cy="432"/>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8"/>
                  <p:cNvSpPr>
                    <a:spLocks noChangeShapeType="1"/>
                  </p:cNvSpPr>
                  <p:nvPr/>
                </p:nvSpPr>
                <p:spPr bwMode="auto">
                  <a:xfrm>
                    <a:off x="6192" y="6535"/>
                    <a:ext cx="576" cy="1008"/>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9"/>
                  <p:cNvSpPr>
                    <a:spLocks noChangeShapeType="1"/>
                  </p:cNvSpPr>
                  <p:nvPr/>
                </p:nvSpPr>
                <p:spPr bwMode="auto">
                  <a:xfrm flipH="1">
                    <a:off x="6768" y="5959"/>
                    <a:ext cx="144" cy="1584"/>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
                  <p:cNvSpPr>
                    <a:spLocks noChangeShapeType="1"/>
                  </p:cNvSpPr>
                  <p:nvPr/>
                </p:nvSpPr>
                <p:spPr bwMode="auto">
                  <a:xfrm flipV="1">
                    <a:off x="6768" y="7538"/>
                    <a:ext cx="2016" cy="2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66" name="Freeform 65"/>
              <p:cNvSpPr/>
              <p:nvPr/>
            </p:nvSpPr>
            <p:spPr>
              <a:xfrm>
                <a:off x="5049672" y="4844955"/>
                <a:ext cx="545910" cy="136478"/>
              </a:xfrm>
              <a:custGeom>
                <a:avLst/>
                <a:gdLst>
                  <a:gd name="connsiteX0" fmla="*/ 545910 w 545910"/>
                  <a:gd name="connsiteY0" fmla="*/ 0 h 136478"/>
                  <a:gd name="connsiteX1" fmla="*/ 313898 w 545910"/>
                  <a:gd name="connsiteY1" fmla="*/ 95535 h 136478"/>
                  <a:gd name="connsiteX2" fmla="*/ 0 w 545910"/>
                  <a:gd name="connsiteY2" fmla="*/ 136478 h 136478"/>
                </a:gdLst>
                <a:ahLst/>
                <a:cxnLst>
                  <a:cxn ang="0">
                    <a:pos x="connsiteX0" y="connsiteY0"/>
                  </a:cxn>
                  <a:cxn ang="0">
                    <a:pos x="connsiteX1" y="connsiteY1"/>
                  </a:cxn>
                  <a:cxn ang="0">
                    <a:pos x="connsiteX2" y="connsiteY2"/>
                  </a:cxn>
                </a:cxnLst>
                <a:rect l="l" t="t" r="r" b="b"/>
                <a:pathLst>
                  <a:path w="545910" h="136478">
                    <a:moveTo>
                      <a:pt x="545910" y="0"/>
                    </a:moveTo>
                    <a:cubicBezTo>
                      <a:pt x="475396" y="36394"/>
                      <a:pt x="404883" y="72789"/>
                      <a:pt x="313898" y="95535"/>
                    </a:cubicBezTo>
                    <a:cubicBezTo>
                      <a:pt x="222913" y="118281"/>
                      <a:pt x="111456" y="127379"/>
                      <a:pt x="0" y="13647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p:cNvSpPr txBox="1"/>
            <p:nvPr/>
          </p:nvSpPr>
          <p:spPr>
            <a:xfrm>
              <a:off x="944368" y="4811968"/>
              <a:ext cx="586854" cy="523220"/>
            </a:xfrm>
            <a:prstGeom prst="rect">
              <a:avLst/>
            </a:prstGeom>
            <a:noFill/>
          </p:spPr>
          <p:txBody>
            <a:bodyPr wrap="square" rtlCol="0">
              <a:spAutoFit/>
            </a:bodyPr>
            <a:lstStyle/>
            <a:p>
              <a:r>
                <a:rPr lang="en-US" sz="2800" i="1" dirty="0"/>
                <a:t>u</a:t>
              </a:r>
            </a:p>
          </p:txBody>
        </p:sp>
        <p:sp>
          <p:nvSpPr>
            <p:cNvPr id="69" name="TextBox 68"/>
            <p:cNvSpPr txBox="1"/>
            <p:nvPr/>
          </p:nvSpPr>
          <p:spPr>
            <a:xfrm>
              <a:off x="732892" y="4267474"/>
              <a:ext cx="586854" cy="523220"/>
            </a:xfrm>
            <a:prstGeom prst="rect">
              <a:avLst/>
            </a:prstGeom>
            <a:noFill/>
          </p:spPr>
          <p:txBody>
            <a:bodyPr wrap="square" rtlCol="0">
              <a:spAutoFit/>
            </a:bodyPr>
            <a:lstStyle/>
            <a:p>
              <a:r>
                <a:rPr lang="en-US" sz="2800" i="1" dirty="0"/>
                <a:t>w</a:t>
              </a:r>
            </a:p>
          </p:txBody>
        </p:sp>
        <p:sp>
          <p:nvSpPr>
            <p:cNvPr id="71" name="TextBox 70"/>
            <p:cNvSpPr txBox="1"/>
            <p:nvPr/>
          </p:nvSpPr>
          <p:spPr>
            <a:xfrm>
              <a:off x="2466335" y="5226621"/>
              <a:ext cx="1613407" cy="369332"/>
            </a:xfrm>
            <a:prstGeom prst="rect">
              <a:avLst/>
            </a:prstGeom>
            <a:noFill/>
          </p:spPr>
          <p:txBody>
            <a:bodyPr wrap="square" rtlCol="0">
              <a:spAutoFit/>
            </a:bodyPr>
            <a:lstStyle/>
            <a:p>
              <a:r>
                <a:rPr lang="en-US" i="1" dirty="0"/>
                <a:t>Bezier surface</a:t>
              </a:r>
            </a:p>
          </p:txBody>
        </p:sp>
      </p:grpSp>
    </p:spTree>
    <p:extLst>
      <p:ext uri="{BB962C8B-B14F-4D97-AF65-F5344CB8AC3E}">
        <p14:creationId xmlns:p14="http://schemas.microsoft.com/office/powerpoint/2010/main" val="175621940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23831"/>
          </a:xfrm>
        </p:spPr>
        <p:txBody>
          <a:bodyPr>
            <a:normAutofit/>
          </a:bodyPr>
          <a:lstStyle/>
          <a:p>
            <a:r>
              <a:rPr lang="en-US" sz="2400" dirty="0" err="1">
                <a:latin typeface="+mn-lt"/>
              </a:rPr>
              <a:t>Isoplanar</a:t>
            </a:r>
            <a:r>
              <a:rPr lang="en-US" sz="2400" dirty="0">
                <a:latin typeface="+mn-lt"/>
              </a:rPr>
              <a:t> forward steps</a:t>
            </a:r>
          </a:p>
        </p:txBody>
      </p:sp>
      <p:sp>
        <p:nvSpPr>
          <p:cNvPr id="8" name="Rectangle 2"/>
          <p:cNvSpPr>
            <a:spLocks noChangeArrowheads="1"/>
          </p:cNvSpPr>
          <p:nvPr/>
        </p:nvSpPr>
        <p:spPr bwMode="auto">
          <a:xfrm>
            <a:off x="726744" y="2271817"/>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graphicFrame>
        <p:nvGraphicFramePr>
          <p:cNvPr id="9" name="Object 8"/>
          <p:cNvGraphicFramePr>
            <a:graphicFrameLocks noChangeAspect="1"/>
          </p:cNvGraphicFramePr>
          <p:nvPr/>
        </p:nvGraphicFramePr>
        <p:xfrm>
          <a:off x="488258" y="2463949"/>
          <a:ext cx="3683794" cy="609600"/>
        </p:xfrm>
        <a:graphic>
          <a:graphicData uri="http://schemas.openxmlformats.org/presentationml/2006/ole">
            <mc:AlternateContent xmlns:mc="http://schemas.openxmlformats.org/markup-compatibility/2006">
              <mc:Choice xmlns:v="urn:schemas-microsoft-com:vml" Requires="v">
                <p:oleObj spid="_x0000_s9253" name="Equation" r:id="rId3" imgW="2361960" imgH="393480" progId="Equation.3">
                  <p:embed/>
                </p:oleObj>
              </mc:Choice>
              <mc:Fallback>
                <p:oleObj name="Equation" r:id="rId3" imgW="2361960" imgH="393480" progId="Equation.3">
                  <p:embed/>
                  <p:pic>
                    <p:nvPicPr>
                      <p:cNvPr id="9"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258" y="2463949"/>
                        <a:ext cx="3683794"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 name="Group 13"/>
          <p:cNvGrpSpPr/>
          <p:nvPr/>
        </p:nvGrpSpPr>
        <p:grpSpPr>
          <a:xfrm>
            <a:off x="3495781" y="1131094"/>
            <a:ext cx="5250092" cy="3325315"/>
            <a:chOff x="4175265" y="506135"/>
            <a:chExt cx="7000123" cy="4433753"/>
          </a:xfrm>
        </p:grpSpPr>
        <p:sp>
          <p:nvSpPr>
            <p:cNvPr id="7" name="TextBox 6"/>
            <p:cNvSpPr txBox="1"/>
            <p:nvPr/>
          </p:nvSpPr>
          <p:spPr>
            <a:xfrm>
              <a:off x="5850340" y="506135"/>
              <a:ext cx="491320" cy="430887"/>
            </a:xfrm>
            <a:prstGeom prst="rect">
              <a:avLst/>
            </a:prstGeom>
            <a:noFill/>
          </p:spPr>
          <p:txBody>
            <a:bodyPr wrap="square" rtlCol="0">
              <a:spAutoFit/>
            </a:bodyPr>
            <a:lstStyle/>
            <a:p>
              <a:r>
                <a:rPr lang="en-US" sz="1500" dirty="0"/>
                <a:t>n</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5265" y="706190"/>
              <a:ext cx="7000123" cy="4233698"/>
            </a:xfrm>
            <a:prstGeom prst="rect">
              <a:avLst/>
            </a:prstGeom>
          </p:spPr>
        </p:pic>
        <p:sp>
          <p:nvSpPr>
            <p:cNvPr id="13" name="TextBox 12"/>
            <p:cNvSpPr txBox="1"/>
            <p:nvPr/>
          </p:nvSpPr>
          <p:spPr>
            <a:xfrm>
              <a:off x="8584257" y="2819384"/>
              <a:ext cx="1259828" cy="492443"/>
            </a:xfrm>
            <a:prstGeom prst="rect">
              <a:avLst/>
            </a:prstGeom>
            <a:noFill/>
          </p:spPr>
          <p:txBody>
            <a:bodyPr wrap="square" rtlCol="0">
              <a:spAutoFit/>
            </a:bodyPr>
            <a:lstStyle/>
            <a:p>
              <a:r>
                <a:rPr lang="en-US" i="1" dirty="0"/>
                <a:t>R(</a:t>
              </a:r>
              <a:r>
                <a:rPr lang="en-US" i="1" dirty="0" err="1"/>
                <a:t>u,w</a:t>
              </a:r>
              <a:r>
                <a:rPr lang="en-US" i="1" dirty="0"/>
                <a:t>)</a:t>
              </a:r>
            </a:p>
          </p:txBody>
        </p:sp>
      </p:grpSp>
      <mc:AlternateContent xmlns:mc="http://schemas.openxmlformats.org/markup-compatibility/2006" xmlns:a14="http://schemas.microsoft.com/office/drawing/2010/main">
        <mc:Choice Requires="a14">
          <p:sp>
            <p:nvSpPr>
              <p:cNvPr id="15" name="TextBox 14"/>
              <p:cNvSpPr txBox="1"/>
              <p:nvPr/>
            </p:nvSpPr>
            <p:spPr>
              <a:xfrm>
                <a:off x="400160" y="3255578"/>
                <a:ext cx="1929995" cy="3000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950" i="1">
                          <a:latin typeface="Cambria Math" panose="02040503050406030204" pitchFamily="18" charset="0"/>
                        </a:rPr>
                        <m:t>=</m:t>
                      </m:r>
                      <m:sSup>
                        <m:sSupPr>
                          <m:ctrlPr>
                            <a:rPr lang="en-US" sz="1950" i="1">
                              <a:latin typeface="Cambria Math" panose="02040503050406030204" pitchFamily="18" charset="0"/>
                            </a:rPr>
                          </m:ctrlPr>
                        </m:sSupPr>
                        <m:e>
                          <m:r>
                            <a:rPr lang="en-US" sz="1950" i="1">
                              <a:latin typeface="Cambria Math" panose="02040503050406030204" pitchFamily="18" charset="0"/>
                            </a:rPr>
                            <m:t>𝑅</m:t>
                          </m:r>
                        </m:e>
                        <m:sup>
                          <m:r>
                            <a:rPr lang="en-US" sz="1950" i="1">
                              <a:latin typeface="Cambria Math" panose="02040503050406030204" pitchFamily="18" charset="0"/>
                            </a:rPr>
                            <m:t>𝑢</m:t>
                          </m:r>
                        </m:sup>
                      </m:sSup>
                      <m:r>
                        <a:rPr lang="en-US" sz="1950" i="1">
                          <a:latin typeface="Cambria Math" panose="02040503050406030204" pitchFamily="18" charset="0"/>
                          <a:ea typeface="Cambria Math" panose="02040503050406030204" pitchFamily="18" charset="0"/>
                        </a:rPr>
                        <m:t>∆</m:t>
                      </m:r>
                      <m:r>
                        <a:rPr lang="en-US" sz="1950" i="1">
                          <a:latin typeface="Cambria Math" panose="02040503050406030204" pitchFamily="18" charset="0"/>
                          <a:ea typeface="Cambria Math" panose="02040503050406030204" pitchFamily="18" charset="0"/>
                        </a:rPr>
                        <m:t>𝑢</m:t>
                      </m:r>
                      <m:r>
                        <a:rPr lang="en-US" sz="1950" i="1">
                          <a:latin typeface="Cambria Math" panose="02040503050406030204" pitchFamily="18" charset="0"/>
                          <a:ea typeface="Cambria Math" panose="02040503050406030204" pitchFamily="18" charset="0"/>
                        </a:rPr>
                        <m:t>+</m:t>
                      </m:r>
                      <m:sSup>
                        <m:sSupPr>
                          <m:ctrlPr>
                            <a:rPr lang="en-US" sz="1950" i="1">
                              <a:latin typeface="Cambria Math" panose="02040503050406030204" pitchFamily="18" charset="0"/>
                              <a:ea typeface="Cambria Math" panose="02040503050406030204" pitchFamily="18" charset="0"/>
                            </a:rPr>
                          </m:ctrlPr>
                        </m:sSupPr>
                        <m:e>
                          <m:r>
                            <a:rPr lang="en-US" sz="1950" i="1">
                              <a:latin typeface="Cambria Math" panose="02040503050406030204" pitchFamily="18" charset="0"/>
                              <a:ea typeface="Cambria Math" panose="02040503050406030204" pitchFamily="18" charset="0"/>
                            </a:rPr>
                            <m:t>𝑅</m:t>
                          </m:r>
                        </m:e>
                        <m:sup>
                          <m:r>
                            <a:rPr lang="en-US" sz="1950" i="1">
                              <a:latin typeface="Cambria Math" panose="02040503050406030204" pitchFamily="18" charset="0"/>
                              <a:ea typeface="Cambria Math" panose="02040503050406030204" pitchFamily="18" charset="0"/>
                            </a:rPr>
                            <m:t>𝑤</m:t>
                          </m:r>
                        </m:sup>
                      </m:sSup>
                      <m:r>
                        <a:rPr lang="en-US" sz="1950" i="1">
                          <a:latin typeface="Cambria Math" panose="02040503050406030204" pitchFamily="18" charset="0"/>
                          <a:ea typeface="Cambria Math" panose="02040503050406030204" pitchFamily="18" charset="0"/>
                        </a:rPr>
                        <m:t>∆</m:t>
                      </m:r>
                      <m:r>
                        <a:rPr lang="en-US" sz="1950" i="1">
                          <a:latin typeface="Cambria Math" panose="02040503050406030204" pitchFamily="18" charset="0"/>
                          <a:ea typeface="Cambria Math" panose="02040503050406030204" pitchFamily="18" charset="0"/>
                        </a:rPr>
                        <m:t>𝑤</m:t>
                      </m:r>
                    </m:oMath>
                  </m:oMathPara>
                </a14:m>
                <a:endParaRPr lang="en-US" sz="1950" dirty="0"/>
              </a:p>
            </p:txBody>
          </p:sp>
        </mc:Choice>
        <mc:Fallback xmlns="">
          <p:sp>
            <p:nvSpPr>
              <p:cNvPr id="15" name="TextBox 14"/>
              <p:cNvSpPr txBox="1">
                <a:spLocks noRot="1" noChangeAspect="1" noMove="1" noResize="1" noEditPoints="1" noAdjustHandles="1" noChangeArrowheads="1" noChangeShapeType="1" noTextEdit="1"/>
              </p:cNvSpPr>
              <p:nvPr/>
            </p:nvSpPr>
            <p:spPr>
              <a:xfrm>
                <a:off x="400160" y="3255578"/>
                <a:ext cx="1929995" cy="300082"/>
              </a:xfrm>
              <a:prstGeom prst="rect">
                <a:avLst/>
              </a:prstGeom>
              <a:blipFill rotWithShape="0">
                <a:blip r:embed="rId6"/>
                <a:stretch>
                  <a:fillRect b="-10204"/>
                </a:stretch>
              </a:blipFill>
            </p:spPr>
            <p:txBody>
              <a:bodyPr/>
              <a:lstStyle/>
              <a:p>
                <a:r>
                  <a:rPr lang="en-US">
                    <a:noFill/>
                  </a:rPr>
                  <a:t> </a:t>
                </a:r>
              </a:p>
            </p:txBody>
          </p:sp>
        </mc:Fallback>
      </mc:AlternateContent>
      <p:sp>
        <p:nvSpPr>
          <p:cNvPr id="16" name="Rectangle 15"/>
          <p:cNvSpPr/>
          <p:nvPr/>
        </p:nvSpPr>
        <p:spPr>
          <a:xfrm>
            <a:off x="361638" y="4178956"/>
            <a:ext cx="2560316" cy="577081"/>
          </a:xfrm>
          <a:prstGeom prst="rect">
            <a:avLst/>
          </a:prstGeom>
        </p:spPr>
        <p:txBody>
          <a:bodyPr wrap="none">
            <a:spAutoFit/>
          </a:bodyPr>
          <a:lstStyle/>
          <a:p>
            <a:pPr algn="just">
              <a:lnSpc>
                <a:spcPct val="150000"/>
              </a:lnSpc>
            </a:pPr>
            <a:r>
              <a:rPr lang="en-US" sz="2100" i="1" dirty="0" err="1">
                <a:latin typeface="Times New Roman" panose="02020603050405020304" pitchFamily="18" charset="0"/>
                <a:ea typeface="Times New Roman" panose="02020603050405020304" pitchFamily="18" charset="0"/>
                <a:cs typeface="Times New Roman" panose="02020603050405020304" pitchFamily="18" charset="0"/>
              </a:rPr>
              <a:t>dR.c</a:t>
            </a:r>
            <a:r>
              <a:rPr lang="en-US" sz="2100" i="1" dirty="0">
                <a:latin typeface="Times New Roman" panose="02020603050405020304" pitchFamily="18" charset="0"/>
                <a:ea typeface="Times New Roman" panose="02020603050405020304" pitchFamily="18" charset="0"/>
                <a:cs typeface="Times New Roman" panose="02020603050405020304" pitchFamily="18" charset="0"/>
              </a:rPr>
              <a:t> = δ </a:t>
            </a:r>
            <a:r>
              <a:rPr lang="en-US" sz="2100" dirty="0">
                <a:latin typeface="Times New Roman" panose="02020603050405020304" pitchFamily="18" charset="0"/>
                <a:ea typeface="Times New Roman" panose="02020603050405020304" pitchFamily="18" charset="0"/>
                <a:cs typeface="Times New Roman" panose="02020603050405020304" pitchFamily="18" charset="0"/>
              </a:rPr>
              <a:t>and</a:t>
            </a:r>
            <a:r>
              <a:rPr lang="en-US" sz="21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100" i="1" dirty="0" err="1">
                <a:latin typeface="Times New Roman" panose="02020603050405020304" pitchFamily="18" charset="0"/>
                <a:ea typeface="Times New Roman" panose="02020603050405020304" pitchFamily="18" charset="0"/>
                <a:cs typeface="Times New Roman" panose="02020603050405020304" pitchFamily="18" charset="0"/>
              </a:rPr>
              <a:t>dR.p</a:t>
            </a:r>
            <a:r>
              <a:rPr lang="en-US" sz="21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100" dirty="0">
                <a:latin typeface="Times New Roman" panose="02020603050405020304" pitchFamily="18" charset="0"/>
                <a:ea typeface="Times New Roman" panose="02020603050405020304" pitchFamily="18" charset="0"/>
                <a:cs typeface="Times New Roman" panose="02020603050405020304" pitchFamily="18" charset="0"/>
              </a:rPr>
              <a:t>= 0</a:t>
            </a:r>
            <a:endParaRPr lang="en-US" sz="2100" dirty="0">
              <a:latin typeface="Courier New" panose="02070309020205020404" pitchFamily="49" charset="0"/>
              <a:ea typeface="Times New Roman" panose="02020603050405020304" pitchFamily="18" charset="0"/>
              <a:cs typeface="Times New Roman" panose="02020603050405020304" pitchFamily="18" charset="0"/>
            </a:endParaRPr>
          </a:p>
        </p:txBody>
      </p:sp>
      <p:graphicFrame>
        <p:nvGraphicFramePr>
          <p:cNvPr id="17" name="Object 16"/>
          <p:cNvGraphicFramePr>
            <a:graphicFrameLocks noChangeAspect="1"/>
          </p:cNvGraphicFramePr>
          <p:nvPr/>
        </p:nvGraphicFramePr>
        <p:xfrm>
          <a:off x="361638" y="4964366"/>
          <a:ext cx="3578735" cy="520544"/>
        </p:xfrm>
        <a:graphic>
          <a:graphicData uri="http://schemas.openxmlformats.org/presentationml/2006/ole">
            <mc:AlternateContent xmlns:mc="http://schemas.openxmlformats.org/markup-compatibility/2006">
              <mc:Choice xmlns:v="urn:schemas-microsoft-com:vml" Requires="v">
                <p:oleObj spid="_x0000_s9254" name="Equation" r:id="rId7" imgW="1574800" imgH="228600" progId="Equation.3">
                  <p:embed/>
                </p:oleObj>
              </mc:Choice>
              <mc:Fallback>
                <p:oleObj name="Equation" r:id="rId7" imgW="1574800" imgH="228600" progId="Equation.3">
                  <p:embed/>
                  <p:pic>
                    <p:nvPicPr>
                      <p:cNvPr id="17"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638" y="4964366"/>
                        <a:ext cx="3578735" cy="5205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nvGraphicFramePr>
        <p:xfrm>
          <a:off x="343184" y="5632746"/>
          <a:ext cx="3624497" cy="540298"/>
        </p:xfrm>
        <a:graphic>
          <a:graphicData uri="http://schemas.openxmlformats.org/presentationml/2006/ole">
            <mc:AlternateContent xmlns:mc="http://schemas.openxmlformats.org/markup-compatibility/2006">
              <mc:Choice xmlns:v="urn:schemas-microsoft-com:vml" Requires="v">
                <p:oleObj spid="_x0000_s9255" name="Equation" r:id="rId9" imgW="1536700" imgH="228600" progId="Equation.3">
                  <p:embed/>
                </p:oleObj>
              </mc:Choice>
              <mc:Fallback>
                <p:oleObj name="Equation" r:id="rId9" imgW="1536700" imgH="228600" progId="Equation.3">
                  <p:embed/>
                  <p:pic>
                    <p:nvPicPr>
                      <p:cNvPr id="18"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184" y="5632746"/>
                        <a:ext cx="3624497" cy="5402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7"/>
          <p:cNvSpPr>
            <a:spLocks noChangeArrowheads="1"/>
          </p:cNvSpPr>
          <p:nvPr/>
        </p:nvSpPr>
        <p:spPr bwMode="auto">
          <a:xfrm>
            <a:off x="1" y="89020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cxnSp>
        <p:nvCxnSpPr>
          <p:cNvPr id="23" name="Straight Connector 22"/>
          <p:cNvCxnSpPr/>
          <p:nvPr/>
        </p:nvCxnSpPr>
        <p:spPr>
          <a:xfrm flipV="1">
            <a:off x="5829300" y="2125266"/>
            <a:ext cx="10716" cy="845812"/>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V="1">
            <a:off x="6561429" y="1873055"/>
            <a:ext cx="10716" cy="845812"/>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V="1">
            <a:off x="5840016" y="2259576"/>
            <a:ext cx="737487" cy="252212"/>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071509" y="1997764"/>
            <a:ext cx="351173" cy="415498"/>
          </a:xfrm>
          <a:prstGeom prst="rect">
            <a:avLst/>
          </a:prstGeom>
          <a:noFill/>
        </p:spPr>
        <p:txBody>
          <a:bodyPr wrap="square" rtlCol="0">
            <a:spAutoFit/>
          </a:bodyPr>
          <a:lstStyle/>
          <a:p>
            <a:r>
              <a:rPr lang="el-GR" sz="2100" i="1" dirty="0"/>
              <a:t>δ</a:t>
            </a:r>
            <a:endParaRPr lang="en-US" sz="2100" i="1" dirty="0"/>
          </a:p>
        </p:txBody>
      </p:sp>
      <p:sp>
        <p:nvSpPr>
          <p:cNvPr id="28"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9" name="Object 28"/>
          <p:cNvGraphicFramePr>
            <a:graphicFrameLocks noChangeAspect="1"/>
          </p:cNvGraphicFramePr>
          <p:nvPr/>
        </p:nvGraphicFramePr>
        <p:xfrm>
          <a:off x="516407" y="1720558"/>
          <a:ext cx="2682058" cy="561361"/>
        </p:xfrm>
        <a:graphic>
          <a:graphicData uri="http://schemas.openxmlformats.org/presentationml/2006/ole">
            <mc:AlternateContent xmlns:mc="http://schemas.openxmlformats.org/markup-compatibility/2006">
              <mc:Choice xmlns:v="urn:schemas-microsoft-com:vml" Requires="v">
                <p:oleObj spid="_x0000_s9256" name="Equation" r:id="rId11" imgW="1205977" imgH="253890" progId="Equation.3">
                  <p:embed/>
                </p:oleObj>
              </mc:Choice>
              <mc:Fallback>
                <p:oleObj name="Equation" r:id="rId11" imgW="1205977" imgH="253890" progId="Equation.3">
                  <p:embed/>
                  <p:pic>
                    <p:nvPicPr>
                      <p:cNvPr id="29"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407" y="1720558"/>
                        <a:ext cx="2682058" cy="5613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Rectangle 21"/>
          <p:cNvSpPr>
            <a:spLocks noChangeArrowheads="1"/>
          </p:cNvSpPr>
          <p:nvPr/>
        </p:nvSpPr>
        <p:spPr bwMode="auto">
          <a:xfrm>
            <a:off x="0" y="342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r>
              <a:rPr kumimoji="0" lang="en-US" sz="900" b="0" i="0" u="none" strike="noStrike" cap="none" normalizeH="0" baseline="0">
                <a:ln>
                  <a:noFill/>
                </a:ln>
                <a:solidFill>
                  <a:schemeClr val="tx1"/>
                </a:solidFill>
                <a:effectLst/>
                <a:latin typeface="Arial" panose="020B0604020202020204" pitchFamily="34" charset="0"/>
              </a:rPr>
              <a:t> </a:t>
            </a: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31" name="Rectangle 23"/>
          <p:cNvSpPr>
            <a:spLocks noChangeArrowheads="1"/>
          </p:cNvSpPr>
          <p:nvPr/>
        </p:nvSpPr>
        <p:spPr bwMode="auto">
          <a:xfrm>
            <a:off x="0" y="-1"/>
            <a:ext cx="56328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32" name="Object 31"/>
          <p:cNvGraphicFramePr>
            <a:graphicFrameLocks noChangeAspect="1"/>
          </p:cNvGraphicFramePr>
          <p:nvPr/>
        </p:nvGraphicFramePr>
        <p:xfrm>
          <a:off x="516407" y="1024422"/>
          <a:ext cx="3098042" cy="563280"/>
        </p:xfrm>
        <a:graphic>
          <a:graphicData uri="http://schemas.openxmlformats.org/presentationml/2006/ole">
            <mc:AlternateContent xmlns:mc="http://schemas.openxmlformats.org/markup-compatibility/2006">
              <mc:Choice xmlns:v="urn:schemas-microsoft-com:vml" Requires="v">
                <p:oleObj spid="_x0000_s9257" name="Equation" r:id="rId13" imgW="1396394" imgH="253890" progId="Equation.3">
                  <p:embed/>
                </p:oleObj>
              </mc:Choice>
              <mc:Fallback>
                <p:oleObj name="Equation" r:id="rId13" imgW="1396394" imgH="253890" progId="Equation.3">
                  <p:embed/>
                  <p:pic>
                    <p:nvPicPr>
                      <p:cNvPr id="32" name="Object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6407" y="1024422"/>
                        <a:ext cx="3098042" cy="563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 name="Rectangle 81"/>
          <p:cNvSpPr/>
          <p:nvPr/>
        </p:nvSpPr>
        <p:spPr>
          <a:xfrm>
            <a:off x="4498712" y="5224638"/>
            <a:ext cx="1936749" cy="461665"/>
          </a:xfrm>
          <a:prstGeom prst="rect">
            <a:avLst/>
          </a:prstGeom>
        </p:spPr>
        <p:txBody>
          <a:bodyPr wrap="none">
            <a:spAutoFit/>
          </a:bodyPr>
          <a:lstStyle/>
          <a:p>
            <a:pPr algn="just"/>
            <a:r>
              <a:rPr lang="en-US" sz="2400" dirty="0" err="1">
                <a:latin typeface="Times New Roman" panose="02020603050405020304" pitchFamily="18" charset="0"/>
                <a:ea typeface="Times New Roman" panose="02020603050405020304" pitchFamily="18" charset="0"/>
              </a:rPr>
              <a:t>eqns</a:t>
            </a:r>
            <a:r>
              <a:rPr lang="en-US" sz="2400" dirty="0">
                <a:latin typeface="Times New Roman" panose="02020603050405020304" pitchFamily="18" charset="0"/>
                <a:ea typeface="Times New Roman" panose="02020603050405020304" pitchFamily="18" charset="0"/>
              </a:rPr>
              <a:t> (1) &amp; (2)</a:t>
            </a:r>
            <a:endParaRPr lang="en-US" sz="2400" dirty="0">
              <a:effectLst/>
              <a:latin typeface="Times New Roman" panose="02020603050405020304" pitchFamily="18" charset="0"/>
              <a:ea typeface="Times New Roman" panose="02020603050405020304" pitchFamily="18" charset="0"/>
            </a:endParaRPr>
          </a:p>
        </p:txBody>
      </p:sp>
      <p:sp>
        <p:nvSpPr>
          <p:cNvPr id="3" name="Oval 2">
            <a:extLst>
              <a:ext uri="{FF2B5EF4-FFF2-40B4-BE49-F238E27FC236}">
                <a16:creationId xmlns:a16="http://schemas.microsoft.com/office/drawing/2014/main" id="{2ABFBB0E-4368-4702-A44C-1E610FDFA2C5}"/>
              </a:ext>
            </a:extLst>
          </p:cNvPr>
          <p:cNvSpPr/>
          <p:nvPr/>
        </p:nvSpPr>
        <p:spPr>
          <a:xfrm>
            <a:off x="6641875" y="2760984"/>
            <a:ext cx="86209" cy="1050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reeform: Shape 3">
            <a:extLst>
              <a:ext uri="{FF2B5EF4-FFF2-40B4-BE49-F238E27FC236}">
                <a16:creationId xmlns:a16="http://schemas.microsoft.com/office/drawing/2014/main" id="{2BF92D82-CB20-4474-B13B-FF2E867A7A90}"/>
              </a:ext>
            </a:extLst>
          </p:cNvPr>
          <p:cNvSpPr/>
          <p:nvPr/>
        </p:nvSpPr>
        <p:spPr>
          <a:xfrm>
            <a:off x="5351228" y="2568271"/>
            <a:ext cx="2051436" cy="874644"/>
          </a:xfrm>
          <a:custGeom>
            <a:avLst/>
            <a:gdLst>
              <a:gd name="connsiteX0" fmla="*/ 2051436 w 2051436"/>
              <a:gd name="connsiteY0" fmla="*/ 874644 h 874644"/>
              <a:gd name="connsiteX1" fmla="*/ 1900362 w 2051436"/>
              <a:gd name="connsiteY1" fmla="*/ 683812 h 874644"/>
              <a:gd name="connsiteX2" fmla="*/ 1614115 w 2051436"/>
              <a:gd name="connsiteY2" fmla="*/ 389614 h 874644"/>
              <a:gd name="connsiteX3" fmla="*/ 1311965 w 2051436"/>
              <a:gd name="connsiteY3" fmla="*/ 238539 h 874644"/>
              <a:gd name="connsiteX4" fmla="*/ 962108 w 2051436"/>
              <a:gd name="connsiteY4" fmla="*/ 127221 h 874644"/>
              <a:gd name="connsiteX5" fmla="*/ 556591 w 2051436"/>
              <a:gd name="connsiteY5" fmla="*/ 55659 h 874644"/>
              <a:gd name="connsiteX6" fmla="*/ 0 w 2051436"/>
              <a:gd name="connsiteY6" fmla="*/ 0 h 87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1436" h="874644">
                <a:moveTo>
                  <a:pt x="2051436" y="874644"/>
                </a:moveTo>
                <a:cubicBezTo>
                  <a:pt x="2012342" y="819647"/>
                  <a:pt x="1973249" y="764650"/>
                  <a:pt x="1900362" y="683812"/>
                </a:cubicBezTo>
                <a:cubicBezTo>
                  <a:pt x="1827475" y="602974"/>
                  <a:pt x="1712181" y="463826"/>
                  <a:pt x="1614115" y="389614"/>
                </a:cubicBezTo>
                <a:cubicBezTo>
                  <a:pt x="1516049" y="315402"/>
                  <a:pt x="1420633" y="282271"/>
                  <a:pt x="1311965" y="238539"/>
                </a:cubicBezTo>
                <a:cubicBezTo>
                  <a:pt x="1203297" y="194807"/>
                  <a:pt x="1088004" y="157701"/>
                  <a:pt x="962108" y="127221"/>
                </a:cubicBezTo>
                <a:cubicBezTo>
                  <a:pt x="836212" y="96741"/>
                  <a:pt x="716942" y="76862"/>
                  <a:pt x="556591" y="55659"/>
                </a:cubicBezTo>
                <a:cubicBezTo>
                  <a:pt x="396240" y="34456"/>
                  <a:pt x="198120" y="17228"/>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6299027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72104"/>
          </a:xfrm>
        </p:spPr>
        <p:txBody>
          <a:bodyPr>
            <a:normAutofit fontScale="90000"/>
          </a:bodyPr>
          <a:lstStyle/>
          <a:p>
            <a:r>
              <a:rPr lang="en-US" dirty="0"/>
              <a:t>Forward step – </a:t>
            </a:r>
            <a:r>
              <a:rPr lang="en-US" dirty="0" err="1"/>
              <a:t>contd</a:t>
            </a:r>
            <a:r>
              <a:rPr lang="en-US" dirty="0"/>
              <a:t>…</a:t>
            </a:r>
          </a:p>
        </p:txBody>
      </p:sp>
      <p:pic>
        <p:nvPicPr>
          <p:cNvPr id="4" name="Content Placeholder 3"/>
          <p:cNvPicPr>
            <a:picLocks noGrp="1" noChangeAspect="1"/>
          </p:cNvPicPr>
          <p:nvPr>
            <p:ph idx="1"/>
          </p:nvPr>
        </p:nvPicPr>
        <p:blipFill rotWithShape="1">
          <a:blip r:embed="rId3"/>
          <a:srcRect t="7700" r="26941"/>
          <a:stretch/>
        </p:blipFill>
        <p:spPr>
          <a:xfrm>
            <a:off x="889634" y="1037231"/>
            <a:ext cx="5054203" cy="5139732"/>
          </a:xfrm>
          <a:prstGeom prst="rect">
            <a:avLst/>
          </a:prstGeom>
        </p:spPr>
      </p:pic>
      <p:sp>
        <p:nvSpPr>
          <p:cNvPr id="5"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nvGraphicFramePr>
        <p:xfrm>
          <a:off x="6077068" y="2081284"/>
          <a:ext cx="2438282" cy="1591936"/>
        </p:xfrm>
        <a:graphic>
          <a:graphicData uri="http://schemas.openxmlformats.org/presentationml/2006/ole">
            <mc:AlternateContent xmlns:mc="http://schemas.openxmlformats.org/markup-compatibility/2006">
              <mc:Choice xmlns:v="urn:schemas-microsoft-com:vml" Requires="v">
                <p:oleObj spid="_x0000_s10249" name="Equation" r:id="rId4" imgW="1155700" imgH="749300" progId="Equation.3">
                  <p:embed/>
                </p:oleObj>
              </mc:Choice>
              <mc:Fallback>
                <p:oleObj name="Equation" r:id="rId4" imgW="1155700" imgH="749300" progId="Equation.3">
                  <p:embed/>
                  <p:pic>
                    <p:nvPicPr>
                      <p:cNvPr id="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7068" y="2081284"/>
                        <a:ext cx="2438282" cy="15919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p:nvPr/>
        </p:nvSpPr>
        <p:spPr>
          <a:xfrm>
            <a:off x="6698839" y="4177606"/>
            <a:ext cx="1816511" cy="400110"/>
          </a:xfrm>
          <a:prstGeom prst="rect">
            <a:avLst/>
          </a:prstGeom>
        </p:spPr>
        <p:txBody>
          <a:bodyPr wrap="square">
            <a:spAutoFit/>
          </a:bodyPr>
          <a:lstStyle/>
          <a:p>
            <a:pPr algn="just"/>
            <a:r>
              <a:rPr lang="en-US" sz="2000" dirty="0" err="1">
                <a:latin typeface="Times New Roman" panose="02020603050405020304" pitchFamily="18" charset="0"/>
                <a:ea typeface="Times New Roman" panose="02020603050405020304" pitchFamily="18" charset="0"/>
              </a:rPr>
              <a:t>eqns</a:t>
            </a:r>
            <a:r>
              <a:rPr lang="en-US" sz="2000" dirty="0">
                <a:latin typeface="Times New Roman" panose="02020603050405020304" pitchFamily="18" charset="0"/>
                <a:ea typeface="Times New Roman" panose="02020603050405020304" pitchFamily="18" charset="0"/>
              </a:rPr>
              <a:t> (3) &amp; (4)</a:t>
            </a:r>
            <a:endParaRPr lang="en-US" sz="2000" dirty="0">
              <a:effectLst/>
              <a:latin typeface="Times New Roman" panose="02020603050405020304" pitchFamily="18" charset="0"/>
              <a:ea typeface="Times New Roman" panose="02020603050405020304" pitchFamily="18" charset="0"/>
            </a:endParaRPr>
          </a:p>
        </p:txBody>
      </p:sp>
      <p:sp>
        <p:nvSpPr>
          <p:cNvPr id="3" name="Freeform: Shape 2">
            <a:extLst>
              <a:ext uri="{FF2B5EF4-FFF2-40B4-BE49-F238E27FC236}">
                <a16:creationId xmlns:a16="http://schemas.microsoft.com/office/drawing/2014/main" id="{F251B4EE-BD43-4C7E-9FE7-2C8D8CF5D28C}"/>
              </a:ext>
            </a:extLst>
          </p:cNvPr>
          <p:cNvSpPr/>
          <p:nvPr/>
        </p:nvSpPr>
        <p:spPr>
          <a:xfrm>
            <a:off x="1356852" y="3765441"/>
            <a:ext cx="4026309" cy="441756"/>
          </a:xfrm>
          <a:custGeom>
            <a:avLst/>
            <a:gdLst>
              <a:gd name="connsiteX0" fmla="*/ 0 w 4026309"/>
              <a:gd name="connsiteY0" fmla="*/ 275617 h 441756"/>
              <a:gd name="connsiteX1" fmla="*/ 346587 w 4026309"/>
              <a:gd name="connsiteY1" fmla="*/ 378856 h 441756"/>
              <a:gd name="connsiteX2" fmla="*/ 752167 w 4026309"/>
              <a:gd name="connsiteY2" fmla="*/ 408353 h 441756"/>
              <a:gd name="connsiteX3" fmla="*/ 1238864 w 4026309"/>
              <a:gd name="connsiteY3" fmla="*/ 223998 h 441756"/>
              <a:gd name="connsiteX4" fmla="*/ 1666567 w 4026309"/>
              <a:gd name="connsiteY4" fmla="*/ 24894 h 441756"/>
              <a:gd name="connsiteX5" fmla="*/ 2529348 w 4026309"/>
              <a:gd name="connsiteY5" fmla="*/ 32269 h 441756"/>
              <a:gd name="connsiteX6" fmla="*/ 3126658 w 4026309"/>
              <a:gd name="connsiteY6" fmla="*/ 290365 h 441756"/>
              <a:gd name="connsiteX7" fmla="*/ 3598606 w 4026309"/>
              <a:gd name="connsiteY7" fmla="*/ 430475 h 441756"/>
              <a:gd name="connsiteX8" fmla="*/ 4026309 w 4026309"/>
              <a:gd name="connsiteY8" fmla="*/ 423101 h 44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6309" h="441756">
                <a:moveTo>
                  <a:pt x="0" y="275617"/>
                </a:moveTo>
                <a:cubicBezTo>
                  <a:pt x="110613" y="316175"/>
                  <a:pt x="221226" y="356733"/>
                  <a:pt x="346587" y="378856"/>
                </a:cubicBezTo>
                <a:cubicBezTo>
                  <a:pt x="471948" y="400979"/>
                  <a:pt x="603454" y="434163"/>
                  <a:pt x="752167" y="408353"/>
                </a:cubicBezTo>
                <a:cubicBezTo>
                  <a:pt x="900880" y="382543"/>
                  <a:pt x="1086464" y="287908"/>
                  <a:pt x="1238864" y="223998"/>
                </a:cubicBezTo>
                <a:cubicBezTo>
                  <a:pt x="1391264" y="160088"/>
                  <a:pt x="1451486" y="56849"/>
                  <a:pt x="1666567" y="24894"/>
                </a:cubicBezTo>
                <a:cubicBezTo>
                  <a:pt x="1881648" y="-7061"/>
                  <a:pt x="2286000" y="-11976"/>
                  <a:pt x="2529348" y="32269"/>
                </a:cubicBezTo>
                <a:cubicBezTo>
                  <a:pt x="2772696" y="76514"/>
                  <a:pt x="2948448" y="223997"/>
                  <a:pt x="3126658" y="290365"/>
                </a:cubicBezTo>
                <a:cubicBezTo>
                  <a:pt x="3304868" y="356733"/>
                  <a:pt x="3448664" y="408352"/>
                  <a:pt x="3598606" y="430475"/>
                </a:cubicBezTo>
                <a:cubicBezTo>
                  <a:pt x="3748548" y="452598"/>
                  <a:pt x="3887428" y="437849"/>
                  <a:pt x="4026309" y="423101"/>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6388875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85752"/>
          </a:xfrm>
        </p:spPr>
        <p:txBody>
          <a:bodyPr>
            <a:normAutofit/>
          </a:bodyPr>
          <a:lstStyle/>
          <a:p>
            <a:r>
              <a:rPr lang="en-US" sz="3200" dirty="0"/>
              <a:t>Steps in </a:t>
            </a:r>
            <a:r>
              <a:rPr lang="en-US" sz="3200" dirty="0" err="1"/>
              <a:t>Isoplanar</a:t>
            </a:r>
            <a:r>
              <a:rPr lang="en-US" sz="3200" dirty="0"/>
              <a:t> forward steps determination</a:t>
            </a:r>
          </a:p>
        </p:txBody>
      </p:sp>
      <p:sp>
        <p:nvSpPr>
          <p:cNvPr id="3" name="Content Placeholder 2"/>
          <p:cNvSpPr>
            <a:spLocks noGrp="1"/>
          </p:cNvSpPr>
          <p:nvPr>
            <p:ph idx="1"/>
          </p:nvPr>
        </p:nvSpPr>
        <p:spPr>
          <a:xfrm>
            <a:off x="628650" y="1050879"/>
            <a:ext cx="7886700" cy="5126084"/>
          </a:xfrm>
        </p:spPr>
        <p:txBody>
          <a:bodyPr>
            <a:noAutofit/>
          </a:bodyPr>
          <a:lstStyle/>
          <a:p>
            <a:pPr marL="0" marR="0" indent="0" algn="just">
              <a:lnSpc>
                <a:spcPct val="170000"/>
              </a:lnSpc>
              <a:spcBef>
                <a:spcPts val="0"/>
              </a:spcBef>
              <a:spcAft>
                <a:spcPts val="0"/>
              </a:spcAft>
              <a:buNone/>
            </a:pPr>
            <a:endParaRPr lang="en-US" sz="800" dirty="0">
              <a:latin typeface="Times New Roman" panose="02020603050405020304" pitchFamily="18" charset="0"/>
              <a:ea typeface="Times New Roman" panose="02020603050405020304" pitchFamily="18" charset="0"/>
            </a:endParaRPr>
          </a:p>
          <a:p>
            <a:pPr marL="342900" marR="0" lvl="0" indent="-342900" algn="just">
              <a:lnSpc>
                <a:spcPct val="170000"/>
              </a:lnSpc>
              <a:spcBef>
                <a:spcPts val="0"/>
              </a:spcBef>
              <a:spcAft>
                <a:spcPts val="0"/>
              </a:spcAft>
              <a:buFont typeface="+mj-lt"/>
              <a:buAutoNum type="arabicPeriod"/>
              <a:tabLst>
                <a:tab pos="457200" algn="l"/>
              </a:tabLst>
            </a:pPr>
            <a:r>
              <a:rPr lang="en-US" sz="1800" dirty="0">
                <a:latin typeface="Times New Roman" panose="02020603050405020304" pitchFamily="18" charset="0"/>
                <a:ea typeface="Times New Roman" panose="02020603050405020304" pitchFamily="18" charset="0"/>
              </a:rPr>
              <a:t>Get a point on the edge of a surface </a:t>
            </a:r>
            <a:r>
              <a:rPr lang="en-US" sz="1800" i="1" dirty="0">
                <a:latin typeface="Times New Roman" panose="02020603050405020304" pitchFamily="18" charset="0"/>
                <a:ea typeface="Times New Roman" panose="02020603050405020304" pitchFamily="18" charset="0"/>
              </a:rPr>
              <a:t>R(</a:t>
            </a:r>
            <a:r>
              <a:rPr lang="en-US" sz="1800" i="1" dirty="0" err="1">
                <a:latin typeface="Times New Roman" panose="02020603050405020304" pitchFamily="18" charset="0"/>
                <a:ea typeface="Times New Roman" panose="02020603050405020304" pitchFamily="18" charset="0"/>
              </a:rPr>
              <a:t>u,w</a:t>
            </a:r>
            <a:r>
              <a:rPr lang="en-US" sz="1800" i="1" dirty="0">
                <a:latin typeface="Times New Roman" panose="02020603050405020304" pitchFamily="18" charset="0"/>
                <a:ea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rPr>
              <a:t>This is the start point of a cutter path. This is the intersection point of the edge of the surface and the vertical plane that you have started with. </a:t>
            </a:r>
          </a:p>
          <a:p>
            <a:pPr marL="342900" marR="0" lvl="0" indent="-342900" algn="just">
              <a:lnSpc>
                <a:spcPct val="170000"/>
              </a:lnSpc>
              <a:spcBef>
                <a:spcPts val="0"/>
              </a:spcBef>
              <a:spcAft>
                <a:spcPts val="0"/>
              </a:spcAft>
              <a:buFont typeface="+mj-lt"/>
              <a:buAutoNum type="arabicPeriod"/>
              <a:tabLst>
                <a:tab pos="457200" algn="l"/>
              </a:tabLst>
            </a:pPr>
            <a:r>
              <a:rPr lang="en-US" sz="1800" dirty="0">
                <a:latin typeface="Times New Roman" panose="02020603050405020304" pitchFamily="18" charset="0"/>
                <a:ea typeface="Times New Roman" panose="02020603050405020304" pitchFamily="18" charset="0"/>
              </a:rPr>
              <a:t>Define a guess value of δ to go to next point on the intersection curve. Generally this guess equals final δ of last forward step. </a:t>
            </a:r>
          </a:p>
          <a:p>
            <a:pPr marL="342900" marR="0" lvl="0" indent="-342900" algn="just">
              <a:lnSpc>
                <a:spcPct val="170000"/>
              </a:lnSpc>
              <a:spcBef>
                <a:spcPts val="0"/>
              </a:spcBef>
              <a:spcAft>
                <a:spcPts val="0"/>
              </a:spcAft>
              <a:buFont typeface="+mj-lt"/>
              <a:buAutoNum type="arabicPeriod"/>
              <a:tabLst>
                <a:tab pos="457200" algn="l"/>
              </a:tabLst>
            </a:pPr>
            <a:r>
              <a:rPr lang="en-US" sz="1800" dirty="0">
                <a:latin typeface="Times New Roman" panose="02020603050405020304" pitchFamily="18" charset="0"/>
                <a:ea typeface="Times New Roman" panose="02020603050405020304" pitchFamily="18" charset="0"/>
              </a:rPr>
              <a:t>Apply SPI </a:t>
            </a:r>
            <a:r>
              <a:rPr lang="en-US" sz="1800" dirty="0" err="1">
                <a:latin typeface="Times New Roman" panose="02020603050405020304" pitchFamily="18" charset="0"/>
                <a:ea typeface="Times New Roman" panose="02020603050405020304" pitchFamily="18" charset="0"/>
              </a:rPr>
              <a:t>algo</a:t>
            </a:r>
            <a:r>
              <a:rPr lang="en-US" sz="1800" dirty="0">
                <a:latin typeface="Times New Roman" panose="02020603050405020304" pitchFamily="18" charset="0"/>
                <a:ea typeface="Times New Roman" panose="02020603050405020304" pitchFamily="18" charset="0"/>
              </a:rPr>
              <a:t> (surface plane intersection algorithm) to get the next point on the surface on the cutter path – that is, get </a:t>
            </a:r>
            <a:r>
              <a:rPr lang="en-US" sz="1800" i="1" dirty="0">
                <a:latin typeface="Times New Roman" panose="02020603050405020304" pitchFamily="18" charset="0"/>
                <a:ea typeface="Times New Roman" panose="02020603050405020304" pitchFamily="18" charset="0"/>
              </a:rPr>
              <a:t>∆u </a:t>
            </a:r>
            <a:r>
              <a:rPr lang="en-US" sz="1800" dirty="0">
                <a:latin typeface="Times New Roman" panose="02020603050405020304" pitchFamily="18" charset="0"/>
                <a:ea typeface="Times New Roman" panose="02020603050405020304" pitchFamily="18" charset="0"/>
              </a:rPr>
              <a:t>and </a:t>
            </a:r>
            <a:r>
              <a:rPr lang="en-US" sz="1800" i="1" dirty="0">
                <a:latin typeface="Times New Roman" panose="02020603050405020304" pitchFamily="18" charset="0"/>
                <a:ea typeface="Times New Roman" panose="02020603050405020304" pitchFamily="18" charset="0"/>
              </a:rPr>
              <a:t>∆w</a:t>
            </a:r>
          </a:p>
          <a:p>
            <a:pPr marL="342900" marR="0" lvl="0" indent="-342900" algn="just">
              <a:lnSpc>
                <a:spcPct val="170000"/>
              </a:lnSpc>
              <a:spcBef>
                <a:spcPts val="0"/>
              </a:spcBef>
              <a:spcAft>
                <a:spcPts val="0"/>
              </a:spcAft>
              <a:buFont typeface="+mj-lt"/>
              <a:buAutoNum type="arabicPeriod"/>
              <a:tabLst>
                <a:tab pos="457200" algn="l"/>
              </a:tabLst>
            </a:pPr>
            <a:r>
              <a:rPr lang="en-US" sz="1800" dirty="0">
                <a:latin typeface="Times New Roman" panose="02020603050405020304" pitchFamily="18" charset="0"/>
                <a:ea typeface="Times New Roman" panose="02020603050405020304" pitchFamily="18" charset="0"/>
              </a:rPr>
              <a:t>Refine by CPI (curve plane intersection </a:t>
            </a:r>
            <a:r>
              <a:rPr lang="en-US" sz="1800" dirty="0" err="1">
                <a:latin typeface="Times New Roman" panose="02020603050405020304" pitchFamily="18" charset="0"/>
                <a:ea typeface="Times New Roman" panose="02020603050405020304" pitchFamily="18" charset="0"/>
              </a:rPr>
              <a:t>algo</a:t>
            </a:r>
            <a:r>
              <a:rPr lang="en-US" sz="1800" dirty="0">
                <a:latin typeface="Times New Roman" panose="02020603050405020304" pitchFamily="18" charset="0"/>
                <a:ea typeface="Times New Roman" panose="02020603050405020304" pitchFamily="18" charset="0"/>
              </a:rPr>
              <a:t>)</a:t>
            </a:r>
          </a:p>
          <a:p>
            <a:pPr marL="342900" lvl="0" indent="-342900" algn="just">
              <a:lnSpc>
                <a:spcPct val="170000"/>
              </a:lnSpc>
              <a:spcBef>
                <a:spcPts val="0"/>
              </a:spcBef>
              <a:buFont typeface="+mj-lt"/>
              <a:buAutoNum type="arabicPeriod"/>
              <a:tabLst>
                <a:tab pos="457200" algn="l"/>
              </a:tabLst>
            </a:pPr>
            <a:r>
              <a:rPr lang="en-US" sz="1800" dirty="0">
                <a:latin typeface="Times New Roman" panose="02020603050405020304" pitchFamily="18" charset="0"/>
                <a:ea typeface="Times New Roman" panose="02020603050405020304" pitchFamily="18" charset="0"/>
              </a:rPr>
              <a:t>Once you get u1,w1 and u2,w2 – you can find the </a:t>
            </a:r>
            <a:r>
              <a:rPr lang="en-US" sz="1800" dirty="0" err="1">
                <a:latin typeface="Times New Roman" panose="02020603050405020304" pitchFamily="18" charset="0"/>
                <a:ea typeface="Times New Roman" panose="02020603050405020304" pitchFamily="18" charset="0"/>
              </a:rPr>
              <a:t>normals</a:t>
            </a:r>
            <a:r>
              <a:rPr lang="en-US" sz="1800" dirty="0">
                <a:latin typeface="Times New Roman" panose="02020603050405020304" pitchFamily="18" charset="0"/>
                <a:ea typeface="Times New Roman" panose="02020603050405020304" pitchFamily="18" charset="0"/>
              </a:rPr>
              <a:t> at the two points. </a:t>
            </a:r>
            <a:r>
              <a:rPr lang="en-US" sz="1800" dirty="0">
                <a:solidFill>
                  <a:prstClr val="black"/>
                </a:solidFill>
                <a:latin typeface="Times New Roman" panose="02020603050405020304" pitchFamily="18" charset="0"/>
                <a:ea typeface="Times New Roman" panose="02020603050405020304" pitchFamily="18" charset="0"/>
              </a:rPr>
              <a:t>Take their projections on the vertical intersecting plane.</a:t>
            </a:r>
          </a:p>
        </p:txBody>
      </p:sp>
    </p:spTree>
    <p:extLst>
      <p:ext uri="{BB962C8B-B14F-4D97-AF65-F5344CB8AC3E}">
        <p14:creationId xmlns:p14="http://schemas.microsoft.com/office/powerpoint/2010/main" val="390013134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lvl="0" indent="0" algn="just">
              <a:lnSpc>
                <a:spcPct val="170000"/>
              </a:lnSpc>
              <a:spcBef>
                <a:spcPts val="0"/>
              </a:spcBef>
              <a:buNone/>
              <a:tabLst>
                <a:tab pos="457200" algn="l"/>
              </a:tabLst>
            </a:pPr>
            <a:r>
              <a:rPr lang="en-US" sz="1800" dirty="0">
                <a:solidFill>
                  <a:prstClr val="black"/>
                </a:solidFill>
                <a:latin typeface="Times New Roman" panose="02020603050405020304" pitchFamily="18" charset="0"/>
                <a:ea typeface="Times New Roman" panose="02020603050405020304" pitchFamily="18" charset="0"/>
              </a:rPr>
              <a:t>6. Producing them backwards – get the radii at the two points. Get their mean = R </a:t>
            </a:r>
          </a:p>
          <a:p>
            <a:pPr marL="0" lvl="0" indent="0" algn="just">
              <a:lnSpc>
                <a:spcPct val="170000"/>
              </a:lnSpc>
              <a:spcBef>
                <a:spcPts val="0"/>
              </a:spcBef>
              <a:buNone/>
              <a:tabLst>
                <a:tab pos="457200" algn="l"/>
              </a:tabLst>
            </a:pPr>
            <a:r>
              <a:rPr lang="en-US" sz="1800" dirty="0">
                <a:solidFill>
                  <a:prstClr val="black"/>
                </a:solidFill>
                <a:latin typeface="Times New Roman" panose="02020603050405020304" pitchFamily="18" charset="0"/>
                <a:ea typeface="Times New Roman" panose="02020603050405020304" pitchFamily="18" charset="0"/>
              </a:rPr>
              <a:t>7. With the values of e (say 50 microns) and radius R find value of δ (from equations (3) and (4))</a:t>
            </a:r>
            <a:r>
              <a:rPr lang="en-US" sz="1800" i="1" dirty="0">
                <a:solidFill>
                  <a:prstClr val="black"/>
                </a:solidFill>
                <a:latin typeface="Times New Roman" panose="02020603050405020304" pitchFamily="18" charset="0"/>
                <a:ea typeface="Times New Roman" panose="02020603050405020304" pitchFamily="18" charset="0"/>
              </a:rPr>
              <a:t>. If the guess value of δ matches this value –select</a:t>
            </a:r>
            <a:r>
              <a:rPr lang="en-US" sz="1800" dirty="0">
                <a:solidFill>
                  <a:prstClr val="black"/>
                </a:solidFill>
                <a:latin typeface="Times New Roman" panose="02020603050405020304" pitchFamily="18" charset="0"/>
                <a:ea typeface="Times New Roman" panose="02020603050405020304" pitchFamily="18" charset="0"/>
              </a:rPr>
              <a:t> δ</a:t>
            </a:r>
            <a:r>
              <a:rPr lang="en-US" sz="1800" i="1" dirty="0">
                <a:solidFill>
                  <a:prstClr val="black"/>
                </a:solidFill>
                <a:latin typeface="Times New Roman" panose="02020603050405020304" pitchFamily="18" charset="0"/>
                <a:ea typeface="Times New Roman" panose="02020603050405020304" pitchFamily="18" charset="0"/>
              </a:rPr>
              <a:t> as path length. Go to 2. Else</a:t>
            </a:r>
            <a:endParaRPr lang="en-US" sz="1800" dirty="0">
              <a:solidFill>
                <a:prstClr val="black"/>
              </a:solidFill>
              <a:latin typeface="Times New Roman" panose="02020603050405020304" pitchFamily="18" charset="0"/>
              <a:ea typeface="Times New Roman" panose="02020603050405020304" pitchFamily="18" charset="0"/>
            </a:endParaRPr>
          </a:p>
          <a:p>
            <a:pPr marL="0" lvl="0" indent="0" algn="just">
              <a:lnSpc>
                <a:spcPct val="170000"/>
              </a:lnSpc>
              <a:spcBef>
                <a:spcPts val="0"/>
              </a:spcBef>
              <a:buNone/>
              <a:tabLst>
                <a:tab pos="457200" algn="l"/>
              </a:tabLst>
            </a:pPr>
            <a:r>
              <a:rPr lang="en-US" sz="1800" dirty="0">
                <a:solidFill>
                  <a:prstClr val="black"/>
                </a:solidFill>
                <a:latin typeface="Times New Roman" panose="02020603050405020304" pitchFamily="18" charset="0"/>
                <a:ea typeface="Times New Roman" panose="02020603050405020304" pitchFamily="18" charset="0"/>
              </a:rPr>
              <a:t>8. Run SPI again with changed value of δ (that is – go to 3)</a:t>
            </a:r>
          </a:p>
          <a:p>
            <a:pPr marL="0" lvl="0" indent="0" algn="just">
              <a:lnSpc>
                <a:spcPct val="170000"/>
              </a:lnSpc>
              <a:spcBef>
                <a:spcPts val="0"/>
              </a:spcBef>
              <a:buNone/>
              <a:tabLst>
                <a:tab pos="457200" algn="l"/>
              </a:tabLst>
            </a:pPr>
            <a:r>
              <a:rPr lang="en-US" sz="1800" dirty="0">
                <a:solidFill>
                  <a:prstClr val="black"/>
                </a:solidFill>
                <a:latin typeface="Times New Roman" panose="02020603050405020304" pitchFamily="18" charset="0"/>
                <a:ea typeface="Times New Roman" panose="02020603050405020304" pitchFamily="18" charset="0"/>
              </a:rPr>
              <a:t>9. Continue</a:t>
            </a:r>
          </a:p>
          <a:p>
            <a:endParaRPr lang="en-US" dirty="0"/>
          </a:p>
        </p:txBody>
      </p:sp>
    </p:spTree>
    <p:extLst>
      <p:ext uri="{BB962C8B-B14F-4D97-AF65-F5344CB8AC3E}">
        <p14:creationId xmlns:p14="http://schemas.microsoft.com/office/powerpoint/2010/main" val="270418121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712383"/>
            <a:ext cx="6858000" cy="1439334"/>
          </a:xfrm>
        </p:spPr>
        <p:txBody>
          <a:bodyPr>
            <a:normAutofit fontScale="90000"/>
          </a:bodyPr>
          <a:lstStyle/>
          <a:p>
            <a:r>
              <a:rPr lang="en-US" sz="3300" dirty="0"/>
              <a:t>Cutter path generation (Concluding part)</a:t>
            </a:r>
            <a:br>
              <a:rPr lang="en-US" sz="3300" dirty="0"/>
            </a:br>
            <a:r>
              <a:rPr lang="en-US" sz="3300" dirty="0"/>
              <a:t>and Current status – CNC machining and related processes</a:t>
            </a:r>
          </a:p>
        </p:txBody>
      </p:sp>
      <p:sp>
        <p:nvSpPr>
          <p:cNvPr id="3" name="Subtitle 2"/>
          <p:cNvSpPr>
            <a:spLocks noGrp="1"/>
          </p:cNvSpPr>
          <p:nvPr>
            <p:ph type="subTitle" idx="1"/>
          </p:nvPr>
        </p:nvSpPr>
        <p:spPr/>
        <p:txBody>
          <a:bodyPr/>
          <a:lstStyle/>
          <a:p>
            <a:pPr lvl="0"/>
            <a:r>
              <a:rPr lang="en-US" dirty="0">
                <a:solidFill>
                  <a:prstClr val="black"/>
                </a:solidFill>
              </a:rPr>
              <a:t>19</a:t>
            </a:r>
            <a:r>
              <a:rPr lang="en-US" baseline="30000" dirty="0">
                <a:solidFill>
                  <a:prstClr val="black"/>
                </a:solidFill>
              </a:rPr>
              <a:t>th</a:t>
            </a:r>
            <a:r>
              <a:rPr lang="en-US" dirty="0">
                <a:solidFill>
                  <a:prstClr val="black"/>
                </a:solidFill>
              </a:rPr>
              <a:t> Lecture in the open online course “Computer numerical control (CNC) of machine tools and processes”</a:t>
            </a:r>
          </a:p>
          <a:p>
            <a:endParaRPr lang="en-US" dirty="0"/>
          </a:p>
        </p:txBody>
      </p:sp>
    </p:spTree>
    <p:extLst>
      <p:ext uri="{BB962C8B-B14F-4D97-AF65-F5344CB8AC3E}">
        <p14:creationId xmlns:p14="http://schemas.microsoft.com/office/powerpoint/2010/main" val="14367338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a:t>Isoscallop Approach</a:t>
            </a:r>
          </a:p>
        </p:txBody>
      </p:sp>
      <p:sp>
        <p:nvSpPr>
          <p:cNvPr id="12291" name="Content Placeholder 2"/>
          <p:cNvSpPr>
            <a:spLocks noGrp="1"/>
          </p:cNvSpPr>
          <p:nvPr>
            <p:ph idx="1"/>
          </p:nvPr>
        </p:nvSpPr>
        <p:spPr/>
        <p:txBody>
          <a:bodyPr/>
          <a:lstStyle/>
          <a:p>
            <a:r>
              <a:rPr lang="en-US" altLang="en-US"/>
              <a:t>Scallop height is kept constant which leads to uniform surface roughness </a:t>
            </a:r>
          </a:p>
          <a:p>
            <a:r>
              <a:rPr lang="en-US" altLang="en-US"/>
              <a:t>Requires less machining time</a:t>
            </a:r>
          </a:p>
          <a:p>
            <a:r>
              <a:rPr lang="en-US" altLang="en-US"/>
              <a:t>secondary cutter paths are derived from master cutter path</a:t>
            </a:r>
          </a:p>
          <a:p>
            <a:r>
              <a:rPr lang="en-US" altLang="en-US"/>
              <a:t>Redundant machining is minimized</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238233" y="4135272"/>
            <a:ext cx="4107976" cy="2173458"/>
          </a:xfrm>
          <a:prstGeom prst="rect">
            <a:avLst/>
          </a:prstGeom>
        </p:spPr>
      </p:pic>
    </p:spTree>
    <p:extLst>
      <p:ext uri="{BB962C8B-B14F-4D97-AF65-F5344CB8AC3E}">
        <p14:creationId xmlns:p14="http://schemas.microsoft.com/office/powerpoint/2010/main" val="109513723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derivatives and curvature</a:t>
            </a:r>
          </a:p>
        </p:txBody>
      </p:sp>
      <p:pic>
        <p:nvPicPr>
          <p:cNvPr id="4" name="Picture 3"/>
          <p:cNvPicPr>
            <a:picLocks noChangeAspect="1"/>
          </p:cNvPicPr>
          <p:nvPr/>
        </p:nvPicPr>
        <p:blipFill rotWithShape="1">
          <a:blip r:embed="rId2"/>
          <a:srcRect l="-1" t="4497" r="46781" b="10663"/>
          <a:stretch/>
        </p:blipFill>
        <p:spPr>
          <a:xfrm>
            <a:off x="1020418" y="1563757"/>
            <a:ext cx="6864626" cy="4978418"/>
          </a:xfrm>
          <a:prstGeom prst="rect">
            <a:avLst/>
          </a:prstGeom>
        </p:spPr>
      </p:pic>
    </p:spTree>
    <p:extLst>
      <p:ext uri="{BB962C8B-B14F-4D97-AF65-F5344CB8AC3E}">
        <p14:creationId xmlns:p14="http://schemas.microsoft.com/office/powerpoint/2010/main" val="4067392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03D6-AC6B-4C67-A3A0-21DAB9DB69F1}"/>
              </a:ext>
            </a:extLst>
          </p:cNvPr>
          <p:cNvSpPr>
            <a:spLocks noGrp="1"/>
          </p:cNvSpPr>
          <p:nvPr>
            <p:ph type="title"/>
          </p:nvPr>
        </p:nvSpPr>
        <p:spPr/>
        <p:txBody>
          <a:bodyPr/>
          <a:lstStyle/>
          <a:p>
            <a:r>
              <a:rPr lang="en-US" dirty="0"/>
              <a:t>Radius of curvature</a:t>
            </a:r>
            <a:endParaRPr lang="en-IN" dirty="0"/>
          </a:p>
        </p:txBody>
      </p:sp>
      <p:sp>
        <p:nvSpPr>
          <p:cNvPr id="3" name="Content Placeholder 2">
            <a:extLst>
              <a:ext uri="{FF2B5EF4-FFF2-40B4-BE49-F238E27FC236}">
                <a16:creationId xmlns:a16="http://schemas.microsoft.com/office/drawing/2014/main" id="{D4770211-35ED-416F-A95C-6F3813747262}"/>
              </a:ext>
            </a:extLst>
          </p:cNvPr>
          <p:cNvSpPr>
            <a:spLocks noGrp="1"/>
          </p:cNvSpPr>
          <p:nvPr>
            <p:ph idx="1"/>
          </p:nvPr>
        </p:nvSpPr>
        <p:spPr/>
        <p:txBody>
          <a:bodyPr/>
          <a:lstStyle/>
          <a:p>
            <a:endParaRPr lang="en-IN"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A9BF1B-E8DE-4933-B29D-AB214925757E}"/>
                  </a:ext>
                </a:extLst>
              </p:cNvPr>
              <p:cNvSpPr txBox="1"/>
              <p:nvPr/>
            </p:nvSpPr>
            <p:spPr>
              <a:xfrm>
                <a:off x="831849" y="2771913"/>
                <a:ext cx="4695493" cy="2874377"/>
              </a:xfrm>
              <a:prstGeom prst="rect">
                <a:avLst/>
              </a:prstGeom>
              <a:noFill/>
            </p:spPr>
            <p:txBody>
              <a:bodyPr wrap="square" lIns="0" tIns="0" rIns="0" bIns="0" rtlCol="0">
                <a:spAutoFit/>
              </a:bodyPr>
              <a:lstStyle/>
              <a:p>
                <a:r>
                  <a:rPr lang="en-IN" sz="2400" dirty="0"/>
                  <a:t>R=</a:t>
                </a:r>
                <a14:m>
                  <m:oMath xmlns:m="http://schemas.openxmlformats.org/officeDocument/2006/math">
                    <m:f>
                      <m:fPr>
                        <m:ctrlPr>
                          <a:rPr lang="en-IN" sz="2400" i="1" smtClean="0">
                            <a:latin typeface="Cambria Math" panose="02040503050406030204" pitchFamily="18" charset="0"/>
                          </a:rPr>
                        </m:ctrlPr>
                      </m:fPr>
                      <m:num>
                        <m:r>
                          <a:rPr lang="en-US" sz="2400" b="0" i="1" smtClean="0">
                            <a:latin typeface="Cambria Math" panose="02040503050406030204" pitchFamily="18" charset="0"/>
                          </a:rPr>
                          <m:t>𝐸</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𝑑𝑢</m:t>
                                    </m:r>
                                  </m:num>
                                  <m:den>
                                    <m:r>
                                      <a:rPr lang="en-US" sz="2400" b="0" i="1" smtClean="0">
                                        <a:latin typeface="Cambria Math" panose="02040503050406030204" pitchFamily="18" charset="0"/>
                                      </a:rPr>
                                      <m:t>𝑑𝑡</m:t>
                                    </m:r>
                                  </m:den>
                                </m:f>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+2</m:t>
                        </m:r>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𝑑𝑢</m:t>
                                </m:r>
                              </m:num>
                              <m:den>
                                <m:r>
                                  <a:rPr lang="en-US" sz="2400" b="0" i="1" smtClean="0">
                                    <a:latin typeface="Cambria Math" panose="02040503050406030204" pitchFamily="18" charset="0"/>
                                  </a:rPr>
                                  <m:t>𝑑𝑡</m:t>
                                </m:r>
                              </m:den>
                            </m:f>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𝑑𝑤</m:t>
                                </m:r>
                              </m:num>
                              <m:den>
                                <m:r>
                                  <a:rPr lang="en-US" sz="2400" b="0" i="1" smtClean="0">
                                    <a:latin typeface="Cambria Math" panose="02040503050406030204" pitchFamily="18" charset="0"/>
                                  </a:rPr>
                                  <m:t>𝑑𝑡</m:t>
                                </m:r>
                              </m:den>
                            </m:f>
                          </m:e>
                        </m:d>
                        <m:r>
                          <a:rPr lang="en-US" sz="2400" b="0" i="1" smtClean="0">
                            <a:latin typeface="Cambria Math" panose="02040503050406030204" pitchFamily="18" charset="0"/>
                          </a:rPr>
                          <m:t>+</m:t>
                        </m:r>
                        <m:r>
                          <a:rPr lang="en-US" sz="2400" b="0" i="1" smtClean="0">
                            <a:latin typeface="Cambria Math" panose="02040503050406030204" pitchFamily="18" charset="0"/>
                          </a:rPr>
                          <m:t>𝐺</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𝑑𝑤</m:t>
                                    </m:r>
                                  </m:num>
                                  <m:den>
                                    <m:r>
                                      <a:rPr lang="en-US" sz="2400" b="0" i="1" smtClean="0">
                                        <a:latin typeface="Cambria Math" panose="02040503050406030204" pitchFamily="18" charset="0"/>
                                      </a:rPr>
                                      <m:t>𝑑𝑡</m:t>
                                    </m:r>
                                  </m:den>
                                </m:f>
                              </m:e>
                            </m:d>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𝐿</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𝑑𝑢</m:t>
                                    </m:r>
                                  </m:num>
                                  <m:den>
                                    <m:r>
                                      <a:rPr lang="en-US" sz="2400" i="1">
                                        <a:latin typeface="Cambria Math" panose="02040503050406030204" pitchFamily="18" charset="0"/>
                                      </a:rPr>
                                      <m:t>𝑑𝑡</m:t>
                                    </m:r>
                                  </m:den>
                                </m:f>
                              </m:e>
                            </m:d>
                          </m:e>
                          <m:sup>
                            <m:r>
                              <a:rPr lang="en-US" sz="2400" i="1">
                                <a:latin typeface="Cambria Math" panose="02040503050406030204" pitchFamily="18" charset="0"/>
                              </a:rPr>
                              <m:t>2</m:t>
                            </m:r>
                          </m:sup>
                        </m:sSup>
                        <m:r>
                          <a:rPr lang="en-US" sz="2400" i="1">
                            <a:latin typeface="Cambria Math" panose="02040503050406030204" pitchFamily="18" charset="0"/>
                          </a:rPr>
                          <m:t>+2</m:t>
                        </m:r>
                        <m:r>
                          <a:rPr lang="en-US" sz="2400" b="0" i="1" smtClean="0">
                            <a:latin typeface="Cambria Math" panose="02040503050406030204" pitchFamily="18" charset="0"/>
                          </a:rPr>
                          <m:t>𝑀</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𝑑𝑢</m:t>
                                </m:r>
                              </m:num>
                              <m:den>
                                <m:r>
                                  <a:rPr lang="en-US" sz="2400" i="1">
                                    <a:latin typeface="Cambria Math" panose="02040503050406030204" pitchFamily="18" charset="0"/>
                                  </a:rPr>
                                  <m:t>𝑑𝑡</m:t>
                                </m:r>
                              </m:den>
                            </m:f>
                          </m:e>
                        </m:d>
                        <m:r>
                          <a:rPr lang="en-US" sz="2400" i="1">
                            <a:latin typeface="Cambria Math" panose="02040503050406030204" pitchFamily="18" charset="0"/>
                          </a:rPr>
                          <m:t>.</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𝑑𝑤</m:t>
                                </m:r>
                              </m:num>
                              <m:den>
                                <m:r>
                                  <a:rPr lang="en-US" sz="2400" i="1">
                                    <a:latin typeface="Cambria Math" panose="02040503050406030204" pitchFamily="18" charset="0"/>
                                  </a:rPr>
                                  <m:t>𝑑𝑡</m:t>
                                </m:r>
                              </m:den>
                            </m:f>
                          </m:e>
                        </m:d>
                        <m:r>
                          <a:rPr lang="en-US" sz="2400" i="1">
                            <a:latin typeface="Cambria Math" panose="02040503050406030204" pitchFamily="18" charset="0"/>
                          </a:rPr>
                          <m:t>+</m:t>
                        </m:r>
                        <m:r>
                          <a:rPr lang="en-US" sz="2400" b="0" i="1" smtClean="0">
                            <a:latin typeface="Cambria Math" panose="02040503050406030204" pitchFamily="18" charset="0"/>
                          </a:rPr>
                          <m:t>𝑁</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𝑑𝑤</m:t>
                                    </m:r>
                                  </m:num>
                                  <m:den>
                                    <m:r>
                                      <a:rPr lang="en-US" sz="2400" i="1">
                                        <a:latin typeface="Cambria Math" panose="02040503050406030204" pitchFamily="18" charset="0"/>
                                      </a:rPr>
                                      <m:t>𝑑𝑡</m:t>
                                    </m:r>
                                  </m:den>
                                </m:f>
                              </m:e>
                            </m:d>
                          </m:e>
                          <m:sup>
                            <m:r>
                              <a:rPr lang="en-US" sz="2400" i="1">
                                <a:latin typeface="Cambria Math" panose="02040503050406030204" pitchFamily="18" charset="0"/>
                              </a:rPr>
                              <m:t>2</m:t>
                            </m:r>
                          </m:sup>
                        </m:sSup>
                      </m:den>
                    </m:f>
                  </m:oMath>
                </a14:m>
                <a:endParaRPr lang="en-US" sz="2400" i="1" dirty="0">
                  <a:latin typeface="Cambria Math" panose="02040503050406030204" pitchFamily="18" charset="0"/>
                </a:endParaRPr>
              </a:p>
              <a:p>
                <a:endParaRPr lang="en-US"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f>
                        <m:fPr>
                          <m:ctrlPr>
                            <a:rPr lang="en-IN" sz="2400" i="1">
                              <a:latin typeface="Cambria Math" panose="02040503050406030204" pitchFamily="18" charset="0"/>
                            </a:rPr>
                          </m:ctrlPr>
                        </m:fPr>
                        <m:num>
                          <m:r>
                            <a:rPr lang="en-US" sz="2400" i="1">
                              <a:latin typeface="Cambria Math" panose="02040503050406030204" pitchFamily="18" charset="0"/>
                            </a:rPr>
                            <m:t>𝐸</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𝑑𝑢</m:t>
                                      </m:r>
                                    </m:num>
                                    <m:den>
                                      <m:r>
                                        <a:rPr lang="en-US" sz="2400" i="1">
                                          <a:latin typeface="Cambria Math" panose="02040503050406030204" pitchFamily="18" charset="0"/>
                                        </a:rPr>
                                        <m:t>𝑑</m:t>
                                      </m:r>
                                      <m:r>
                                        <a:rPr lang="en-US" sz="2400" b="0" i="1" smtClean="0">
                                          <a:latin typeface="Cambria Math" panose="02040503050406030204" pitchFamily="18" charset="0"/>
                                        </a:rPr>
                                        <m:t>𝑤</m:t>
                                      </m:r>
                                    </m:den>
                                  </m:f>
                                </m:e>
                              </m:d>
                            </m:e>
                            <m:sup>
                              <m:r>
                                <a:rPr lang="en-US" sz="2400" i="1">
                                  <a:latin typeface="Cambria Math" panose="02040503050406030204" pitchFamily="18" charset="0"/>
                                </a:rPr>
                                <m:t>2</m:t>
                              </m:r>
                            </m:sup>
                          </m:sSup>
                          <m:r>
                            <a:rPr lang="en-US" sz="2400" i="1">
                              <a:latin typeface="Cambria Math" panose="02040503050406030204" pitchFamily="18" charset="0"/>
                            </a:rPr>
                            <m:t>+2</m:t>
                          </m:r>
                          <m:r>
                            <a:rPr lang="en-US" sz="2400" i="1">
                              <a:latin typeface="Cambria Math" panose="02040503050406030204" pitchFamily="18" charset="0"/>
                            </a:rPr>
                            <m:t>𝐹</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𝑑𝑢</m:t>
                                  </m:r>
                                </m:num>
                                <m:den>
                                  <m:r>
                                    <a:rPr lang="en-US" sz="2400" i="1">
                                      <a:latin typeface="Cambria Math" panose="02040503050406030204" pitchFamily="18" charset="0"/>
                                    </a:rPr>
                                    <m:t>𝑑</m:t>
                                  </m:r>
                                  <m:r>
                                    <a:rPr lang="en-US" sz="2400" b="0" i="1" smtClean="0">
                                      <a:latin typeface="Cambria Math" panose="02040503050406030204" pitchFamily="18" charset="0"/>
                                    </a:rPr>
                                    <m:t>𝑤</m:t>
                                  </m:r>
                                </m:den>
                              </m:f>
                            </m:e>
                          </m:d>
                          <m:r>
                            <a:rPr lang="en-US" sz="2400" i="1" smtClean="0">
                              <a:latin typeface="Cambria Math" panose="02040503050406030204" pitchFamily="18" charset="0"/>
                            </a:rPr>
                            <m:t> </m:t>
                          </m:r>
                          <m:r>
                            <a:rPr lang="en-US" sz="2400" i="1">
                              <a:latin typeface="Cambria Math" panose="02040503050406030204" pitchFamily="18" charset="0"/>
                            </a:rPr>
                            <m:t>+</m:t>
                          </m:r>
                          <m:r>
                            <a:rPr lang="en-US" sz="2400" i="1">
                              <a:latin typeface="Cambria Math" panose="02040503050406030204" pitchFamily="18" charset="0"/>
                            </a:rPr>
                            <m:t>𝐺</m:t>
                          </m:r>
                        </m:num>
                        <m:den>
                          <m:r>
                            <a:rPr lang="en-US" sz="2400" i="1">
                              <a:latin typeface="Cambria Math" panose="02040503050406030204" pitchFamily="18" charset="0"/>
                            </a:rPr>
                            <m:t>𝐿</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𝑑𝑢</m:t>
                                      </m:r>
                                    </m:num>
                                    <m:den>
                                      <m:r>
                                        <a:rPr lang="en-US" sz="2400" i="1">
                                          <a:latin typeface="Cambria Math" panose="02040503050406030204" pitchFamily="18" charset="0"/>
                                        </a:rPr>
                                        <m:t>𝑑</m:t>
                                      </m:r>
                                      <m:r>
                                        <a:rPr lang="en-US" sz="2400" b="0" i="1" smtClean="0">
                                          <a:latin typeface="Cambria Math" panose="02040503050406030204" pitchFamily="18" charset="0"/>
                                        </a:rPr>
                                        <m:t>𝑤</m:t>
                                      </m:r>
                                    </m:den>
                                  </m:f>
                                </m:e>
                              </m:d>
                            </m:e>
                            <m:sup>
                              <m:r>
                                <a:rPr lang="en-US" sz="2400" i="1">
                                  <a:latin typeface="Cambria Math" panose="02040503050406030204" pitchFamily="18" charset="0"/>
                                </a:rPr>
                                <m:t>2</m:t>
                              </m:r>
                            </m:sup>
                          </m:sSup>
                          <m:r>
                            <a:rPr lang="en-US" sz="2400" i="1">
                              <a:latin typeface="Cambria Math" panose="02040503050406030204" pitchFamily="18" charset="0"/>
                            </a:rPr>
                            <m:t>+2</m:t>
                          </m:r>
                          <m:r>
                            <a:rPr lang="en-US" sz="2400" i="1">
                              <a:latin typeface="Cambria Math" panose="02040503050406030204" pitchFamily="18" charset="0"/>
                            </a:rPr>
                            <m:t>𝑀</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𝑑𝑢</m:t>
                                  </m:r>
                                </m:num>
                                <m:den>
                                  <m:r>
                                    <a:rPr lang="en-US" sz="2400" i="1">
                                      <a:latin typeface="Cambria Math" panose="02040503050406030204" pitchFamily="18" charset="0"/>
                                    </a:rPr>
                                    <m:t>𝑑</m:t>
                                  </m:r>
                                  <m:r>
                                    <a:rPr lang="en-US" sz="2400" b="0" i="1" smtClean="0">
                                      <a:latin typeface="Cambria Math" panose="02040503050406030204" pitchFamily="18" charset="0"/>
                                    </a:rPr>
                                    <m:t>𝑤</m:t>
                                  </m:r>
                                </m:den>
                              </m:f>
                            </m:e>
                          </m:d>
                          <m:r>
                            <a:rPr lang="en-US" sz="2400" i="1">
                              <a:latin typeface="Cambria Math" panose="02040503050406030204" pitchFamily="18" charset="0"/>
                            </a:rPr>
                            <m:t>+</m:t>
                          </m:r>
                          <m:r>
                            <a:rPr lang="en-US" sz="2400" i="1">
                              <a:latin typeface="Cambria Math" panose="02040503050406030204" pitchFamily="18" charset="0"/>
                            </a:rPr>
                            <m:t>𝑁</m:t>
                          </m:r>
                        </m:den>
                      </m:f>
                    </m:oMath>
                  </m:oMathPara>
                </a14:m>
                <a:endParaRPr lang="en-IN" sz="2400" dirty="0"/>
              </a:p>
            </p:txBody>
          </p:sp>
        </mc:Choice>
        <mc:Fallback xmlns="">
          <p:sp>
            <p:nvSpPr>
              <p:cNvPr id="5" name="TextBox 4">
                <a:extLst>
                  <a:ext uri="{FF2B5EF4-FFF2-40B4-BE49-F238E27FC236}">
                    <a16:creationId xmlns:a16="http://schemas.microsoft.com/office/drawing/2014/main" id="{71A9BF1B-E8DE-4933-B29D-AB214925757E}"/>
                  </a:ext>
                </a:extLst>
              </p:cNvPr>
              <p:cNvSpPr txBox="1">
                <a:spLocks noRot="1" noChangeAspect="1" noMove="1" noResize="1" noEditPoints="1" noAdjustHandles="1" noChangeArrowheads="1" noChangeShapeType="1" noTextEdit="1"/>
              </p:cNvSpPr>
              <p:nvPr/>
            </p:nvSpPr>
            <p:spPr>
              <a:xfrm>
                <a:off x="831849" y="2771913"/>
                <a:ext cx="4695493" cy="2874377"/>
              </a:xfrm>
              <a:prstGeom prst="rect">
                <a:avLst/>
              </a:prstGeom>
              <a:blipFill>
                <a:blip r:embed="rId2"/>
                <a:stretch>
                  <a:fillRect l="-3891"/>
                </a:stretch>
              </a:blipFill>
            </p:spPr>
            <p:txBody>
              <a:bodyPr/>
              <a:lstStyle/>
              <a:p>
                <a:r>
                  <a:rPr lang="en-IN">
                    <a:noFill/>
                  </a:rPr>
                  <a:t> </a:t>
                </a:r>
              </a:p>
            </p:txBody>
          </p:sp>
        </mc:Fallback>
      </mc:AlternateContent>
    </p:spTree>
    <p:extLst>
      <p:ext uri="{BB962C8B-B14F-4D97-AF65-F5344CB8AC3E}">
        <p14:creationId xmlns:p14="http://schemas.microsoft.com/office/powerpoint/2010/main" val="2145136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Area of application of computer control</a:t>
            </a:r>
          </a:p>
        </p:txBody>
      </p:sp>
      <p:sp>
        <p:nvSpPr>
          <p:cNvPr id="3" name="Content Placeholder 2"/>
          <p:cNvSpPr>
            <a:spLocks noGrp="1"/>
          </p:cNvSpPr>
          <p:nvPr>
            <p:ph idx="1"/>
          </p:nvPr>
        </p:nvSpPr>
        <p:spPr/>
        <p:txBody>
          <a:bodyPr>
            <a:normAutofit fontScale="70000" lnSpcReduction="20000"/>
          </a:bodyPr>
          <a:lstStyle/>
          <a:p>
            <a:r>
              <a:rPr lang="en-US" i="1" dirty="0"/>
              <a:t>Is CNC primarily meant for mass (high volume) production ? </a:t>
            </a:r>
          </a:p>
          <a:p>
            <a:r>
              <a:rPr lang="en-US" dirty="0"/>
              <a:t>Fixed automation </a:t>
            </a:r>
            <a:r>
              <a:rPr lang="en-US" dirty="0">
                <a:sym typeface="Wingdings" panose="05000000000000000000" pitchFamily="2" charset="2"/>
              </a:rPr>
              <a:t> </a:t>
            </a:r>
            <a:r>
              <a:rPr lang="en-US" dirty="0"/>
              <a:t> SPM (Special purpose machines) with automated material handling devices are employed in such cases. This helps in reducing machining time, cyclic idle time and non-cyclic time losses. </a:t>
            </a:r>
          </a:p>
          <a:p>
            <a:r>
              <a:rPr lang="en-US" i="1" dirty="0"/>
              <a:t>Why  not CNC ? </a:t>
            </a:r>
            <a:r>
              <a:rPr lang="en-US" dirty="0"/>
              <a:t>– In mass production, there is hardly any change in part design over extended periods of time. Hence, CNC, which possesses flexibility –is not necessary in mass production. </a:t>
            </a:r>
          </a:p>
          <a:p>
            <a:r>
              <a:rPr lang="en-US" i="1" dirty="0"/>
              <a:t>Why not Fixed automation for low volume production ? </a:t>
            </a:r>
            <a:r>
              <a:rPr lang="en-US" dirty="0"/>
              <a:t>In low volume production, part design changes frequently. Fixed automation is not amenable to frequent changes.  </a:t>
            </a:r>
          </a:p>
          <a:p>
            <a:r>
              <a:rPr lang="en-US" dirty="0"/>
              <a:t>But if control is achieved by application of letters, numbers, codes and language, it is easy to change – and that is CNC</a:t>
            </a:r>
          </a:p>
          <a:p>
            <a:r>
              <a:rPr lang="en-US" dirty="0"/>
              <a:t>Hence – flexibility is the one advantage which makes computer control more suitable than fixed automation in case of low volume production.</a:t>
            </a:r>
          </a:p>
          <a:p>
            <a:r>
              <a:rPr lang="en-US" dirty="0"/>
              <a:t>In addition, CNC has the ability to manufacture complex shapes without the use of part-specific tooling.</a:t>
            </a:r>
          </a:p>
        </p:txBody>
      </p:sp>
    </p:spTree>
    <p:extLst>
      <p:ext uri="{BB962C8B-B14F-4D97-AF65-F5344CB8AC3E}">
        <p14:creationId xmlns:p14="http://schemas.microsoft.com/office/powerpoint/2010/main" val="2791686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PTP – Point-to-point control </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a:t>The tool or cutter has to move from one point to another, the path of the cutter between these points is not critical</a:t>
            </a:r>
          </a:p>
          <a:p>
            <a:pPr marL="0" indent="0">
              <a:buNone/>
            </a:pPr>
            <a:endParaRPr lang="en-US" dirty="0"/>
          </a:p>
          <a:p>
            <a:pPr marL="0" indent="0">
              <a:buNone/>
            </a:pPr>
            <a:r>
              <a:rPr lang="en-US" dirty="0"/>
              <a:t>Examples </a:t>
            </a:r>
          </a:p>
          <a:p>
            <a:pPr>
              <a:buFont typeface="Wingdings" panose="05000000000000000000" pitchFamily="2" charset="2"/>
              <a:buChar char="Ø"/>
            </a:pPr>
            <a:r>
              <a:rPr lang="en-US" dirty="0"/>
              <a:t>Drilling, EDM die sinking, spot welding, brazing, soldering</a:t>
            </a:r>
          </a:p>
          <a:p>
            <a:pPr marL="0" indent="0">
              <a:buNone/>
            </a:pPr>
            <a:endParaRPr lang="en-US" dirty="0"/>
          </a:p>
          <a:p>
            <a:pPr marL="0" indent="0">
              <a:buNone/>
            </a:pPr>
            <a:r>
              <a:rPr lang="en-US" dirty="0"/>
              <a:t>Salient features</a:t>
            </a:r>
          </a:p>
          <a:p>
            <a:pPr>
              <a:buFont typeface="Wingdings" panose="05000000000000000000" pitchFamily="2" charset="2"/>
              <a:buChar char="Ø"/>
            </a:pPr>
            <a:r>
              <a:rPr lang="en-US" dirty="0"/>
              <a:t>The control system does NOT require an interpolator</a:t>
            </a:r>
          </a:p>
          <a:p>
            <a:pPr>
              <a:buFont typeface="Wingdings" panose="05000000000000000000" pitchFamily="2" charset="2"/>
              <a:buChar char="Ø"/>
            </a:pPr>
            <a:r>
              <a:rPr lang="en-US" dirty="0"/>
              <a:t>The cutter moves from one point to another and carries out machining / required operation at these points. </a:t>
            </a:r>
          </a:p>
          <a:p>
            <a:pPr>
              <a:buFont typeface="Wingdings" panose="05000000000000000000" pitchFamily="2" charset="2"/>
              <a:buChar char="Ø"/>
            </a:pPr>
            <a:r>
              <a:rPr lang="en-US" dirty="0"/>
              <a:t>It generally covers the distances between the points at highest attainable velocity. </a:t>
            </a:r>
          </a:p>
          <a:p>
            <a:pPr>
              <a:buFont typeface="Wingdings" panose="05000000000000000000" pitchFamily="2" charset="2"/>
              <a:buChar char="Ø"/>
            </a:pPr>
            <a:r>
              <a:rPr lang="en-US" dirty="0"/>
              <a:t>Cutter radius compensation is generally not required</a:t>
            </a:r>
          </a:p>
        </p:txBody>
      </p:sp>
    </p:spTree>
    <p:extLst>
      <p:ext uri="{BB962C8B-B14F-4D97-AF65-F5344CB8AC3E}">
        <p14:creationId xmlns:p14="http://schemas.microsoft.com/office/powerpoint/2010/main" val="314243050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1600" dirty="0"/>
                  <a:t>{(</a:t>
                </a:r>
                <a:r>
                  <a:rPr lang="en-US" sz="1600" dirty="0" err="1"/>
                  <a:t>dR</a:t>
                </a:r>
                <a:r>
                  <a:rPr lang="en-US" sz="1600" dirty="0"/>
                  <a:t>/dt).</a:t>
                </a:r>
                <a:r>
                  <a:rPr lang="en-US" sz="1600" dirty="0" err="1"/>
                  <a:t>Δt</a:t>
                </a:r>
                <a:r>
                  <a:rPr lang="en-US" sz="1600" dirty="0"/>
                  <a:t> /2}</a:t>
                </a:r>
                <a:r>
                  <a:rPr lang="en-US" sz="1600" baseline="30000" dirty="0"/>
                  <a:t>2</a:t>
                </a:r>
                <a:r>
                  <a:rPr lang="en-US" sz="1600" dirty="0"/>
                  <a:t> =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𝑅</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𝑅</m:t>
                            </m:r>
                            <m:r>
                              <a:rPr lang="en-US" sz="1600" b="0" i="1" smtClean="0">
                                <a:latin typeface="Cambria Math" panose="02040503050406030204" pitchFamily="18" charset="0"/>
                              </a:rPr>
                              <m:t>−</m:t>
                            </m:r>
                            <m:r>
                              <a:rPr lang="en-US" sz="1600" b="0" i="1" smtClean="0">
                                <a:latin typeface="Cambria Math" panose="02040503050406030204" pitchFamily="18" charset="0"/>
                              </a:rPr>
                              <m:t>𝑒</m:t>
                            </m:r>
                          </m:e>
                        </m:d>
                      </m:e>
                      <m:sup>
                        <m:r>
                          <a:rPr lang="en-US" sz="1600" b="0" i="1" smtClean="0">
                            <a:latin typeface="Cambria Math" panose="02040503050406030204" pitchFamily="18" charset="0"/>
                          </a:rPr>
                          <m:t>2</m:t>
                        </m:r>
                      </m:sup>
                    </m:sSup>
                  </m:oMath>
                </a14:m>
                <a:r>
                  <a:rPr lang="en-US" sz="1600" b="0" dirty="0"/>
                  <a:t> </a:t>
                </a:r>
                <a14:m>
                  <m:oMath xmlns:m="http://schemas.openxmlformats.org/officeDocument/2006/math">
                    <m:r>
                      <a:rPr lang="en-US" sz="1600" b="0" i="0" smtClean="0">
                        <a:latin typeface="Cambria Math" panose="02040503050406030204" pitchFamily="18" charset="0"/>
                      </a:rPr>
                      <m:t>                                                                        </m:t>
                    </m:r>
                    <m:r>
                      <a:rPr lang="en-US" sz="1600" i="1">
                        <a:latin typeface="Cambria Math" panose="02040503050406030204" pitchFamily="18" charset="0"/>
                      </a:rPr>
                      <m:t>𝐼</m:t>
                    </m:r>
                    <m:r>
                      <a:rPr lang="en-US" sz="1600" i="1">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𝑡</m:t>
                            </m:r>
                          </m:e>
                          <m:sup>
                            <m:r>
                              <a:rPr lang="en-US" sz="1600" i="1">
                                <a:latin typeface="Cambria Math" panose="02040503050406030204" pitchFamily="18" charset="0"/>
                              </a:rPr>
                              <m:t>2</m:t>
                            </m:r>
                          </m:sup>
                        </m:sSup>
                      </m:num>
                      <m:den>
                        <m:r>
                          <a:rPr lang="en-US" sz="1600" i="1">
                            <a:latin typeface="Cambria Math" panose="02040503050406030204" pitchFamily="18" charset="0"/>
                          </a:rPr>
                          <m:t>4</m:t>
                        </m:r>
                      </m:den>
                    </m:f>
                    <m:r>
                      <a:rPr lang="en-US" sz="1600" i="1">
                        <a:latin typeface="Cambria Math" panose="02040503050406030204" pitchFamily="18" charset="0"/>
                      </a:rPr>
                      <m:t>=2</m:t>
                    </m:r>
                    <m:r>
                      <a:rPr lang="en-US" sz="1600" i="1">
                        <a:latin typeface="Cambria Math" panose="02040503050406030204" pitchFamily="18" charset="0"/>
                      </a:rPr>
                      <m:t>𝑅𝑒</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𝑒</m:t>
                        </m:r>
                      </m:e>
                      <m:sup>
                        <m:r>
                          <a:rPr lang="en-US" sz="1600" i="1">
                            <a:latin typeface="Cambria Math" panose="02040503050406030204" pitchFamily="18" charset="0"/>
                          </a:rPr>
                          <m:t>2</m:t>
                        </m:r>
                      </m:sup>
                    </m:sSup>
                  </m:oMath>
                </a14:m>
                <a:r>
                  <a:rPr lang="en-US" sz="1600" b="0" dirty="0"/>
                  <a:t> </a:t>
                </a:r>
                <a:br>
                  <a:rPr lang="en-US" sz="1600" b="0" dirty="0"/>
                </a:br>
                <a:br>
                  <a:rPr lang="en-US" sz="1600" b="0" dirty="0"/>
                </a:br>
                <a:br>
                  <a:rPr lang="en-US" sz="1600" dirty="0"/>
                </a:br>
                <a:endParaRPr lang="en-US" sz="16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386"/>
                </a:stretch>
              </a:blipFill>
            </p:spPr>
            <p:txBody>
              <a:bodyPr/>
              <a:lstStyle/>
              <a:p>
                <a:r>
                  <a:rPr lang="en-IN">
                    <a:noFill/>
                  </a:rPr>
                  <a:t> </a:t>
                </a:r>
              </a:p>
            </p:txBody>
          </p:sp>
        </mc:Fallback>
      </mc:AlternateContent>
      <p:pic>
        <p:nvPicPr>
          <p:cNvPr id="7" name="Content Placeholder 6"/>
          <p:cNvPicPr>
            <a:picLocks noGrp="1" noChangeAspect="1"/>
          </p:cNvPicPr>
          <p:nvPr>
            <p:ph idx="1"/>
          </p:nvPr>
        </p:nvPicPr>
        <p:blipFill rotWithShape="1">
          <a:blip r:embed="rId4"/>
          <a:srcRect r="70691"/>
          <a:stretch/>
        </p:blipFill>
        <p:spPr>
          <a:xfrm>
            <a:off x="1142090" y="1587861"/>
            <a:ext cx="4228853" cy="2779423"/>
          </a:xfrm>
          <a:prstGeom prst="rect">
            <a:avLst/>
          </a:prstGeom>
        </p:spPr>
      </p:pic>
      <p:pic>
        <p:nvPicPr>
          <p:cNvPr id="8" name="Picture 7"/>
          <p:cNvPicPr>
            <a:picLocks noChangeAspect="1"/>
          </p:cNvPicPr>
          <p:nvPr/>
        </p:nvPicPr>
        <p:blipFill rotWithShape="1">
          <a:blip r:embed="rId5"/>
          <a:srcRect r="56168"/>
          <a:stretch/>
        </p:blipFill>
        <p:spPr>
          <a:xfrm>
            <a:off x="1136108" y="5036577"/>
            <a:ext cx="6373669" cy="1310185"/>
          </a:xfrm>
          <a:prstGeom prst="rect">
            <a:avLst/>
          </a:prstGeom>
        </p:spPr>
      </p:pic>
      <p:sp>
        <p:nvSpPr>
          <p:cNvPr id="9" name="Freeform 8"/>
          <p:cNvSpPr/>
          <p:nvPr/>
        </p:nvSpPr>
        <p:spPr>
          <a:xfrm>
            <a:off x="3985147" y="2573900"/>
            <a:ext cx="3889612" cy="807343"/>
          </a:xfrm>
          <a:custGeom>
            <a:avLst/>
            <a:gdLst>
              <a:gd name="connsiteX0" fmla="*/ 0 w 3889612"/>
              <a:gd name="connsiteY0" fmla="*/ 577720 h 807343"/>
              <a:gd name="connsiteX1" fmla="*/ 914400 w 3889612"/>
              <a:gd name="connsiteY1" fmla="*/ 782436 h 807343"/>
              <a:gd name="connsiteX2" fmla="*/ 2101755 w 3889612"/>
              <a:gd name="connsiteY2" fmla="*/ 72753 h 807343"/>
              <a:gd name="connsiteX3" fmla="*/ 3207223 w 3889612"/>
              <a:gd name="connsiteY3" fmla="*/ 86400 h 807343"/>
              <a:gd name="connsiteX4" fmla="*/ 3889612 w 3889612"/>
              <a:gd name="connsiteY4" fmla="*/ 632311 h 807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9612" h="807343">
                <a:moveTo>
                  <a:pt x="0" y="577720"/>
                </a:moveTo>
                <a:cubicBezTo>
                  <a:pt x="282054" y="722158"/>
                  <a:pt x="564108" y="866597"/>
                  <a:pt x="914400" y="782436"/>
                </a:cubicBezTo>
                <a:cubicBezTo>
                  <a:pt x="1264692" y="698275"/>
                  <a:pt x="1719618" y="188759"/>
                  <a:pt x="2101755" y="72753"/>
                </a:cubicBezTo>
                <a:cubicBezTo>
                  <a:pt x="2483892" y="-43253"/>
                  <a:pt x="2909247" y="-6860"/>
                  <a:pt x="3207223" y="86400"/>
                </a:cubicBezTo>
                <a:cubicBezTo>
                  <a:pt x="3505199" y="179660"/>
                  <a:pt x="3697405" y="405985"/>
                  <a:pt x="3889612" y="6323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528185" y="2837693"/>
            <a:ext cx="150126" cy="139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573090" y="2883120"/>
            <a:ext cx="150126" cy="1398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5459373" y="1525176"/>
            <a:ext cx="1800649" cy="1493133"/>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081771" y="1570162"/>
            <a:ext cx="1132764" cy="369332"/>
          </a:xfrm>
          <a:prstGeom prst="rect">
            <a:avLst/>
          </a:prstGeom>
          <a:noFill/>
        </p:spPr>
        <p:txBody>
          <a:bodyPr wrap="square" rtlCol="0">
            <a:spAutoFit/>
          </a:bodyPr>
          <a:lstStyle/>
          <a:p>
            <a:r>
              <a:rPr lang="en-US" dirty="0"/>
              <a:t>R’(t) = </a:t>
            </a:r>
            <a:r>
              <a:rPr lang="en-US" dirty="0" err="1"/>
              <a:t>R</a:t>
            </a:r>
            <a:r>
              <a:rPr lang="en-US" baseline="30000" dirty="0" err="1"/>
              <a:t>t</a:t>
            </a:r>
            <a:endParaRPr lang="en-US" dirty="0"/>
          </a:p>
        </p:txBody>
      </p:sp>
      <p:sp>
        <p:nvSpPr>
          <p:cNvPr id="16" name="TextBox 15"/>
          <p:cNvSpPr txBox="1"/>
          <p:nvPr/>
        </p:nvSpPr>
        <p:spPr>
          <a:xfrm>
            <a:off x="4572000" y="3411774"/>
            <a:ext cx="1132764" cy="369332"/>
          </a:xfrm>
          <a:prstGeom prst="rect">
            <a:avLst/>
          </a:prstGeom>
          <a:noFill/>
        </p:spPr>
        <p:txBody>
          <a:bodyPr wrap="square" rtlCol="0">
            <a:spAutoFit/>
          </a:bodyPr>
          <a:lstStyle/>
          <a:p>
            <a:r>
              <a:rPr lang="en-US" dirty="0"/>
              <a:t>R(t)</a:t>
            </a:r>
          </a:p>
        </p:txBody>
      </p:sp>
      <p:sp>
        <p:nvSpPr>
          <p:cNvPr id="17" name="TextBox 16"/>
          <p:cNvSpPr txBox="1"/>
          <p:nvPr/>
        </p:nvSpPr>
        <p:spPr>
          <a:xfrm>
            <a:off x="5585180" y="2919351"/>
            <a:ext cx="1132764" cy="369332"/>
          </a:xfrm>
          <a:prstGeom prst="rect">
            <a:avLst/>
          </a:prstGeom>
          <a:noFill/>
        </p:spPr>
        <p:txBody>
          <a:bodyPr wrap="square" rtlCol="0">
            <a:spAutoFit/>
          </a:bodyPr>
          <a:lstStyle/>
          <a:p>
            <a:r>
              <a:rPr lang="en-US" dirty="0"/>
              <a:t>R(t</a:t>
            </a:r>
            <a:r>
              <a:rPr lang="en-US" baseline="-25000" dirty="0"/>
              <a:t>1</a:t>
            </a:r>
            <a:r>
              <a:rPr lang="en-US" dirty="0"/>
              <a:t>)</a:t>
            </a:r>
          </a:p>
        </p:txBody>
      </p:sp>
      <p:sp>
        <p:nvSpPr>
          <p:cNvPr id="18" name="TextBox 17"/>
          <p:cNvSpPr txBox="1"/>
          <p:nvPr/>
        </p:nvSpPr>
        <p:spPr>
          <a:xfrm>
            <a:off x="7254527" y="3042442"/>
            <a:ext cx="1132764" cy="369332"/>
          </a:xfrm>
          <a:prstGeom prst="rect">
            <a:avLst/>
          </a:prstGeom>
          <a:noFill/>
        </p:spPr>
        <p:txBody>
          <a:bodyPr wrap="square" rtlCol="0">
            <a:spAutoFit/>
          </a:bodyPr>
          <a:lstStyle/>
          <a:p>
            <a:r>
              <a:rPr lang="en-US" dirty="0"/>
              <a:t>R(t</a:t>
            </a:r>
            <a:r>
              <a:rPr lang="en-US" baseline="-25000" dirty="0"/>
              <a:t>2</a:t>
            </a:r>
            <a:r>
              <a:rPr lang="en-US" dirty="0"/>
              <a:t>)</a:t>
            </a:r>
          </a:p>
        </p:txBody>
      </p:sp>
      <p:sp>
        <p:nvSpPr>
          <p:cNvPr id="19" name="TextBox 18"/>
          <p:cNvSpPr txBox="1"/>
          <p:nvPr/>
        </p:nvSpPr>
        <p:spPr>
          <a:xfrm>
            <a:off x="6804843" y="5659668"/>
            <a:ext cx="1478523" cy="800219"/>
          </a:xfrm>
          <a:prstGeom prst="rect">
            <a:avLst/>
          </a:prstGeom>
          <a:noFill/>
        </p:spPr>
        <p:txBody>
          <a:bodyPr wrap="square" rtlCol="0">
            <a:spAutoFit/>
          </a:bodyPr>
          <a:lstStyle/>
          <a:p>
            <a:pPr lvl="0"/>
            <a:r>
              <a:rPr lang="en-US" sz="2800" i="1" dirty="0"/>
              <a:t>∆t=</a:t>
            </a:r>
            <a:r>
              <a:rPr lang="en-US" sz="2800" i="1" dirty="0">
                <a:solidFill>
                  <a:prstClr val="black"/>
                </a:solidFill>
              </a:rPr>
              <a:t>t</a:t>
            </a:r>
            <a:r>
              <a:rPr lang="en-US" sz="2800" i="1" baseline="-25000" dirty="0">
                <a:solidFill>
                  <a:prstClr val="black"/>
                </a:solidFill>
              </a:rPr>
              <a:t>2</a:t>
            </a:r>
            <a:r>
              <a:rPr lang="en-US" sz="2800" i="1" dirty="0">
                <a:solidFill>
                  <a:prstClr val="black"/>
                </a:solidFill>
              </a:rPr>
              <a:t>-t</a:t>
            </a:r>
            <a:r>
              <a:rPr lang="en-US" sz="2800" i="1" baseline="-25000" dirty="0">
                <a:solidFill>
                  <a:prstClr val="black"/>
                </a:solidFill>
              </a:rPr>
              <a:t>1</a:t>
            </a:r>
            <a:endParaRPr lang="en-US" sz="2800" i="1" dirty="0">
              <a:solidFill>
                <a:prstClr val="black"/>
              </a:solidFill>
            </a:endParaRPr>
          </a:p>
          <a:p>
            <a:endParaRPr lang="en-US" dirty="0"/>
          </a:p>
        </p:txBody>
      </p:sp>
      <p:sp>
        <p:nvSpPr>
          <p:cNvPr id="2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1" name="Object 20"/>
          <p:cNvGraphicFramePr>
            <a:graphicFrameLocks noChangeAspect="1"/>
          </p:cNvGraphicFramePr>
          <p:nvPr/>
        </p:nvGraphicFramePr>
        <p:xfrm>
          <a:off x="1136108" y="4861410"/>
          <a:ext cx="2374900" cy="587375"/>
        </p:xfrm>
        <a:graphic>
          <a:graphicData uri="http://schemas.openxmlformats.org/presentationml/2006/ole">
            <mc:AlternateContent xmlns:mc="http://schemas.openxmlformats.org/markup-compatibility/2006">
              <mc:Choice xmlns:v="urn:schemas-microsoft-com:vml" Requires="v">
                <p:oleObj spid="_x0000_s11273" name="Equation" r:id="rId6" imgW="1231560" imgH="304560" progId="Equation.3">
                  <p:embed/>
                </p:oleObj>
              </mc:Choice>
              <mc:Fallback>
                <p:oleObj name="Equation" r:id="rId6" imgW="1231560" imgH="304560" progId="Equation.3">
                  <p:embed/>
                  <p:pic>
                    <p:nvPicPr>
                      <p:cNvPr id="21"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6108" y="4861410"/>
                        <a:ext cx="2374900"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6"/>
          <p:cNvSpPr>
            <a:spLocks noChangeArrowheads="1"/>
          </p:cNvSpPr>
          <p:nvPr/>
        </p:nvSpPr>
        <p:spPr bwMode="auto">
          <a:xfrm>
            <a:off x="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r>
              <a:rPr kumimoji="0" lang="en-US" sz="900" b="0" i="0" u="none" strike="noStrike" cap="none" normalizeH="0" baseline="0">
                <a:ln>
                  <a:noFill/>
                </a:ln>
                <a:solidFill>
                  <a:schemeClr val="tx1"/>
                </a:solidFill>
                <a:effectLst/>
                <a:latin typeface="Arial" panose="020B0604020202020204" pitchFamily="34" charset="0"/>
              </a:rPr>
              <a:t> </a:t>
            </a:r>
            <a:endParaRPr kumimoji="0" lang="en-US" sz="1800" b="0" i="0" u="none" strike="noStrike" cap="none" normalizeH="0" baseline="0">
              <a:ln>
                <a:noFill/>
              </a:ln>
              <a:solidFill>
                <a:schemeClr val="tx1"/>
              </a:solidFill>
              <a:effectLst/>
              <a:latin typeface="Arial" panose="020B0604020202020204" pitchFamily="34" charset="0"/>
            </a:endParaRPr>
          </a:p>
        </p:txBody>
      </p:sp>
      <p:grpSp>
        <p:nvGrpSpPr>
          <p:cNvPr id="25" name="Group 24"/>
          <p:cNvGrpSpPr/>
          <p:nvPr/>
        </p:nvGrpSpPr>
        <p:grpSpPr>
          <a:xfrm>
            <a:off x="1136108" y="4429681"/>
            <a:ext cx="3382612" cy="369332"/>
            <a:chOff x="3871914" y="4643438"/>
            <a:chExt cx="3382612" cy="369332"/>
          </a:xfrm>
        </p:grpSpPr>
        <p:sp>
          <p:nvSpPr>
            <p:cNvPr id="23" name="TextBox 22"/>
            <p:cNvSpPr txBox="1"/>
            <p:nvPr/>
          </p:nvSpPr>
          <p:spPr>
            <a:xfrm>
              <a:off x="3871914" y="4643438"/>
              <a:ext cx="916036" cy="369332"/>
            </a:xfrm>
            <a:prstGeom prst="rect">
              <a:avLst/>
            </a:prstGeom>
            <a:noFill/>
          </p:spPr>
          <p:txBody>
            <a:bodyPr wrap="square" rtlCol="0">
              <a:spAutoFit/>
            </a:bodyPr>
            <a:lstStyle/>
            <a:p>
              <a:r>
                <a:rPr lang="en-US" dirty="0"/>
                <a:t>Use </a:t>
              </a:r>
              <a:r>
                <a:rPr lang="en-US" dirty="0" err="1"/>
                <a:t>R</a:t>
              </a:r>
              <a:r>
                <a:rPr lang="en-US" baseline="30000" dirty="0" err="1"/>
                <a:t>t</a:t>
              </a:r>
              <a:r>
                <a:rPr lang="en-US" dirty="0"/>
                <a:t>  </a:t>
              </a:r>
            </a:p>
          </p:txBody>
        </p:sp>
        <mc:AlternateContent xmlns:mc="http://schemas.openxmlformats.org/markup-compatibility/2006" xmlns:a14="http://schemas.microsoft.com/office/drawing/2010/main">
          <mc:Choice Requires="a14">
            <p:sp>
              <p:nvSpPr>
                <p:cNvPr id="24" name="TextBox 23"/>
                <p:cNvSpPr txBox="1"/>
                <p:nvPr/>
              </p:nvSpPr>
              <p:spPr>
                <a:xfrm>
                  <a:off x="4571999" y="4666403"/>
                  <a:ext cx="2682527" cy="300082"/>
                </a:xfrm>
                <a:prstGeom prst="rect">
                  <a:avLst/>
                </a:prstGeom>
                <a:noFill/>
              </p:spPr>
              <p:txBody>
                <a:bodyPr wrap="square" lIns="0" tIns="0" rIns="0" bIns="0" rtlCol="0">
                  <a:spAutoFit/>
                </a:bodyPr>
                <a:lstStyle/>
                <a:p>
                  <a:pPr lvl="0"/>
                  <a14:m>
                    <m:oMathPara xmlns:m="http://schemas.openxmlformats.org/officeDocument/2006/math">
                      <m:oMathParaPr>
                        <m:jc m:val="centerGroup"/>
                      </m:oMathParaPr>
                      <m:oMath xmlns:m="http://schemas.openxmlformats.org/officeDocument/2006/math">
                        <m:r>
                          <a:rPr kumimoji="0" lang="en-US" sz="1950" b="0" i="1" u="none" strike="noStrike" kern="0" cap="none" spc="0" normalizeH="0" baseline="0" noProof="0" smtClean="0">
                            <a:ln>
                              <a:noFill/>
                            </a:ln>
                            <a:solidFill>
                              <a:prstClr val="black"/>
                            </a:solidFill>
                            <a:effectLst/>
                            <a:uLnTx/>
                            <a:uFillTx/>
                            <a:latin typeface="Cambria Math" panose="02040503050406030204" pitchFamily="18" charset="0"/>
                          </a:rPr>
                          <m:t>=</m:t>
                        </m:r>
                        <m:sSup>
                          <m:sSupPr>
                            <m:ctrlPr>
                              <a:rPr kumimoji="0" lang="en-US" sz="195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1950" b="0" i="1" u="none" strike="noStrike" kern="0" cap="none" spc="0" normalizeH="0" baseline="0" noProof="0" smtClean="0">
                                <a:ln>
                                  <a:noFill/>
                                </a:ln>
                                <a:solidFill>
                                  <a:prstClr val="black"/>
                                </a:solidFill>
                                <a:effectLst/>
                                <a:uLnTx/>
                                <a:uFillTx/>
                                <a:latin typeface="Cambria Math" panose="02040503050406030204" pitchFamily="18" charset="0"/>
                              </a:rPr>
                              <m:t>𝑅</m:t>
                            </m:r>
                          </m:e>
                          <m:sup>
                            <m:r>
                              <a:rPr kumimoji="0" lang="en-US" sz="1950" b="0" i="1" u="none" strike="noStrike" kern="0" cap="none" spc="0" normalizeH="0" baseline="0" noProof="0" smtClean="0">
                                <a:ln>
                                  <a:noFill/>
                                </a:ln>
                                <a:solidFill>
                                  <a:prstClr val="black"/>
                                </a:solidFill>
                                <a:effectLst/>
                                <a:uLnTx/>
                                <a:uFillTx/>
                                <a:latin typeface="Cambria Math" panose="02040503050406030204" pitchFamily="18" charset="0"/>
                              </a:rPr>
                              <m:t>𝑢</m:t>
                            </m:r>
                          </m:sup>
                        </m:sSup>
                        <m:r>
                          <a:rPr lang="en-US" sz="1950" i="1" kern="0">
                            <a:solidFill>
                              <a:prstClr val="black"/>
                            </a:solidFill>
                            <a:latin typeface="Cambria Math" panose="02040503050406030204" pitchFamily="18" charset="0"/>
                            <a:ea typeface="Cambria Math" panose="02040503050406030204" pitchFamily="18" charset="0"/>
                          </a:rPr>
                          <m:t>∆</m:t>
                        </m:r>
                        <m:r>
                          <a:rPr lang="en-US" sz="1950" i="1" kern="0">
                            <a:solidFill>
                              <a:prstClr val="black"/>
                            </a:solidFill>
                            <a:latin typeface="Cambria Math" panose="02040503050406030204" pitchFamily="18" charset="0"/>
                            <a:ea typeface="Cambria Math" panose="02040503050406030204" pitchFamily="18" charset="0"/>
                          </a:rPr>
                          <m:t>𝑢</m:t>
                        </m:r>
                        <m:r>
                          <a:rPr lang="en-US" sz="1950" b="0" i="1" kern="0" smtClean="0">
                            <a:solidFill>
                              <a:prstClr val="black"/>
                            </a:solidFill>
                            <a:latin typeface="Cambria Math" panose="02040503050406030204" pitchFamily="18" charset="0"/>
                            <a:ea typeface="Cambria Math" panose="02040503050406030204" pitchFamily="18" charset="0"/>
                          </a:rPr>
                          <m:t>/</m:t>
                        </m:r>
                        <m:r>
                          <a:rPr lang="en-US" sz="1950" i="1" kern="0">
                            <a:solidFill>
                              <a:prstClr val="black"/>
                            </a:solidFill>
                            <a:latin typeface="Cambria Math" panose="02040503050406030204" pitchFamily="18" charset="0"/>
                            <a:ea typeface="Cambria Math" panose="02040503050406030204" pitchFamily="18" charset="0"/>
                          </a:rPr>
                          <m:t>∆</m:t>
                        </m:r>
                        <m:r>
                          <a:rPr lang="en-US" sz="1950" b="0" i="1" kern="0" smtClean="0">
                            <a:solidFill>
                              <a:prstClr val="black"/>
                            </a:solidFill>
                            <a:latin typeface="Cambria Math" panose="02040503050406030204" pitchFamily="18" charset="0"/>
                            <a:ea typeface="Cambria Math" panose="02040503050406030204" pitchFamily="18" charset="0"/>
                          </a:rPr>
                          <m:t>𝑡</m:t>
                        </m:r>
                        <m:r>
                          <a:rPr lang="en-US" sz="1950" i="1" kern="0">
                            <a:solidFill>
                              <a:prstClr val="black"/>
                            </a:solidFill>
                            <a:latin typeface="Cambria Math" panose="02040503050406030204" pitchFamily="18" charset="0"/>
                            <a:ea typeface="Cambria Math" panose="02040503050406030204" pitchFamily="18" charset="0"/>
                          </a:rPr>
                          <m:t>+</m:t>
                        </m:r>
                        <m:sSup>
                          <m:sSupPr>
                            <m:ctrlPr>
                              <a:rPr kumimoji="0" lang="en-US" sz="195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pPr>
                          <m:e>
                            <m:r>
                              <a:rPr kumimoji="0" lang="en-US" sz="195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𝑅</m:t>
                            </m:r>
                          </m:e>
                          <m:sup>
                            <m:r>
                              <a:rPr kumimoji="0" lang="en-US" sz="195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𝑤</m:t>
                            </m:r>
                          </m:sup>
                        </m:sSup>
                        <m:r>
                          <a:rPr kumimoji="0" lang="en-US" sz="195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sz="195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𝑤</m:t>
                        </m:r>
                        <m:r>
                          <a:rPr kumimoji="0" lang="en-US" sz="195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lang="en-US" sz="1950" b="0" i="1" kern="0" smtClean="0">
                            <a:solidFill>
                              <a:prstClr val="black"/>
                            </a:solidFill>
                            <a:latin typeface="Cambria Math" panose="02040503050406030204" pitchFamily="18" charset="0"/>
                            <a:ea typeface="Cambria Math" panose="02040503050406030204" pitchFamily="18" charset="0"/>
                          </a:rPr>
                          <m:t>𝑡</m:t>
                        </m:r>
                      </m:oMath>
                    </m:oMathPara>
                  </a14:m>
                  <a:endParaRPr kumimoji="0" lang="en-US" sz="1950" b="0" i="0" u="none" strike="noStrike" kern="0" cap="none" spc="0" normalizeH="0" baseline="0" noProof="0" dirty="0">
                    <a:ln>
                      <a:noFill/>
                    </a:ln>
                    <a:solidFill>
                      <a:prstClr val="black"/>
                    </a:solidFill>
                    <a:effectLst/>
                    <a:uLnTx/>
                    <a:uFillTx/>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571999" y="4666403"/>
                  <a:ext cx="2682527" cy="300082"/>
                </a:xfrm>
                <a:prstGeom prst="rect">
                  <a:avLst/>
                </a:prstGeom>
                <a:blipFill rotWithShape="0">
                  <a:blip r:embed="rId8"/>
                  <a:stretch>
                    <a:fillRect l="-2045" t="-2000" b="-34000"/>
                  </a:stretch>
                </a:blipFill>
              </p:spPr>
              <p:txBody>
                <a:bodyPr/>
                <a:lstStyle/>
                <a:p>
                  <a:r>
                    <a:rPr lang="en-US">
                      <a:noFill/>
                    </a:rPr>
                    <a:t> </a:t>
                  </a:r>
                </a:p>
              </p:txBody>
            </p:sp>
          </mc:Fallback>
        </mc:AlternateContent>
      </p:grpSp>
      <p:pic>
        <p:nvPicPr>
          <p:cNvPr id="26" name="Picture 25">
            <a:extLst>
              <a:ext uri="{FF2B5EF4-FFF2-40B4-BE49-F238E27FC236}">
                <a16:creationId xmlns:a16="http://schemas.microsoft.com/office/drawing/2014/main" id="{E3917817-D793-412F-B697-9A04892AF793}"/>
              </a:ext>
            </a:extLst>
          </p:cNvPr>
          <p:cNvPicPr>
            <a:picLocks noChangeAspect="1"/>
          </p:cNvPicPr>
          <p:nvPr/>
        </p:nvPicPr>
        <p:blipFill rotWithShape="1">
          <a:blip r:embed="rId9"/>
          <a:srcRect t="4814" r="66530" b="73709"/>
          <a:stretch/>
        </p:blipFill>
        <p:spPr>
          <a:xfrm>
            <a:off x="5227061" y="4273780"/>
            <a:ext cx="3709419" cy="1082876"/>
          </a:xfrm>
          <a:prstGeom prst="rect">
            <a:avLst/>
          </a:prstGeom>
        </p:spPr>
      </p:pic>
      <p:sp>
        <p:nvSpPr>
          <p:cNvPr id="3" name="Freeform: Shape 2">
            <a:extLst>
              <a:ext uri="{FF2B5EF4-FFF2-40B4-BE49-F238E27FC236}">
                <a16:creationId xmlns:a16="http://schemas.microsoft.com/office/drawing/2014/main" id="{BD3C7A7A-1ADC-4B69-A390-72BFE4145251}"/>
              </a:ext>
            </a:extLst>
          </p:cNvPr>
          <p:cNvSpPr/>
          <p:nvPr/>
        </p:nvSpPr>
        <p:spPr>
          <a:xfrm>
            <a:off x="3745064" y="2377440"/>
            <a:ext cx="485030" cy="1598212"/>
          </a:xfrm>
          <a:custGeom>
            <a:avLst/>
            <a:gdLst>
              <a:gd name="connsiteX0" fmla="*/ 0 w 485030"/>
              <a:gd name="connsiteY0" fmla="*/ 0 h 1598212"/>
              <a:gd name="connsiteX1" fmla="*/ 79513 w 485030"/>
              <a:gd name="connsiteY1" fmla="*/ 516835 h 1598212"/>
              <a:gd name="connsiteX2" fmla="*/ 318053 w 485030"/>
              <a:gd name="connsiteY2" fmla="*/ 874643 h 1598212"/>
              <a:gd name="connsiteX3" fmla="*/ 485030 w 485030"/>
              <a:gd name="connsiteY3" fmla="*/ 1598212 h 1598212"/>
              <a:gd name="connsiteX4" fmla="*/ 485030 w 485030"/>
              <a:gd name="connsiteY4" fmla="*/ 1598212 h 159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030" h="1598212">
                <a:moveTo>
                  <a:pt x="0" y="0"/>
                </a:moveTo>
                <a:cubicBezTo>
                  <a:pt x="13252" y="185530"/>
                  <a:pt x="26504" y="371061"/>
                  <a:pt x="79513" y="516835"/>
                </a:cubicBezTo>
                <a:cubicBezTo>
                  <a:pt x="132522" y="662609"/>
                  <a:pt x="250467" y="694414"/>
                  <a:pt x="318053" y="874643"/>
                </a:cubicBezTo>
                <a:cubicBezTo>
                  <a:pt x="385639" y="1054872"/>
                  <a:pt x="485030" y="1598212"/>
                  <a:pt x="485030" y="1598212"/>
                </a:cubicBezTo>
                <a:lnTo>
                  <a:pt x="485030" y="159821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reeform: Shape 26">
            <a:extLst>
              <a:ext uri="{FF2B5EF4-FFF2-40B4-BE49-F238E27FC236}">
                <a16:creationId xmlns:a16="http://schemas.microsoft.com/office/drawing/2014/main" id="{4F0F7306-0882-43AE-84DA-EA6F9D317151}"/>
              </a:ext>
            </a:extLst>
          </p:cNvPr>
          <p:cNvSpPr/>
          <p:nvPr/>
        </p:nvSpPr>
        <p:spPr>
          <a:xfrm>
            <a:off x="7492585" y="2108526"/>
            <a:ext cx="485030" cy="1598212"/>
          </a:xfrm>
          <a:custGeom>
            <a:avLst/>
            <a:gdLst>
              <a:gd name="connsiteX0" fmla="*/ 0 w 485030"/>
              <a:gd name="connsiteY0" fmla="*/ 0 h 1598212"/>
              <a:gd name="connsiteX1" fmla="*/ 79513 w 485030"/>
              <a:gd name="connsiteY1" fmla="*/ 516835 h 1598212"/>
              <a:gd name="connsiteX2" fmla="*/ 318053 w 485030"/>
              <a:gd name="connsiteY2" fmla="*/ 874643 h 1598212"/>
              <a:gd name="connsiteX3" fmla="*/ 485030 w 485030"/>
              <a:gd name="connsiteY3" fmla="*/ 1598212 h 1598212"/>
              <a:gd name="connsiteX4" fmla="*/ 485030 w 485030"/>
              <a:gd name="connsiteY4" fmla="*/ 1598212 h 159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030" h="1598212">
                <a:moveTo>
                  <a:pt x="0" y="0"/>
                </a:moveTo>
                <a:cubicBezTo>
                  <a:pt x="13252" y="185530"/>
                  <a:pt x="26504" y="371061"/>
                  <a:pt x="79513" y="516835"/>
                </a:cubicBezTo>
                <a:cubicBezTo>
                  <a:pt x="132522" y="662609"/>
                  <a:pt x="250467" y="694414"/>
                  <a:pt x="318053" y="874643"/>
                </a:cubicBezTo>
                <a:cubicBezTo>
                  <a:pt x="385639" y="1054872"/>
                  <a:pt x="485030" y="1598212"/>
                  <a:pt x="485030" y="1598212"/>
                </a:cubicBezTo>
                <a:lnTo>
                  <a:pt x="485030" y="159821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reeform: Shape 3">
            <a:extLst>
              <a:ext uri="{FF2B5EF4-FFF2-40B4-BE49-F238E27FC236}">
                <a16:creationId xmlns:a16="http://schemas.microsoft.com/office/drawing/2014/main" id="{7BBD5235-12F6-4B29-B2D6-7027517474C9}"/>
              </a:ext>
            </a:extLst>
          </p:cNvPr>
          <p:cNvSpPr/>
          <p:nvPr/>
        </p:nvSpPr>
        <p:spPr>
          <a:xfrm>
            <a:off x="3737113" y="2146852"/>
            <a:ext cx="3760967" cy="313693"/>
          </a:xfrm>
          <a:custGeom>
            <a:avLst/>
            <a:gdLst>
              <a:gd name="connsiteX0" fmla="*/ 0 w 3760967"/>
              <a:gd name="connsiteY0" fmla="*/ 238539 h 313693"/>
              <a:gd name="connsiteX1" fmla="*/ 580445 w 3760967"/>
              <a:gd name="connsiteY1" fmla="*/ 302150 h 313693"/>
              <a:gd name="connsiteX2" fmla="*/ 1757238 w 3760967"/>
              <a:gd name="connsiteY2" fmla="*/ 31805 h 313693"/>
              <a:gd name="connsiteX3" fmla="*/ 3411110 w 3760967"/>
              <a:gd name="connsiteY3" fmla="*/ 174929 h 313693"/>
              <a:gd name="connsiteX4" fmla="*/ 3760967 w 3760967"/>
              <a:gd name="connsiteY4" fmla="*/ 0 h 313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0967" h="313693">
                <a:moveTo>
                  <a:pt x="0" y="238539"/>
                </a:moveTo>
                <a:cubicBezTo>
                  <a:pt x="143786" y="287572"/>
                  <a:pt x="287572" y="336606"/>
                  <a:pt x="580445" y="302150"/>
                </a:cubicBezTo>
                <a:cubicBezTo>
                  <a:pt x="873318" y="267694"/>
                  <a:pt x="1285461" y="53008"/>
                  <a:pt x="1757238" y="31805"/>
                </a:cubicBezTo>
                <a:cubicBezTo>
                  <a:pt x="2229015" y="10602"/>
                  <a:pt x="3077155" y="180230"/>
                  <a:pt x="3411110" y="174929"/>
                </a:cubicBezTo>
                <a:cubicBezTo>
                  <a:pt x="3745065" y="169628"/>
                  <a:pt x="3753016" y="84814"/>
                  <a:pt x="376096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94A7BDE8-4913-4527-BF7A-FD7D1925126A}"/>
              </a:ext>
            </a:extLst>
          </p:cNvPr>
          <p:cNvSpPr/>
          <p:nvPr/>
        </p:nvSpPr>
        <p:spPr>
          <a:xfrm>
            <a:off x="4212950" y="3729613"/>
            <a:ext cx="3760967" cy="313693"/>
          </a:xfrm>
          <a:custGeom>
            <a:avLst/>
            <a:gdLst>
              <a:gd name="connsiteX0" fmla="*/ 0 w 3760967"/>
              <a:gd name="connsiteY0" fmla="*/ 238539 h 313693"/>
              <a:gd name="connsiteX1" fmla="*/ 580445 w 3760967"/>
              <a:gd name="connsiteY1" fmla="*/ 302150 h 313693"/>
              <a:gd name="connsiteX2" fmla="*/ 1757238 w 3760967"/>
              <a:gd name="connsiteY2" fmla="*/ 31805 h 313693"/>
              <a:gd name="connsiteX3" fmla="*/ 3411110 w 3760967"/>
              <a:gd name="connsiteY3" fmla="*/ 174929 h 313693"/>
              <a:gd name="connsiteX4" fmla="*/ 3760967 w 3760967"/>
              <a:gd name="connsiteY4" fmla="*/ 0 h 313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0967" h="313693">
                <a:moveTo>
                  <a:pt x="0" y="238539"/>
                </a:moveTo>
                <a:cubicBezTo>
                  <a:pt x="143786" y="287572"/>
                  <a:pt x="287572" y="336606"/>
                  <a:pt x="580445" y="302150"/>
                </a:cubicBezTo>
                <a:cubicBezTo>
                  <a:pt x="873318" y="267694"/>
                  <a:pt x="1285461" y="53008"/>
                  <a:pt x="1757238" y="31805"/>
                </a:cubicBezTo>
                <a:cubicBezTo>
                  <a:pt x="2229015" y="10602"/>
                  <a:pt x="3077155" y="180230"/>
                  <a:pt x="3411110" y="174929"/>
                </a:cubicBezTo>
                <a:cubicBezTo>
                  <a:pt x="3745065" y="169628"/>
                  <a:pt x="3753016" y="84814"/>
                  <a:pt x="376096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543798AF-6C5F-4AB0-B9D6-D3AB9FD1091E}"/>
              </a:ext>
            </a:extLst>
          </p:cNvPr>
          <p:cNvCxnSpPr>
            <a:cxnSpLocks/>
            <a:stCxn id="10" idx="2"/>
            <a:endCxn id="11" idx="1"/>
          </p:cNvCxnSpPr>
          <p:nvPr/>
        </p:nvCxnSpPr>
        <p:spPr>
          <a:xfrm flipV="1">
            <a:off x="5528185" y="2903605"/>
            <a:ext cx="2066890" cy="4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5DD95FB-E0B0-4379-80AA-C1F7732FD7AF}"/>
              </a:ext>
            </a:extLst>
          </p:cNvPr>
          <p:cNvCxnSpPr>
            <a:stCxn id="11" idx="0"/>
          </p:cNvCxnSpPr>
          <p:nvPr/>
        </p:nvCxnSpPr>
        <p:spPr>
          <a:xfrm flipH="1">
            <a:off x="6655242" y="2883120"/>
            <a:ext cx="992911" cy="1546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3A56388-9760-4692-992B-94B7551C795E}"/>
              </a:ext>
            </a:extLst>
          </p:cNvPr>
          <p:cNvCxnSpPr/>
          <p:nvPr/>
        </p:nvCxnSpPr>
        <p:spPr>
          <a:xfrm flipH="1" flipV="1">
            <a:off x="6606969" y="2583092"/>
            <a:ext cx="50287" cy="184658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6954336-1783-450B-B207-7D9B8E229741}"/>
                  </a:ext>
                </a:extLst>
              </p:cNvPr>
              <p:cNvSpPr txBox="1"/>
              <p:nvPr/>
            </p:nvSpPr>
            <p:spPr>
              <a:xfrm>
                <a:off x="548849" y="864515"/>
                <a:ext cx="7425067" cy="300082"/>
              </a:xfrm>
              <a:prstGeom prst="rect">
                <a:avLst/>
              </a:prstGeom>
              <a:noFill/>
            </p:spPr>
            <p:txBody>
              <a:bodyPr wrap="square" lIns="0" tIns="0" rIns="0" bIns="0" rtlCol="0">
                <a:spAutoFit/>
              </a:bodyPr>
              <a:lstStyle/>
              <a:p>
                <a:pPr lvl="0"/>
                <a14:m>
                  <m:oMath xmlns:m="http://schemas.openxmlformats.org/officeDocument/2006/math">
                    <m:sSup>
                      <m:sSupPr>
                        <m:ctrlPr>
                          <a:rPr kumimoji="0" lang="en-US" sz="195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195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950" b="0" i="1" u="none" strike="noStrike" kern="0" cap="none" spc="0" normalizeH="0" baseline="0" noProof="0" smtClean="0">
                            <a:ln>
                              <a:noFill/>
                            </a:ln>
                            <a:solidFill>
                              <a:prstClr val="black"/>
                            </a:solidFill>
                            <a:effectLst/>
                            <a:uLnTx/>
                            <a:uFillTx/>
                            <a:latin typeface="Cambria Math" panose="02040503050406030204" pitchFamily="18" charset="0"/>
                          </a:rPr>
                          <m:t>𝑅</m:t>
                        </m:r>
                      </m:e>
                      <m:sup>
                        <m:r>
                          <a:rPr kumimoji="0" lang="en-US" sz="1950" b="0" i="1" u="none" strike="noStrike" kern="0" cap="none" spc="0" normalizeH="0" baseline="0" noProof="0" smtClean="0">
                            <a:ln>
                              <a:noFill/>
                            </a:ln>
                            <a:solidFill>
                              <a:prstClr val="black"/>
                            </a:solidFill>
                            <a:effectLst/>
                            <a:uLnTx/>
                            <a:uFillTx/>
                            <a:latin typeface="Cambria Math" panose="02040503050406030204" pitchFamily="18" charset="0"/>
                          </a:rPr>
                          <m:t>𝑢</m:t>
                        </m:r>
                      </m:sup>
                    </m:sSup>
                    <m:r>
                      <a:rPr lang="en-US" sz="1950" i="1" kern="0">
                        <a:solidFill>
                          <a:prstClr val="black"/>
                        </a:solidFill>
                        <a:latin typeface="Cambria Math" panose="02040503050406030204" pitchFamily="18" charset="0"/>
                        <a:ea typeface="Cambria Math" panose="02040503050406030204" pitchFamily="18" charset="0"/>
                      </a:rPr>
                      <m:t>∆</m:t>
                    </m:r>
                    <m:r>
                      <a:rPr lang="en-US" sz="1950" i="1" kern="0">
                        <a:solidFill>
                          <a:prstClr val="black"/>
                        </a:solidFill>
                        <a:latin typeface="Cambria Math" panose="02040503050406030204" pitchFamily="18" charset="0"/>
                        <a:ea typeface="Cambria Math" panose="02040503050406030204" pitchFamily="18" charset="0"/>
                      </a:rPr>
                      <m:t>𝑢</m:t>
                    </m:r>
                    <m:r>
                      <a:rPr lang="en-US" sz="1950" b="0" i="1" kern="0" smtClean="0">
                        <a:solidFill>
                          <a:prstClr val="black"/>
                        </a:solidFill>
                        <a:latin typeface="Cambria Math" panose="02040503050406030204" pitchFamily="18" charset="0"/>
                        <a:ea typeface="Cambria Math" panose="02040503050406030204" pitchFamily="18" charset="0"/>
                      </a:rPr>
                      <m:t>/</m:t>
                    </m:r>
                    <m:r>
                      <a:rPr lang="en-US" sz="1950" i="1" kern="0">
                        <a:solidFill>
                          <a:prstClr val="black"/>
                        </a:solidFill>
                        <a:latin typeface="Cambria Math" panose="02040503050406030204" pitchFamily="18" charset="0"/>
                        <a:ea typeface="Cambria Math" panose="02040503050406030204" pitchFamily="18" charset="0"/>
                      </a:rPr>
                      <m:t>∆</m:t>
                    </m:r>
                    <m:r>
                      <a:rPr lang="en-US" sz="1950" b="0" i="1" kern="0" smtClean="0">
                        <a:solidFill>
                          <a:prstClr val="black"/>
                        </a:solidFill>
                        <a:latin typeface="Cambria Math" panose="02040503050406030204" pitchFamily="18" charset="0"/>
                        <a:ea typeface="Cambria Math" panose="02040503050406030204" pitchFamily="18" charset="0"/>
                      </a:rPr>
                      <m:t>𝑡</m:t>
                    </m:r>
                    <m:r>
                      <a:rPr lang="en-US" sz="1950" i="1" kern="0">
                        <a:solidFill>
                          <a:prstClr val="black"/>
                        </a:solidFill>
                        <a:latin typeface="Cambria Math" panose="02040503050406030204" pitchFamily="18" charset="0"/>
                        <a:ea typeface="Cambria Math" panose="02040503050406030204" pitchFamily="18" charset="0"/>
                      </a:rPr>
                      <m:t>+</m:t>
                    </m:r>
                    <m:sSup>
                      <m:sSupPr>
                        <m:ctrlPr>
                          <a:rPr kumimoji="0" lang="en-US" sz="195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pPr>
                      <m:e>
                        <m:r>
                          <a:rPr kumimoji="0" lang="en-US" sz="195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𝑅</m:t>
                        </m:r>
                      </m:e>
                      <m:sup>
                        <m:r>
                          <a:rPr kumimoji="0" lang="en-US" sz="195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𝑤</m:t>
                        </m:r>
                      </m:sup>
                    </m:sSup>
                    <m:r>
                      <a:rPr kumimoji="0" lang="en-US" sz="195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sz="195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𝑤</m:t>
                    </m:r>
                    <m:r>
                      <a:rPr kumimoji="0" lang="en-US" sz="195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lang="en-US" sz="1950" b="0" i="1" kern="0" smtClean="0">
                        <a:solidFill>
                          <a:prstClr val="black"/>
                        </a:solidFill>
                        <a:latin typeface="Cambria Math" panose="02040503050406030204" pitchFamily="18" charset="0"/>
                        <a:ea typeface="Cambria Math" panose="02040503050406030204" pitchFamily="18" charset="0"/>
                      </a:rPr>
                      <m:t>𝑡</m:t>
                    </m:r>
                  </m:oMath>
                </a14:m>
                <a:r>
                  <a:rPr kumimoji="0" lang="en-US" sz="1950" b="0" i="0" u="none" strike="noStrike" kern="0" cap="none" spc="0" normalizeH="0" baseline="0" noProof="0" dirty="0">
                    <a:ln>
                      <a:noFill/>
                    </a:ln>
                    <a:solidFill>
                      <a:prstClr val="black"/>
                    </a:solidFill>
                    <a:effectLst/>
                    <a:uLnTx/>
                    <a:uFillTx/>
                  </a:rPr>
                  <a:t>}. </a:t>
                </a:r>
                <a14:m>
                  <m:oMath xmlns:m="http://schemas.openxmlformats.org/officeDocument/2006/math">
                    <m:sSup>
                      <m:sSupPr>
                        <m:ctrlPr>
                          <a:rPr lang="en-US" sz="1950" i="1" kern="0">
                            <a:solidFill>
                              <a:prstClr val="black"/>
                            </a:solidFill>
                            <a:latin typeface="Cambria Math" panose="02040503050406030204" pitchFamily="18" charset="0"/>
                          </a:rPr>
                        </m:ctrlPr>
                      </m:sSupPr>
                      <m:e>
                        <m:r>
                          <a:rPr lang="en-US" sz="1950" i="1" kern="0">
                            <a:solidFill>
                              <a:prstClr val="black"/>
                            </a:solidFill>
                            <a:latin typeface="Cambria Math" panose="02040503050406030204" pitchFamily="18" charset="0"/>
                          </a:rPr>
                          <m:t>{</m:t>
                        </m:r>
                        <m:r>
                          <a:rPr lang="en-US" sz="1950" i="1" kern="0">
                            <a:solidFill>
                              <a:prstClr val="black"/>
                            </a:solidFill>
                            <a:latin typeface="Cambria Math" panose="02040503050406030204" pitchFamily="18" charset="0"/>
                          </a:rPr>
                          <m:t>𝑅</m:t>
                        </m:r>
                      </m:e>
                      <m:sup>
                        <m:r>
                          <a:rPr lang="en-US" sz="1950" i="1" kern="0">
                            <a:solidFill>
                              <a:prstClr val="black"/>
                            </a:solidFill>
                            <a:latin typeface="Cambria Math" panose="02040503050406030204" pitchFamily="18" charset="0"/>
                          </a:rPr>
                          <m:t>𝑢</m:t>
                        </m:r>
                      </m:sup>
                    </m:sSup>
                    <m:r>
                      <a:rPr lang="en-US" sz="1950" i="1" kern="0">
                        <a:solidFill>
                          <a:prstClr val="black"/>
                        </a:solidFill>
                        <a:latin typeface="Cambria Math" panose="02040503050406030204" pitchFamily="18" charset="0"/>
                        <a:ea typeface="Cambria Math" panose="02040503050406030204" pitchFamily="18" charset="0"/>
                      </a:rPr>
                      <m:t>∆</m:t>
                    </m:r>
                    <m:r>
                      <a:rPr lang="en-US" sz="1950" i="1" kern="0">
                        <a:solidFill>
                          <a:prstClr val="black"/>
                        </a:solidFill>
                        <a:latin typeface="Cambria Math" panose="02040503050406030204" pitchFamily="18" charset="0"/>
                        <a:ea typeface="Cambria Math" panose="02040503050406030204" pitchFamily="18" charset="0"/>
                      </a:rPr>
                      <m:t>𝑢</m:t>
                    </m:r>
                    <m:r>
                      <a:rPr lang="en-US" sz="1950" i="1" kern="0">
                        <a:solidFill>
                          <a:prstClr val="black"/>
                        </a:solidFill>
                        <a:latin typeface="Cambria Math" panose="02040503050406030204" pitchFamily="18" charset="0"/>
                        <a:ea typeface="Cambria Math" panose="02040503050406030204" pitchFamily="18" charset="0"/>
                      </a:rPr>
                      <m:t>/∆</m:t>
                    </m:r>
                    <m:r>
                      <a:rPr lang="en-US" sz="1950" i="1" kern="0">
                        <a:solidFill>
                          <a:prstClr val="black"/>
                        </a:solidFill>
                        <a:latin typeface="Cambria Math" panose="02040503050406030204" pitchFamily="18" charset="0"/>
                        <a:ea typeface="Cambria Math" panose="02040503050406030204" pitchFamily="18" charset="0"/>
                      </a:rPr>
                      <m:t>𝑡</m:t>
                    </m:r>
                    <m:r>
                      <a:rPr lang="en-US" sz="1950" i="1" kern="0">
                        <a:solidFill>
                          <a:prstClr val="black"/>
                        </a:solidFill>
                        <a:latin typeface="Cambria Math" panose="02040503050406030204" pitchFamily="18" charset="0"/>
                        <a:ea typeface="Cambria Math" panose="02040503050406030204" pitchFamily="18" charset="0"/>
                      </a:rPr>
                      <m:t>+</m:t>
                    </m:r>
                    <m:sSup>
                      <m:sSupPr>
                        <m:ctrlPr>
                          <a:rPr lang="en-US" sz="1950" i="1" kern="0">
                            <a:solidFill>
                              <a:prstClr val="black"/>
                            </a:solidFill>
                            <a:latin typeface="Cambria Math" panose="02040503050406030204" pitchFamily="18" charset="0"/>
                            <a:ea typeface="Cambria Math" panose="02040503050406030204" pitchFamily="18" charset="0"/>
                          </a:rPr>
                        </m:ctrlPr>
                      </m:sSupPr>
                      <m:e>
                        <m:r>
                          <a:rPr lang="en-US" sz="1950" i="1" kern="0">
                            <a:solidFill>
                              <a:prstClr val="black"/>
                            </a:solidFill>
                            <a:latin typeface="Cambria Math" panose="02040503050406030204" pitchFamily="18" charset="0"/>
                            <a:ea typeface="Cambria Math" panose="02040503050406030204" pitchFamily="18" charset="0"/>
                          </a:rPr>
                          <m:t>𝑅</m:t>
                        </m:r>
                      </m:e>
                      <m:sup>
                        <m:r>
                          <a:rPr lang="en-US" sz="1950" i="1" kern="0">
                            <a:solidFill>
                              <a:prstClr val="black"/>
                            </a:solidFill>
                            <a:latin typeface="Cambria Math" panose="02040503050406030204" pitchFamily="18" charset="0"/>
                            <a:ea typeface="Cambria Math" panose="02040503050406030204" pitchFamily="18" charset="0"/>
                          </a:rPr>
                          <m:t>𝑤</m:t>
                        </m:r>
                      </m:sup>
                    </m:sSup>
                    <m:r>
                      <a:rPr lang="en-US" sz="1950" i="1" kern="0">
                        <a:solidFill>
                          <a:prstClr val="black"/>
                        </a:solidFill>
                        <a:latin typeface="Cambria Math" panose="02040503050406030204" pitchFamily="18" charset="0"/>
                        <a:ea typeface="Cambria Math" panose="02040503050406030204" pitchFamily="18" charset="0"/>
                      </a:rPr>
                      <m:t>∆</m:t>
                    </m:r>
                    <m:r>
                      <a:rPr lang="en-US" sz="1950" i="1" kern="0">
                        <a:solidFill>
                          <a:prstClr val="black"/>
                        </a:solidFill>
                        <a:latin typeface="Cambria Math" panose="02040503050406030204" pitchFamily="18" charset="0"/>
                        <a:ea typeface="Cambria Math" panose="02040503050406030204" pitchFamily="18" charset="0"/>
                      </a:rPr>
                      <m:t>𝑤</m:t>
                    </m:r>
                    <m:r>
                      <a:rPr lang="en-US" sz="1950" i="1" kern="0">
                        <a:solidFill>
                          <a:prstClr val="black"/>
                        </a:solidFill>
                        <a:latin typeface="Cambria Math" panose="02040503050406030204" pitchFamily="18" charset="0"/>
                        <a:ea typeface="Cambria Math" panose="02040503050406030204" pitchFamily="18" charset="0"/>
                      </a:rPr>
                      <m:t>/∆</m:t>
                    </m:r>
                    <m:r>
                      <a:rPr lang="en-US" sz="1950" i="1" kern="0">
                        <a:solidFill>
                          <a:prstClr val="black"/>
                        </a:solidFill>
                        <a:latin typeface="Cambria Math" panose="02040503050406030204" pitchFamily="18" charset="0"/>
                        <a:ea typeface="Cambria Math" panose="02040503050406030204" pitchFamily="18" charset="0"/>
                      </a:rPr>
                      <m:t>𝑡</m:t>
                    </m:r>
                  </m:oMath>
                </a14:m>
                <a:r>
                  <a:rPr lang="en-US" sz="1950" kern="0" dirty="0">
                    <a:solidFill>
                      <a:prstClr val="black"/>
                    </a:solidFill>
                  </a:rPr>
                  <a:t>}</a:t>
                </a:r>
              </a:p>
            </p:txBody>
          </p:sp>
        </mc:Choice>
        <mc:Fallback xmlns="">
          <p:sp>
            <p:nvSpPr>
              <p:cNvPr id="34" name="TextBox 33">
                <a:extLst>
                  <a:ext uri="{FF2B5EF4-FFF2-40B4-BE49-F238E27FC236}">
                    <a16:creationId xmlns:a16="http://schemas.microsoft.com/office/drawing/2014/main" id="{D6954336-1783-450B-B207-7D9B8E229741}"/>
                  </a:ext>
                </a:extLst>
              </p:cNvPr>
              <p:cNvSpPr txBox="1">
                <a:spLocks noRot="1" noChangeAspect="1" noMove="1" noResize="1" noEditPoints="1" noAdjustHandles="1" noChangeArrowheads="1" noChangeShapeType="1" noTextEdit="1"/>
              </p:cNvSpPr>
              <p:nvPr/>
            </p:nvSpPr>
            <p:spPr>
              <a:xfrm>
                <a:off x="548849" y="864515"/>
                <a:ext cx="7425067" cy="300082"/>
              </a:xfrm>
              <a:prstGeom prst="rect">
                <a:avLst/>
              </a:prstGeom>
              <a:blipFill>
                <a:blip r:embed="rId10"/>
                <a:stretch>
                  <a:fillRect l="-1560" t="-26531" b="-51020"/>
                </a:stretch>
              </a:blipFill>
            </p:spPr>
            <p:txBody>
              <a:bodyPr/>
              <a:lstStyle/>
              <a:p>
                <a:r>
                  <a:rPr lang="en-IN">
                    <a:noFill/>
                  </a:rPr>
                  <a:t> </a:t>
                </a:r>
              </a:p>
            </p:txBody>
          </p:sp>
        </mc:Fallback>
      </mc:AlternateContent>
    </p:spTree>
    <p:extLst>
      <p:ext uri="{BB962C8B-B14F-4D97-AF65-F5344CB8AC3E}">
        <p14:creationId xmlns:p14="http://schemas.microsoft.com/office/powerpoint/2010/main" val="1154439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46331"/>
            <a:ext cx="8229600" cy="4499376"/>
          </a:xfrm>
        </p:spPr>
        <p:txBody>
          <a:bodyPr/>
          <a:lstStyle/>
          <a:p>
            <a:pPr marL="0" indent="0" defTabSz="685800" eaLnBrk="0" fontAlgn="base" hangingPunct="0">
              <a:spcBef>
                <a:spcPct val="0"/>
              </a:spcBef>
              <a:spcAft>
                <a:spcPct val="0"/>
              </a:spcAft>
              <a:buNone/>
            </a:pPr>
            <a:r>
              <a:rPr lang="en-US" sz="1500" dirty="0">
                <a:solidFill>
                  <a:prstClr val="black"/>
                </a:solidFill>
                <a:latin typeface="Arial" panose="020B0604020202020204" pitchFamily="34" charset="0"/>
                <a:ea typeface="Times New Roman" panose="02020603050405020304" pitchFamily="18" charset="0"/>
              </a:rPr>
              <a:t>                                        General equation of a tangent </a:t>
            </a:r>
            <a:r>
              <a:rPr lang="en-US" sz="1500" dirty="0">
                <a:latin typeface="Arial" panose="020B0604020202020204" pitchFamily="34" charset="0"/>
                <a:ea typeface="Times New Roman" panose="02020603050405020304" pitchFamily="18" charset="0"/>
              </a:rPr>
              <a:t>R</a:t>
            </a:r>
            <a:r>
              <a:rPr lang="en-US" sz="1500" dirty="0">
                <a:solidFill>
                  <a:prstClr val="black"/>
                </a:solidFill>
                <a:latin typeface="Arial" panose="020B0604020202020204" pitchFamily="34" charset="0"/>
                <a:ea typeface="Times New Roman" panose="02020603050405020304" pitchFamily="18" charset="0"/>
              </a:rPr>
              <a:t>(t) on a surface </a:t>
            </a:r>
            <a:r>
              <a:rPr lang="en-US" sz="1500" dirty="0" err="1">
                <a:solidFill>
                  <a:prstClr val="black"/>
                </a:solidFill>
                <a:latin typeface="Arial" panose="020B0604020202020204" pitchFamily="34" charset="0"/>
                <a:ea typeface="Times New Roman" panose="02020603050405020304" pitchFamily="18" charset="0"/>
              </a:rPr>
              <a:t>surface</a:t>
            </a:r>
            <a:r>
              <a:rPr lang="en-US" sz="1500" dirty="0">
                <a:solidFill>
                  <a:prstClr val="black"/>
                </a:solidFill>
                <a:latin typeface="Arial" panose="020B0604020202020204" pitchFamily="34" charset="0"/>
                <a:ea typeface="Times New Roman" panose="02020603050405020304" pitchFamily="18" charset="0"/>
              </a:rPr>
              <a:t> </a:t>
            </a:r>
            <a:r>
              <a:rPr lang="en-US" sz="1500" dirty="0">
                <a:latin typeface="Arial" panose="020B0604020202020204" pitchFamily="34" charset="0"/>
                <a:ea typeface="Times New Roman" panose="02020603050405020304" pitchFamily="18" charset="0"/>
              </a:rPr>
              <a:t>R(</a:t>
            </a:r>
            <a:r>
              <a:rPr lang="en-US" sz="1500" dirty="0" err="1">
                <a:latin typeface="Arial" panose="020B0604020202020204" pitchFamily="34" charset="0"/>
                <a:ea typeface="Times New Roman" panose="02020603050405020304" pitchFamily="18" charset="0"/>
              </a:rPr>
              <a:t>u,w</a:t>
            </a:r>
            <a:r>
              <a:rPr lang="en-US" sz="1500" dirty="0">
                <a:latin typeface="Arial" panose="020B0604020202020204" pitchFamily="34" charset="0"/>
                <a:ea typeface="Times New Roman" panose="02020603050405020304" pitchFamily="18" charset="0"/>
              </a:rPr>
              <a:t>) </a:t>
            </a:r>
            <a:r>
              <a:rPr lang="en-US" sz="1500" dirty="0">
                <a:solidFill>
                  <a:prstClr val="black"/>
                </a:solidFill>
                <a:latin typeface="Arial" panose="020B0604020202020204" pitchFamily="34" charset="0"/>
                <a:ea typeface="Times New Roman" panose="02020603050405020304" pitchFamily="18" charset="0"/>
              </a:rPr>
              <a:t>is </a:t>
            </a:r>
            <a:endParaRPr lang="en-US" dirty="0"/>
          </a:p>
          <a:p>
            <a:endParaRPr lang="en-US" dirty="0"/>
          </a:p>
          <a:p>
            <a:endParaRPr lang="en-US" dirty="0"/>
          </a:p>
          <a:p>
            <a:pPr marL="0" indent="0">
              <a:buNone/>
            </a:pPr>
            <a:r>
              <a:rPr lang="en-US" dirty="0"/>
              <a:t>                              </a:t>
            </a:r>
            <a:r>
              <a:rPr lang="en-US" sz="2000" dirty="0"/>
              <a:t>If there are two tangents at right angles to each other</a:t>
            </a:r>
            <a:r>
              <a:rPr lang="en-US" dirty="0"/>
              <a:t> </a:t>
            </a:r>
          </a:p>
        </p:txBody>
      </p:sp>
      <mc:AlternateContent xmlns:mc="http://schemas.openxmlformats.org/markup-compatibility/2006" xmlns:a14="http://schemas.microsoft.com/office/drawing/2010/main">
        <mc:Choice Requires="a14">
          <p:sp>
            <p:nvSpPr>
              <p:cNvPr id="5" name="Object 4"/>
              <p:cNvSpPr txBox="1"/>
              <p:nvPr/>
            </p:nvSpPr>
            <p:spPr bwMode="auto">
              <a:xfrm>
                <a:off x="1477963" y="1706563"/>
                <a:ext cx="6932612" cy="676275"/>
              </a:xfrm>
              <a:prstGeom prst="rect">
                <a:avLst/>
              </a:prstGeom>
              <a:solidFill>
                <a:schemeClr val="bg1"/>
              </a:solidFill>
            </p:spPr>
            <p:txBody>
              <a:bodyPr>
                <a:normAutofit/>
              </a:bodyPr>
              <a:lstStyle/>
              <a:p>
                <a:pPr/>
                <a14:m>
                  <m:oMathPara xmlns:m="http://schemas.openxmlformats.org/officeDocument/2006/math">
                    <m:oMathParaPr>
                      <m:jc m:val="left"/>
                    </m:oMathParaPr>
                    <m:oMath xmlns:m="http://schemas.openxmlformats.org/officeDocument/2006/math">
                      <m:f>
                        <m:fPr>
                          <m:ctrlPr>
                            <a:rPr lang="en-IN" i="1" smtClean="0">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𝑑𝑅</m:t>
                          </m:r>
                        </m:num>
                        <m:den>
                          <m:r>
                            <a:rPr lang="en-IN" i="1">
                              <a:solidFill>
                                <a:srgbClr val="000000"/>
                              </a:solidFill>
                              <a:latin typeface="Cambria Math" panose="02040503050406030204" pitchFamily="18" charset="0"/>
                            </a:rPr>
                            <m:t>𝑑𝑡</m:t>
                          </m:r>
                        </m:den>
                      </m:f>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𝑑𝑅</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𝑢</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𝑤</m:t>
                          </m:r>
                          <m:r>
                            <a:rPr lang="en-IN" i="1">
                              <a:solidFill>
                                <a:srgbClr val="000000"/>
                              </a:solidFill>
                              <a:latin typeface="Cambria Math" panose="02040503050406030204" pitchFamily="18" charset="0"/>
                            </a:rPr>
                            <m:t>)</m:t>
                          </m:r>
                        </m:num>
                        <m:den>
                          <m:r>
                            <a:rPr lang="en-IN" i="1">
                              <a:solidFill>
                                <a:srgbClr val="000000"/>
                              </a:solidFill>
                              <a:latin typeface="Cambria Math" panose="02040503050406030204" pitchFamily="18" charset="0"/>
                            </a:rPr>
                            <m:t>𝑑𝑡</m:t>
                          </m:r>
                        </m:den>
                      </m:f>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𝑅</m:t>
                          </m:r>
                        </m:num>
                        <m:den>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𝑢</m:t>
                          </m:r>
                        </m:den>
                      </m:f>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𝑑𝑢</m:t>
                          </m:r>
                        </m:num>
                        <m:den>
                          <m:r>
                            <a:rPr lang="en-IN" i="1">
                              <a:solidFill>
                                <a:srgbClr val="000000"/>
                              </a:solidFill>
                              <a:latin typeface="Cambria Math" panose="02040503050406030204" pitchFamily="18" charset="0"/>
                            </a:rPr>
                            <m:t>𝑑𝑡</m:t>
                          </m:r>
                        </m:den>
                      </m:f>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𝑅</m:t>
                          </m:r>
                        </m:num>
                        <m:den>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𝑤</m:t>
                          </m:r>
                        </m:den>
                      </m:f>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𝑑𝑤</m:t>
                          </m:r>
                        </m:num>
                        <m:den>
                          <m:r>
                            <a:rPr lang="en-IN" i="1">
                              <a:solidFill>
                                <a:srgbClr val="000000"/>
                              </a:solidFill>
                              <a:latin typeface="Cambria Math" panose="02040503050406030204" pitchFamily="18" charset="0"/>
                            </a:rPr>
                            <m:t>𝑑𝑡</m:t>
                          </m:r>
                        </m:den>
                      </m:f>
                      <m:r>
                        <a:rPr lang="en-IN" i="1">
                          <a:solidFill>
                            <a:srgbClr val="000000"/>
                          </a:solidFill>
                          <a:latin typeface="Cambria Math" panose="02040503050406030204" pitchFamily="18" charset="0"/>
                        </a:rPr>
                        <m:t>=</m:t>
                      </m:r>
                      <m:sSup>
                        <m:sSupPr>
                          <m:ctrlPr>
                            <a:rPr lang="en-IN"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𝑅</m:t>
                          </m:r>
                        </m:e>
                        <m:sup>
                          <m:r>
                            <a:rPr lang="en-IN" i="1">
                              <a:solidFill>
                                <a:srgbClr val="000000"/>
                              </a:solidFill>
                              <a:latin typeface="Cambria Math" panose="02040503050406030204" pitchFamily="18" charset="0"/>
                            </a:rPr>
                            <m:t>𝑢</m:t>
                          </m:r>
                        </m:sup>
                      </m:sSup>
                      <m:r>
                        <a:rPr lang="en-IN" i="1">
                          <a:solidFill>
                            <a:srgbClr val="000000"/>
                          </a:solidFill>
                          <a:latin typeface="Cambria Math" panose="02040503050406030204" pitchFamily="18" charset="0"/>
                        </a:rPr>
                        <m:t>.</m:t>
                      </m:r>
                      <m:acc>
                        <m:accPr>
                          <m:chr m:val="̇"/>
                          <m:ctrlPr>
                            <a:rPr lang="en-IN" i="1">
                              <a:solidFill>
                                <a:srgbClr val="000000"/>
                              </a:solidFill>
                              <a:latin typeface="Cambria Math" panose="02040503050406030204" pitchFamily="18" charset="0"/>
                            </a:rPr>
                          </m:ctrlPr>
                        </m:accPr>
                        <m:e>
                          <m:r>
                            <a:rPr lang="en-IN" i="1">
                              <a:solidFill>
                                <a:srgbClr val="000000"/>
                              </a:solidFill>
                              <a:latin typeface="Cambria Math" panose="02040503050406030204" pitchFamily="18" charset="0"/>
                            </a:rPr>
                            <m:t>𝑢</m:t>
                          </m:r>
                        </m:e>
                      </m:acc>
                      <m:r>
                        <a:rPr lang="en-IN" i="1">
                          <a:solidFill>
                            <a:srgbClr val="000000"/>
                          </a:solidFill>
                          <a:latin typeface="Cambria Math" panose="02040503050406030204" pitchFamily="18" charset="0"/>
                        </a:rPr>
                        <m:t>+</m:t>
                      </m:r>
                      <m:sSup>
                        <m:sSupPr>
                          <m:ctrlPr>
                            <a:rPr lang="en-IN"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𝑅</m:t>
                          </m:r>
                        </m:e>
                        <m:sup>
                          <m:r>
                            <a:rPr lang="en-IN" i="1">
                              <a:solidFill>
                                <a:srgbClr val="000000"/>
                              </a:solidFill>
                              <a:latin typeface="Cambria Math" panose="02040503050406030204" pitchFamily="18" charset="0"/>
                            </a:rPr>
                            <m:t>𝑤</m:t>
                          </m:r>
                        </m:sup>
                      </m:sSup>
                      <m:r>
                        <a:rPr lang="en-IN" i="1">
                          <a:solidFill>
                            <a:srgbClr val="000000"/>
                          </a:solidFill>
                          <a:latin typeface="Cambria Math" panose="02040503050406030204" pitchFamily="18" charset="0"/>
                        </a:rPr>
                        <m:t>.</m:t>
                      </m:r>
                      <m:acc>
                        <m:accPr>
                          <m:chr m:val="̇"/>
                          <m:ctrlPr>
                            <a:rPr lang="en-IN" i="1">
                              <a:solidFill>
                                <a:srgbClr val="000000"/>
                              </a:solidFill>
                              <a:latin typeface="Cambria Math" panose="02040503050406030204" pitchFamily="18" charset="0"/>
                            </a:rPr>
                          </m:ctrlPr>
                        </m:accPr>
                        <m:e>
                          <m:r>
                            <a:rPr lang="en-IN" i="1">
                              <a:solidFill>
                                <a:srgbClr val="000000"/>
                              </a:solidFill>
                              <a:latin typeface="Cambria Math" panose="02040503050406030204" pitchFamily="18" charset="0"/>
                            </a:rPr>
                            <m:t>𝑤</m:t>
                          </m:r>
                        </m:e>
                      </m:acc>
                    </m:oMath>
                  </m:oMathPara>
                </a14:m>
                <a:endParaRPr lang="en-IN" dirty="0"/>
              </a:p>
            </p:txBody>
          </p:sp>
        </mc:Choice>
        <mc:Fallback xmlns="">
          <p:sp>
            <p:nvSpPr>
              <p:cNvPr id="5" name="Object 4"/>
              <p:cNvSpPr txBox="1">
                <a:spLocks noRot="1" noChangeAspect="1" noMove="1" noResize="1" noEditPoints="1" noAdjustHandles="1" noChangeArrowheads="1" noChangeShapeType="1" noTextEdit="1"/>
              </p:cNvSpPr>
              <p:nvPr/>
            </p:nvSpPr>
            <p:spPr bwMode="auto">
              <a:xfrm>
                <a:off x="1477963" y="1706563"/>
                <a:ext cx="6932612" cy="676275"/>
              </a:xfrm>
              <a:prstGeom prst="rect">
                <a:avLst/>
              </a:prstGeom>
              <a:blipFill>
                <a:blip r:embed="rId3"/>
                <a:stretch>
                  <a:fillRect/>
                </a:stretch>
              </a:blipFill>
            </p:spPr>
            <p:txBody>
              <a:bodyPr/>
              <a:lstStyle/>
              <a:p>
                <a:r>
                  <a:rPr lang="en-IN">
                    <a:noFill/>
                  </a:rPr>
                  <a:t> </a:t>
                </a:r>
              </a:p>
            </p:txBody>
          </p:sp>
        </mc:Fallback>
      </mc:AlternateContent>
      <p:graphicFrame>
        <p:nvGraphicFramePr>
          <p:cNvPr id="7" name="Object 6"/>
          <p:cNvGraphicFramePr>
            <a:graphicFrameLocks noChangeAspect="1"/>
          </p:cNvGraphicFramePr>
          <p:nvPr>
            <p:extLst>
              <p:ext uri="{D42A27DB-BD31-4B8C-83A1-F6EECF244321}">
                <p14:modId xmlns:p14="http://schemas.microsoft.com/office/powerpoint/2010/main" val="2230482251"/>
              </p:ext>
            </p:extLst>
          </p:nvPr>
        </p:nvGraphicFramePr>
        <p:xfrm>
          <a:off x="3220047" y="3387384"/>
          <a:ext cx="4540250" cy="781050"/>
        </p:xfrm>
        <a:graphic>
          <a:graphicData uri="http://schemas.openxmlformats.org/presentationml/2006/ole">
            <mc:AlternateContent xmlns:mc="http://schemas.openxmlformats.org/markup-compatibility/2006">
              <mc:Choice xmlns:v="urn:schemas-microsoft-com:vml" Requires="v">
                <p:oleObj spid="_x0000_s12304" name="Equation" r:id="rId4" imgW="2539800" imgH="482400" progId="Equation.3">
                  <p:embed/>
                </p:oleObj>
              </mc:Choice>
              <mc:Fallback>
                <p:oleObj name="Equation" r:id="rId4" imgW="2539800" imgH="482400" progId="Equation.3">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0047" y="3387384"/>
                        <a:ext cx="4540250" cy="781050"/>
                      </a:xfrm>
                      <a:prstGeom prst="rect">
                        <a:avLst/>
                      </a:prstGeom>
                      <a:solidFill>
                        <a:schemeClr val="bg1"/>
                      </a:solidFill>
                    </p:spPr>
                  </p:pic>
                </p:oleObj>
              </mc:Fallback>
            </mc:AlternateContent>
          </a:graphicData>
        </a:graphic>
      </p:graphicFrame>
      <p:sp>
        <p:nvSpPr>
          <p:cNvPr id="9" name="Title 1"/>
          <p:cNvSpPr>
            <a:spLocks noGrp="1"/>
          </p:cNvSpPr>
          <p:nvPr>
            <p:ph type="title"/>
          </p:nvPr>
        </p:nvSpPr>
        <p:spPr>
          <a:xfrm>
            <a:off x="4889035" y="194212"/>
            <a:ext cx="4123267" cy="795867"/>
          </a:xfrm>
        </p:spPr>
        <p:txBody>
          <a:bodyPr>
            <a:normAutofit/>
          </a:bodyPr>
          <a:lstStyle/>
          <a:p>
            <a:pPr algn="l"/>
            <a:r>
              <a:rPr lang="en-US" sz="1350" dirty="0"/>
              <a:t>K. Suresh, D.C.W. Yang, Constant scallop height machining of free form surfaces, Journal of Engineering for Industry, Transactions of ASME 17 (1994) 253–259</a:t>
            </a:r>
            <a:endParaRPr lang="en-US" dirty="0"/>
          </a:p>
        </p:txBody>
      </p:sp>
      <p:grpSp>
        <p:nvGrpSpPr>
          <p:cNvPr id="8" name="Group 7"/>
          <p:cNvGrpSpPr/>
          <p:nvPr/>
        </p:nvGrpSpPr>
        <p:grpSpPr>
          <a:xfrm>
            <a:off x="0" y="2420852"/>
            <a:ext cx="2958152" cy="2258272"/>
            <a:chOff x="-1768" y="2867936"/>
            <a:chExt cx="2958152" cy="2258272"/>
          </a:xfrm>
        </p:grpSpPr>
        <p:grpSp>
          <p:nvGrpSpPr>
            <p:cNvPr id="4" name="Group 3"/>
            <p:cNvGrpSpPr/>
            <p:nvPr/>
          </p:nvGrpSpPr>
          <p:grpSpPr>
            <a:xfrm>
              <a:off x="-1768" y="2867936"/>
              <a:ext cx="2958152" cy="2258272"/>
              <a:chOff x="-1768" y="2867936"/>
              <a:chExt cx="2958152" cy="2258272"/>
            </a:xfrm>
          </p:grpSpPr>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8" y="2867936"/>
                <a:ext cx="2958152" cy="225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eeform 1"/>
              <p:cNvSpPr/>
              <p:nvPr/>
            </p:nvSpPr>
            <p:spPr>
              <a:xfrm>
                <a:off x="2199924" y="3313847"/>
                <a:ext cx="215730" cy="1463723"/>
              </a:xfrm>
              <a:custGeom>
                <a:avLst/>
                <a:gdLst>
                  <a:gd name="connsiteX0" fmla="*/ 96571 w 287640"/>
                  <a:gd name="connsiteY0" fmla="*/ 1951630 h 1951630"/>
                  <a:gd name="connsiteX1" fmla="*/ 1037 w 287640"/>
                  <a:gd name="connsiteY1" fmla="*/ 1487606 h 1951630"/>
                  <a:gd name="connsiteX2" fmla="*/ 151162 w 287640"/>
                  <a:gd name="connsiteY2" fmla="*/ 900752 h 1951630"/>
                  <a:gd name="connsiteX3" fmla="*/ 151162 w 287640"/>
                  <a:gd name="connsiteY3" fmla="*/ 382137 h 1951630"/>
                  <a:gd name="connsiteX4" fmla="*/ 287640 w 287640"/>
                  <a:gd name="connsiteY4" fmla="*/ 0 h 1951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640" h="1951630">
                    <a:moveTo>
                      <a:pt x="96571" y="1951630"/>
                    </a:moveTo>
                    <a:cubicBezTo>
                      <a:pt x="44254" y="1807191"/>
                      <a:pt x="-8062" y="1662752"/>
                      <a:pt x="1037" y="1487606"/>
                    </a:cubicBezTo>
                    <a:cubicBezTo>
                      <a:pt x="10135" y="1312460"/>
                      <a:pt x="126141" y="1084997"/>
                      <a:pt x="151162" y="900752"/>
                    </a:cubicBezTo>
                    <a:cubicBezTo>
                      <a:pt x="176183" y="716507"/>
                      <a:pt x="128416" y="532262"/>
                      <a:pt x="151162" y="382137"/>
                    </a:cubicBezTo>
                    <a:cubicBezTo>
                      <a:pt x="173908" y="232012"/>
                      <a:pt x="230774" y="116006"/>
                      <a:pt x="287640"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2151948" y="4354513"/>
                <a:ext cx="124176" cy="87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2245701" y="4044121"/>
                <a:ext cx="124176" cy="87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2245701" y="3703596"/>
                <a:ext cx="124176" cy="87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p:cNvSpPr/>
              <p:nvPr/>
            </p:nvSpPr>
            <p:spPr>
              <a:xfrm>
                <a:off x="2339454" y="3330467"/>
                <a:ext cx="124176" cy="87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2215278" y="4735083"/>
                <a:ext cx="124176" cy="87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Arrow Connector 17"/>
              <p:cNvCxnSpPr/>
              <p:nvPr/>
            </p:nvCxnSpPr>
            <p:spPr>
              <a:xfrm rot="16200000" flipH="1" flipV="1">
                <a:off x="1718026" y="4009280"/>
                <a:ext cx="92123" cy="864960"/>
              </a:xfrm>
              <a:prstGeom prst="straightConnector1">
                <a:avLst/>
              </a:prstGeom>
              <a:ln w="285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813853" y="4394309"/>
                <a:ext cx="124176" cy="8724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19"/>
              <p:cNvSpPr/>
              <p:nvPr/>
            </p:nvSpPr>
            <p:spPr>
              <a:xfrm>
                <a:off x="1866633" y="4087745"/>
                <a:ext cx="124176" cy="8724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Oval 20"/>
              <p:cNvSpPr/>
              <p:nvPr/>
            </p:nvSpPr>
            <p:spPr>
              <a:xfrm>
                <a:off x="1813853" y="4735083"/>
                <a:ext cx="124176" cy="8724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Oval 21"/>
              <p:cNvSpPr/>
              <p:nvPr/>
            </p:nvSpPr>
            <p:spPr>
              <a:xfrm>
                <a:off x="1903132" y="3747220"/>
                <a:ext cx="124176" cy="8724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p:cNvSpPr/>
              <p:nvPr/>
            </p:nvSpPr>
            <p:spPr>
              <a:xfrm>
                <a:off x="1984403" y="3330466"/>
                <a:ext cx="124176" cy="8724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6" name="Straight Arrow Connector 5"/>
            <p:cNvCxnSpPr>
              <a:cxnSpLocks/>
              <a:stCxn id="2" idx="1"/>
            </p:cNvCxnSpPr>
            <p:nvPr/>
          </p:nvCxnSpPr>
          <p:spPr>
            <a:xfrm flipH="1" flipV="1">
              <a:off x="2108579" y="3564592"/>
              <a:ext cx="92123" cy="8649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graphicFrame>
        <p:nvGraphicFramePr>
          <p:cNvPr id="24" name="Object 23"/>
          <p:cNvGraphicFramePr>
            <a:graphicFrameLocks noChangeAspect="1"/>
          </p:cNvGraphicFramePr>
          <p:nvPr>
            <p:extLst>
              <p:ext uri="{D42A27DB-BD31-4B8C-83A1-F6EECF244321}">
                <p14:modId xmlns:p14="http://schemas.microsoft.com/office/powerpoint/2010/main" val="3407441947"/>
              </p:ext>
            </p:extLst>
          </p:nvPr>
        </p:nvGraphicFramePr>
        <p:xfrm>
          <a:off x="2967037" y="4512663"/>
          <a:ext cx="3209925" cy="1347787"/>
        </p:xfrm>
        <a:graphic>
          <a:graphicData uri="http://schemas.openxmlformats.org/presentationml/2006/ole">
            <mc:AlternateContent xmlns:mc="http://schemas.openxmlformats.org/markup-compatibility/2006">
              <mc:Choice xmlns:v="urn:schemas-microsoft-com:vml" Requires="v">
                <p:oleObj spid="_x0000_s12305" name="Equation" r:id="rId7" imgW="2006280" imgH="838080" progId="Equation.3">
                  <p:embed/>
                </p:oleObj>
              </mc:Choice>
              <mc:Fallback>
                <p:oleObj name="Equation" r:id="rId7" imgW="2006280" imgH="838080" progId="Equation.3">
                  <p:embed/>
                  <p:pic>
                    <p:nvPicPr>
                      <p:cNvPr id="24"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7037" y="4512663"/>
                        <a:ext cx="3209925" cy="1347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566934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7928" r="30422"/>
          <a:stretch/>
        </p:blipFill>
        <p:spPr>
          <a:xfrm>
            <a:off x="277187" y="117477"/>
            <a:ext cx="5509250" cy="3208843"/>
          </a:xfrm>
          <a:prstGeom prst="rect">
            <a:avLst/>
          </a:prstGeom>
        </p:spPr>
      </p:pic>
      <p:pic>
        <p:nvPicPr>
          <p:cNvPr id="5" name="Picture 4"/>
          <p:cNvPicPr>
            <a:picLocks noChangeAspect="1"/>
          </p:cNvPicPr>
          <p:nvPr/>
        </p:nvPicPr>
        <p:blipFill rotWithShape="1">
          <a:blip r:embed="rId3"/>
          <a:srcRect r="35628"/>
          <a:stretch/>
        </p:blipFill>
        <p:spPr>
          <a:xfrm>
            <a:off x="1502298" y="3429000"/>
            <a:ext cx="6827316" cy="3154104"/>
          </a:xfrm>
          <a:prstGeom prst="rect">
            <a:avLst/>
          </a:prstGeom>
        </p:spPr>
      </p:pic>
      <p:pic>
        <p:nvPicPr>
          <p:cNvPr id="6" name="Picture 5"/>
          <p:cNvPicPr>
            <a:picLocks noChangeAspect="1"/>
          </p:cNvPicPr>
          <p:nvPr/>
        </p:nvPicPr>
        <p:blipFill rotWithShape="1">
          <a:blip r:embed="rId4"/>
          <a:srcRect l="11052" r="42502"/>
          <a:stretch/>
        </p:blipFill>
        <p:spPr>
          <a:xfrm>
            <a:off x="5314950" y="1033690"/>
            <a:ext cx="3186112" cy="790119"/>
          </a:xfrm>
          <a:prstGeom prst="rect">
            <a:avLst/>
          </a:prstGeom>
        </p:spPr>
      </p:pic>
      <p:sp>
        <p:nvSpPr>
          <p:cNvPr id="7" name="Title 1"/>
          <p:cNvSpPr>
            <a:spLocks noGrp="1"/>
          </p:cNvSpPr>
          <p:nvPr>
            <p:ph type="title"/>
          </p:nvPr>
        </p:nvSpPr>
        <p:spPr>
          <a:xfrm>
            <a:off x="5232402" y="2618317"/>
            <a:ext cx="3623734" cy="795867"/>
          </a:xfrm>
        </p:spPr>
        <p:txBody>
          <a:bodyPr>
            <a:normAutofit/>
          </a:bodyPr>
          <a:lstStyle/>
          <a:p>
            <a:pPr algn="l"/>
            <a:r>
              <a:rPr lang="en-US" sz="1050" dirty="0"/>
              <a:t>K. Suresh, D.C.W. Yang, Constant scallop height machining of free form surfaces, Journal of Engineering for Industry, Transactions of ASME 17 (1994) 253–259</a:t>
            </a:r>
          </a:p>
        </p:txBody>
      </p:sp>
    </p:spTree>
    <p:extLst>
      <p:ext uri="{BB962C8B-B14F-4D97-AF65-F5344CB8AC3E}">
        <p14:creationId xmlns:p14="http://schemas.microsoft.com/office/powerpoint/2010/main" val="268078754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2984581" y="203527"/>
            <a:ext cx="5884607" cy="5522718"/>
            <a:chOff x="1474837" y="457199"/>
            <a:chExt cx="5884607" cy="5522718"/>
          </a:xfrm>
        </p:grpSpPr>
        <p:sp>
          <p:nvSpPr>
            <p:cNvPr id="28" name="TextBox 27"/>
            <p:cNvSpPr txBox="1"/>
            <p:nvPr/>
          </p:nvSpPr>
          <p:spPr>
            <a:xfrm>
              <a:off x="4119717" y="1538748"/>
              <a:ext cx="353961" cy="400110"/>
            </a:xfrm>
            <a:prstGeom prst="rect">
              <a:avLst/>
            </a:prstGeom>
            <a:noFill/>
          </p:spPr>
          <p:txBody>
            <a:bodyPr wrap="square" rtlCol="0">
              <a:spAutoFit/>
            </a:bodyPr>
            <a:lstStyle/>
            <a:p>
              <a:r>
                <a:rPr lang="en-US" sz="2000" dirty="0"/>
                <a:t>X</a:t>
              </a:r>
            </a:p>
          </p:txBody>
        </p:sp>
        <p:grpSp>
          <p:nvGrpSpPr>
            <p:cNvPr id="35" name="Group 34"/>
            <p:cNvGrpSpPr/>
            <p:nvPr/>
          </p:nvGrpSpPr>
          <p:grpSpPr>
            <a:xfrm>
              <a:off x="1474837" y="457199"/>
              <a:ext cx="5884607" cy="5522718"/>
              <a:chOff x="1474837" y="457199"/>
              <a:chExt cx="5884607" cy="5522718"/>
            </a:xfrm>
          </p:grpSpPr>
          <p:grpSp>
            <p:nvGrpSpPr>
              <p:cNvPr id="21" name="Group 20"/>
              <p:cNvGrpSpPr/>
              <p:nvPr/>
            </p:nvGrpSpPr>
            <p:grpSpPr>
              <a:xfrm>
                <a:off x="1474837" y="457199"/>
                <a:ext cx="5884607" cy="5294673"/>
                <a:chOff x="1474837" y="457199"/>
                <a:chExt cx="5884607" cy="5294673"/>
              </a:xfrm>
            </p:grpSpPr>
            <p:sp>
              <p:nvSpPr>
                <p:cNvPr id="4" name="Arc 3"/>
                <p:cNvSpPr/>
                <p:nvPr/>
              </p:nvSpPr>
              <p:spPr>
                <a:xfrm>
                  <a:off x="1474837" y="2020530"/>
                  <a:ext cx="5884607" cy="3377379"/>
                </a:xfrm>
                <a:prstGeom prst="arc">
                  <a:avLst>
                    <a:gd name="adj1" fmla="val 11377908"/>
                    <a:gd name="adj2" fmla="val 21104925"/>
                  </a:avLst>
                </a:prstGeom>
                <a:ln w="28575">
                  <a:solidFill>
                    <a:srgbClr val="00294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Oval 4"/>
                <p:cNvSpPr/>
                <p:nvPr/>
              </p:nvSpPr>
              <p:spPr>
                <a:xfrm>
                  <a:off x="2861188" y="457199"/>
                  <a:ext cx="1755057" cy="160757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370439" y="476864"/>
                  <a:ext cx="1755057" cy="160757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rot="16200000" flipH="1">
                  <a:off x="1814052" y="3082414"/>
                  <a:ext cx="4527752" cy="8111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2639961" y="3111910"/>
                  <a:ext cx="4483510" cy="7964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0" y="1224116"/>
                  <a:ext cx="1622323" cy="442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657600" y="1224116"/>
                  <a:ext cx="825910" cy="4719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flipV="1">
                  <a:off x="4468762" y="1283109"/>
                  <a:ext cx="796413" cy="4277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2234381" y="3487994"/>
                  <a:ext cx="4498258"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3362632" y="1106129"/>
                <a:ext cx="353961" cy="400110"/>
              </a:xfrm>
              <a:prstGeom prst="rect">
                <a:avLst/>
              </a:prstGeom>
              <a:noFill/>
            </p:spPr>
            <p:txBody>
              <a:bodyPr wrap="square" rtlCol="0">
                <a:spAutoFit/>
              </a:bodyPr>
              <a:lstStyle/>
              <a:p>
                <a:r>
                  <a:rPr lang="en-US" sz="2000" dirty="0"/>
                  <a:t>A</a:t>
                </a:r>
              </a:p>
            </p:txBody>
          </p:sp>
          <p:sp>
            <p:nvSpPr>
              <p:cNvPr id="23" name="TextBox 22"/>
              <p:cNvSpPr txBox="1"/>
              <p:nvPr/>
            </p:nvSpPr>
            <p:spPr>
              <a:xfrm>
                <a:off x="5255341" y="1111045"/>
                <a:ext cx="353961" cy="400110"/>
              </a:xfrm>
              <a:prstGeom prst="rect">
                <a:avLst/>
              </a:prstGeom>
              <a:noFill/>
            </p:spPr>
            <p:txBody>
              <a:bodyPr wrap="square" rtlCol="0">
                <a:spAutoFit/>
              </a:bodyPr>
              <a:lstStyle/>
              <a:p>
                <a:r>
                  <a:rPr lang="en-US" sz="2000" dirty="0"/>
                  <a:t>B</a:t>
                </a:r>
              </a:p>
            </p:txBody>
          </p:sp>
          <p:sp>
            <p:nvSpPr>
              <p:cNvPr id="24" name="TextBox 23"/>
              <p:cNvSpPr txBox="1"/>
              <p:nvPr/>
            </p:nvSpPr>
            <p:spPr>
              <a:xfrm>
                <a:off x="4591664" y="5579807"/>
                <a:ext cx="353961" cy="400110"/>
              </a:xfrm>
              <a:prstGeom prst="rect">
                <a:avLst/>
              </a:prstGeom>
              <a:noFill/>
            </p:spPr>
            <p:txBody>
              <a:bodyPr wrap="square" rtlCol="0">
                <a:spAutoFit/>
              </a:bodyPr>
              <a:lstStyle/>
              <a:p>
                <a:r>
                  <a:rPr lang="en-US" sz="2000" dirty="0"/>
                  <a:t>O</a:t>
                </a:r>
              </a:p>
            </p:txBody>
          </p:sp>
          <p:sp>
            <p:nvSpPr>
              <p:cNvPr id="25" name="TextBox 24"/>
              <p:cNvSpPr txBox="1"/>
              <p:nvPr/>
            </p:nvSpPr>
            <p:spPr>
              <a:xfrm>
                <a:off x="3544529" y="2084438"/>
                <a:ext cx="353961" cy="400110"/>
              </a:xfrm>
              <a:prstGeom prst="rect">
                <a:avLst/>
              </a:prstGeom>
              <a:noFill/>
            </p:spPr>
            <p:txBody>
              <a:bodyPr wrap="square" rtlCol="0">
                <a:spAutoFit/>
              </a:bodyPr>
              <a:lstStyle/>
              <a:p>
                <a:r>
                  <a:rPr lang="en-US" sz="2000" dirty="0"/>
                  <a:t>L</a:t>
                </a:r>
              </a:p>
            </p:txBody>
          </p:sp>
          <p:sp>
            <p:nvSpPr>
              <p:cNvPr id="26" name="TextBox 25"/>
              <p:cNvSpPr txBox="1"/>
              <p:nvPr/>
            </p:nvSpPr>
            <p:spPr>
              <a:xfrm>
                <a:off x="4193457" y="2099187"/>
                <a:ext cx="353961" cy="400110"/>
              </a:xfrm>
              <a:prstGeom prst="rect">
                <a:avLst/>
              </a:prstGeom>
              <a:noFill/>
            </p:spPr>
            <p:txBody>
              <a:bodyPr wrap="square" rtlCol="0">
                <a:spAutoFit/>
              </a:bodyPr>
              <a:lstStyle/>
              <a:p>
                <a:r>
                  <a:rPr lang="en-US" sz="2000" dirty="0"/>
                  <a:t>P</a:t>
                </a:r>
              </a:p>
            </p:txBody>
          </p:sp>
          <p:sp>
            <p:nvSpPr>
              <p:cNvPr id="27" name="TextBox 26"/>
              <p:cNvSpPr txBox="1"/>
              <p:nvPr/>
            </p:nvSpPr>
            <p:spPr>
              <a:xfrm>
                <a:off x="5063613" y="2099187"/>
                <a:ext cx="353961" cy="400110"/>
              </a:xfrm>
              <a:prstGeom prst="rect">
                <a:avLst/>
              </a:prstGeom>
              <a:noFill/>
            </p:spPr>
            <p:txBody>
              <a:bodyPr wrap="square" rtlCol="0">
                <a:spAutoFit/>
              </a:bodyPr>
              <a:lstStyle/>
              <a:p>
                <a:r>
                  <a:rPr lang="en-US" sz="2000" dirty="0"/>
                  <a:t>M</a:t>
                </a:r>
              </a:p>
            </p:txBody>
          </p:sp>
          <p:sp>
            <p:nvSpPr>
              <p:cNvPr id="29" name="TextBox 28"/>
              <p:cNvSpPr txBox="1"/>
              <p:nvPr/>
            </p:nvSpPr>
            <p:spPr>
              <a:xfrm>
                <a:off x="4311445" y="919316"/>
                <a:ext cx="353961" cy="400110"/>
              </a:xfrm>
              <a:prstGeom prst="rect">
                <a:avLst/>
              </a:prstGeom>
              <a:noFill/>
            </p:spPr>
            <p:txBody>
              <a:bodyPr wrap="square" rtlCol="0">
                <a:spAutoFit/>
              </a:bodyPr>
              <a:lstStyle/>
              <a:p>
                <a:r>
                  <a:rPr lang="en-US" sz="2000" dirty="0"/>
                  <a:t>D</a:t>
                </a:r>
              </a:p>
            </p:txBody>
          </p:sp>
          <p:cxnSp>
            <p:nvCxnSpPr>
              <p:cNvPr id="31" name="Straight Connector 30"/>
              <p:cNvCxnSpPr/>
              <p:nvPr/>
            </p:nvCxnSpPr>
            <p:spPr>
              <a:xfrm>
                <a:off x="3834581" y="2064774"/>
                <a:ext cx="1283109" cy="14749"/>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pSp>
      </p:grpSp>
      <p:graphicFrame>
        <p:nvGraphicFramePr>
          <p:cNvPr id="34" name="Content Placeholder 33"/>
          <p:cNvGraphicFramePr>
            <a:graphicFrameLocks noGrp="1" noChangeAspect="1"/>
          </p:cNvGraphicFramePr>
          <p:nvPr>
            <p:ph idx="1"/>
          </p:nvPr>
        </p:nvGraphicFramePr>
        <p:xfrm>
          <a:off x="373063" y="2838502"/>
          <a:ext cx="5133975" cy="623887"/>
        </p:xfrm>
        <a:graphic>
          <a:graphicData uri="http://schemas.openxmlformats.org/presentationml/2006/ole">
            <mc:AlternateContent xmlns:mc="http://schemas.openxmlformats.org/markup-compatibility/2006">
              <mc:Choice xmlns:v="urn:schemas-microsoft-com:vml" Requires="v">
                <p:oleObj spid="_x0000_s13349" name="Equation" r:id="rId3" imgW="2298600" imgH="279360" progId="Equation.3">
                  <p:embed/>
                </p:oleObj>
              </mc:Choice>
              <mc:Fallback>
                <p:oleObj name="Equation" r:id="rId3" imgW="2298600" imgH="279360" progId="Equation.3">
                  <p:embed/>
                  <p:pic>
                    <p:nvPicPr>
                      <p:cNvPr id="34" name="Content Placeholder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063" y="2838502"/>
                        <a:ext cx="5133975" cy="623887"/>
                      </a:xfrm>
                      <a:prstGeom prst="rect">
                        <a:avLst/>
                      </a:prstGeom>
                      <a:solidFill>
                        <a:schemeClr val="bg1"/>
                      </a:solidFill>
                    </p:spPr>
                  </p:pic>
                </p:oleObj>
              </mc:Fallback>
            </mc:AlternateContent>
          </a:graphicData>
        </a:graphic>
      </p:graphicFrame>
      <p:graphicFrame>
        <p:nvGraphicFramePr>
          <p:cNvPr id="74755" name="Content Placeholder 33"/>
          <p:cNvGraphicFramePr>
            <a:graphicFrameLocks noChangeAspect="1"/>
          </p:cNvGraphicFramePr>
          <p:nvPr/>
        </p:nvGraphicFramePr>
        <p:xfrm>
          <a:off x="521776" y="3675728"/>
          <a:ext cx="4551362" cy="584200"/>
        </p:xfrm>
        <a:graphic>
          <a:graphicData uri="http://schemas.openxmlformats.org/presentationml/2006/ole">
            <mc:AlternateContent xmlns:mc="http://schemas.openxmlformats.org/markup-compatibility/2006">
              <mc:Choice xmlns:v="urn:schemas-microsoft-com:vml" Requires="v">
                <p:oleObj spid="_x0000_s13350" name="Equation" r:id="rId5" imgW="1981080" imgH="253800" progId="Equation.3">
                  <p:embed/>
                </p:oleObj>
              </mc:Choice>
              <mc:Fallback>
                <p:oleObj name="Equation" r:id="rId5" imgW="1981080" imgH="253800" progId="Equation.3">
                  <p:embed/>
                  <p:pic>
                    <p:nvPicPr>
                      <p:cNvPr id="74755" name="Content Placeholder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776" y="3675728"/>
                        <a:ext cx="4551362"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6" name="Content Placeholder 33"/>
          <p:cNvGraphicFramePr>
            <a:graphicFrameLocks noChangeAspect="1"/>
          </p:cNvGraphicFramePr>
          <p:nvPr/>
        </p:nvGraphicFramePr>
        <p:xfrm>
          <a:off x="747557" y="4451248"/>
          <a:ext cx="4071083" cy="474714"/>
        </p:xfrm>
        <a:graphic>
          <a:graphicData uri="http://schemas.openxmlformats.org/presentationml/2006/ole">
            <mc:AlternateContent xmlns:mc="http://schemas.openxmlformats.org/markup-compatibility/2006">
              <mc:Choice xmlns:v="urn:schemas-microsoft-com:vml" Requires="v">
                <p:oleObj spid="_x0000_s13351" name="Equation" r:id="rId7" imgW="1523880" imgH="177480" progId="Equation.3">
                  <p:embed/>
                </p:oleObj>
              </mc:Choice>
              <mc:Fallback>
                <p:oleObj name="Equation" r:id="rId7" imgW="1523880" imgH="177480" progId="Equation.3">
                  <p:embed/>
                  <p:pic>
                    <p:nvPicPr>
                      <p:cNvPr id="74756" name="Content Placeholder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557" y="4451248"/>
                        <a:ext cx="4071083" cy="4747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7" name="Content Placeholder 33"/>
          <p:cNvGraphicFramePr>
            <a:graphicFrameLocks noChangeAspect="1"/>
          </p:cNvGraphicFramePr>
          <p:nvPr/>
        </p:nvGraphicFramePr>
        <p:xfrm>
          <a:off x="206477" y="5618675"/>
          <a:ext cx="8345488" cy="746125"/>
        </p:xfrm>
        <a:graphic>
          <a:graphicData uri="http://schemas.openxmlformats.org/presentationml/2006/ole">
            <mc:AlternateContent xmlns:mc="http://schemas.openxmlformats.org/markup-compatibility/2006">
              <mc:Choice xmlns:v="urn:schemas-microsoft-com:vml" Requires="v">
                <p:oleObj spid="_x0000_s13352" name="Equation" r:id="rId9" imgW="3124080" imgH="279360" progId="Equation.3">
                  <p:embed/>
                </p:oleObj>
              </mc:Choice>
              <mc:Fallback>
                <p:oleObj name="Equation" r:id="rId9" imgW="3124080" imgH="279360" progId="Equation.3">
                  <p:embed/>
                  <p:pic>
                    <p:nvPicPr>
                      <p:cNvPr id="74757" name="Content Placeholder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6477" y="5618675"/>
                        <a:ext cx="8345488" cy="74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8" name="Object 6"/>
          <p:cNvGraphicFramePr>
            <a:graphicFrameLocks noChangeAspect="1"/>
          </p:cNvGraphicFramePr>
          <p:nvPr/>
        </p:nvGraphicFramePr>
        <p:xfrm>
          <a:off x="6658465" y="3671068"/>
          <a:ext cx="2167267" cy="1505615"/>
        </p:xfrm>
        <a:graphic>
          <a:graphicData uri="http://schemas.openxmlformats.org/presentationml/2006/ole">
            <mc:AlternateContent xmlns:mc="http://schemas.openxmlformats.org/markup-compatibility/2006">
              <mc:Choice xmlns:v="urn:schemas-microsoft-com:vml" Requires="v">
                <p:oleObj spid="_x0000_s13353" name="Equation" r:id="rId11" imgW="914400" imgH="634680" progId="Equation.3">
                  <p:embed/>
                </p:oleObj>
              </mc:Choice>
              <mc:Fallback>
                <p:oleObj name="Equation" r:id="rId11" imgW="914400" imgH="634680" progId="Equation.3">
                  <p:embed/>
                  <p:pic>
                    <p:nvPicPr>
                      <p:cNvPr id="7475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58465" y="3671068"/>
                        <a:ext cx="2167267" cy="15056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TextBox 40"/>
          <p:cNvSpPr txBox="1"/>
          <p:nvPr/>
        </p:nvSpPr>
        <p:spPr>
          <a:xfrm>
            <a:off x="0" y="663677"/>
            <a:ext cx="3716594" cy="369332"/>
          </a:xfrm>
          <a:prstGeom prst="rect">
            <a:avLst/>
          </a:prstGeom>
          <a:noFill/>
        </p:spPr>
        <p:txBody>
          <a:bodyPr wrap="square" rtlCol="0">
            <a:spAutoFit/>
          </a:bodyPr>
          <a:lstStyle/>
          <a:p>
            <a:endParaRPr lang="en-US" dirty="0"/>
          </a:p>
        </p:txBody>
      </p:sp>
      <p:sp>
        <p:nvSpPr>
          <p:cNvPr id="42" name="TextBox 41"/>
          <p:cNvSpPr txBox="1"/>
          <p:nvPr/>
        </p:nvSpPr>
        <p:spPr>
          <a:xfrm>
            <a:off x="383457" y="619432"/>
            <a:ext cx="3834582" cy="461665"/>
          </a:xfrm>
          <a:prstGeom prst="rect">
            <a:avLst/>
          </a:prstGeom>
          <a:noFill/>
        </p:spPr>
        <p:txBody>
          <a:bodyPr wrap="square" rtlCol="0">
            <a:spAutoFit/>
          </a:bodyPr>
          <a:lstStyle/>
          <a:p>
            <a:r>
              <a:rPr lang="en-US" sz="2400" dirty="0"/>
              <a:t>Centre distance = 2 × a = AB</a:t>
            </a:r>
          </a:p>
        </p:txBody>
      </p:sp>
      <p:sp>
        <p:nvSpPr>
          <p:cNvPr id="43" name="TextBox 42"/>
          <p:cNvSpPr txBox="1"/>
          <p:nvPr/>
        </p:nvSpPr>
        <p:spPr>
          <a:xfrm>
            <a:off x="506361" y="1199535"/>
            <a:ext cx="3333137" cy="471949"/>
          </a:xfrm>
          <a:prstGeom prst="rect">
            <a:avLst/>
          </a:prstGeom>
          <a:noFill/>
        </p:spPr>
        <p:txBody>
          <a:bodyPr wrap="square" rtlCol="0">
            <a:spAutoFit/>
          </a:bodyPr>
          <a:lstStyle/>
          <a:p>
            <a:r>
              <a:rPr lang="en-US" sz="2400" dirty="0"/>
              <a:t>Side step = </a:t>
            </a:r>
            <a:r>
              <a:rPr lang="en-US" sz="2400" dirty="0" err="1"/>
              <a:t>ss</a:t>
            </a:r>
            <a:r>
              <a:rPr lang="en-US" sz="2400" dirty="0"/>
              <a:t> = LM</a:t>
            </a:r>
          </a:p>
        </p:txBody>
      </p:sp>
      <p:sp>
        <p:nvSpPr>
          <p:cNvPr id="44" name="TextBox 43"/>
          <p:cNvSpPr txBox="1"/>
          <p:nvPr/>
        </p:nvSpPr>
        <p:spPr>
          <a:xfrm>
            <a:off x="6430296" y="2949677"/>
            <a:ext cx="442452" cy="461665"/>
          </a:xfrm>
          <a:prstGeom prst="rect">
            <a:avLst/>
          </a:prstGeom>
          <a:noFill/>
        </p:spPr>
        <p:txBody>
          <a:bodyPr wrap="square" rtlCol="0">
            <a:spAutoFit/>
          </a:bodyPr>
          <a:lstStyle/>
          <a:p>
            <a:r>
              <a:rPr lang="en-US" sz="2400" dirty="0"/>
              <a:t>R</a:t>
            </a:r>
          </a:p>
        </p:txBody>
      </p:sp>
      <p:sp>
        <p:nvSpPr>
          <p:cNvPr id="45" name="TextBox 44"/>
          <p:cNvSpPr txBox="1"/>
          <p:nvPr/>
        </p:nvSpPr>
        <p:spPr>
          <a:xfrm>
            <a:off x="6730181" y="1209368"/>
            <a:ext cx="304800" cy="461665"/>
          </a:xfrm>
          <a:prstGeom prst="rect">
            <a:avLst/>
          </a:prstGeom>
          <a:noFill/>
        </p:spPr>
        <p:txBody>
          <a:bodyPr wrap="square" rtlCol="0">
            <a:spAutoFit/>
          </a:bodyPr>
          <a:lstStyle/>
          <a:p>
            <a:r>
              <a:rPr lang="en-US" sz="2400" dirty="0"/>
              <a:t>r</a:t>
            </a:r>
          </a:p>
        </p:txBody>
      </p:sp>
      <p:sp>
        <p:nvSpPr>
          <p:cNvPr id="46" name="TextBox 45"/>
          <p:cNvSpPr txBox="1"/>
          <p:nvPr/>
        </p:nvSpPr>
        <p:spPr>
          <a:xfrm>
            <a:off x="496529" y="1750141"/>
            <a:ext cx="3013588" cy="471949"/>
          </a:xfrm>
          <a:prstGeom prst="rect">
            <a:avLst/>
          </a:prstGeom>
          <a:noFill/>
        </p:spPr>
        <p:txBody>
          <a:bodyPr wrap="square" rtlCol="0">
            <a:spAutoFit/>
          </a:bodyPr>
          <a:lstStyle/>
          <a:p>
            <a:r>
              <a:rPr lang="en-US" sz="2400" dirty="0"/>
              <a:t>Scallop height = h = XP</a:t>
            </a:r>
          </a:p>
        </p:txBody>
      </p:sp>
    </p:spTree>
    <p:extLst>
      <p:ext uri="{BB962C8B-B14F-4D97-AF65-F5344CB8AC3E}">
        <p14:creationId xmlns:p14="http://schemas.microsoft.com/office/powerpoint/2010/main" val="14825958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rotWithShape="1">
          <a:blip r:embed="rId3"/>
          <a:srcRect r="34735" b="21484"/>
          <a:stretch/>
        </p:blipFill>
        <p:spPr>
          <a:xfrm>
            <a:off x="1062365" y="1630281"/>
            <a:ext cx="7019270" cy="3487630"/>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1374470394"/>
              </p:ext>
            </p:extLst>
          </p:nvPr>
        </p:nvGraphicFramePr>
        <p:xfrm>
          <a:off x="966788" y="5256213"/>
          <a:ext cx="2014537" cy="1147762"/>
        </p:xfrm>
        <a:graphic>
          <a:graphicData uri="http://schemas.openxmlformats.org/presentationml/2006/ole">
            <mc:AlternateContent xmlns:mc="http://schemas.openxmlformats.org/markup-compatibility/2006">
              <mc:Choice xmlns:v="urn:schemas-microsoft-com:vml" Requires="v">
                <p:oleObj spid="_x0000_s14345" name="Equation" r:id="rId4" imgW="1091880" imgH="622080" progId="Equation.3">
                  <p:embed/>
                </p:oleObj>
              </mc:Choice>
              <mc:Fallback>
                <p:oleObj name="Equation" r:id="rId4" imgW="1091880" imgH="622080" progId="Equation.3">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8" y="5256213"/>
                        <a:ext cx="2014537" cy="1147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4006944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57200" y="4436857"/>
                <a:ext cx="8229600" cy="966418"/>
              </a:xfrm>
              <a:prstGeom prst="rect">
                <a:avLst/>
              </a:prstGeom>
            </p:spPr>
            <p:txBody>
              <a:bodyPr>
                <a:spAutoFit/>
              </a:bodyPr>
              <a:lstStyle/>
              <a:p>
                <a:pPr marL="0" lvl="0" indent="0" defTabSz="514350">
                  <a:spcBef>
                    <a:spcPct val="20000"/>
                  </a:spcBef>
                  <a:buNone/>
                </a:pPr>
                <a14:m>
                  <m:oMathPara xmlns:m="http://schemas.openxmlformats.org/officeDocument/2006/math">
                    <m:oMathParaPr>
                      <m:jc m:val="centerGroup"/>
                    </m:oMathParaPr>
                    <m:oMath xmlns:m="http://schemas.openxmlformats.org/officeDocument/2006/math">
                      <m:d>
                        <m:dPr>
                          <m:ctrlPr>
                            <a:rPr lang="en-US" sz="2800" i="1">
                              <a:solidFill>
                                <a:prstClr val="black"/>
                              </a:solidFill>
                              <a:latin typeface="Cambria Math" panose="02040503050406030204" pitchFamily="18" charset="0"/>
                            </a:rPr>
                          </m:ctrlPr>
                        </m:dPr>
                        <m:e>
                          <m:sSup>
                            <m:sSupPr>
                              <m:ctrlPr>
                                <a:rPr lang="en-US" sz="2800" i="1">
                                  <a:solidFill>
                                    <a:prstClr val="black"/>
                                  </a:solidFill>
                                  <a:latin typeface="Cambria Math" panose="02040503050406030204" pitchFamily="18" charset="0"/>
                                </a:rPr>
                              </m:ctrlPr>
                            </m:sSupPr>
                            <m:e>
                              <m:r>
                                <a:rPr lang="en-US" sz="2800" i="1">
                                  <a:solidFill>
                                    <a:prstClr val="black"/>
                                  </a:solidFill>
                                  <a:latin typeface="Cambria Math" panose="02040503050406030204" pitchFamily="18" charset="0"/>
                                </a:rPr>
                                <m:t>𝑅</m:t>
                              </m:r>
                            </m:e>
                            <m:sup>
                              <m:r>
                                <a:rPr lang="en-US" sz="2800" i="1">
                                  <a:solidFill>
                                    <a:prstClr val="black"/>
                                  </a:solidFill>
                                  <a:latin typeface="Cambria Math" panose="02040503050406030204" pitchFamily="18" charset="0"/>
                                </a:rPr>
                                <m:t>∗</m:t>
                              </m:r>
                            </m:sup>
                          </m:sSup>
                          <m:r>
                            <a:rPr lang="en-US" sz="2800"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𝑅</m:t>
                          </m:r>
                        </m:e>
                      </m:d>
                      <m:r>
                        <a:rPr lang="en-US" sz="2800"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𝑆𝑆</m:t>
                      </m:r>
                      <m:r>
                        <a:rPr lang="en-US" sz="2800" i="1">
                          <a:solidFill>
                            <a:prstClr val="black"/>
                          </a:solidFill>
                          <a:latin typeface="Cambria Math" panose="02040503050406030204" pitchFamily="18" charset="0"/>
                        </a:rPr>
                        <m:t>= </m:t>
                      </m:r>
                      <m:sSup>
                        <m:sSupPr>
                          <m:ctrlPr>
                            <a:rPr lang="en-US" sz="2800" i="1">
                              <a:solidFill>
                                <a:prstClr val="black"/>
                              </a:solidFill>
                              <a:latin typeface="Cambria Math" panose="02040503050406030204" pitchFamily="18" charset="0"/>
                            </a:rPr>
                          </m:ctrlPr>
                        </m:sSupPr>
                        <m:e>
                          <m:r>
                            <a:rPr lang="en-US" sz="2800" i="1">
                              <a:solidFill>
                                <a:prstClr val="black"/>
                              </a:solidFill>
                              <a:latin typeface="Cambria Math" panose="02040503050406030204" pitchFamily="18" charset="0"/>
                            </a:rPr>
                            <m:t>𝑅</m:t>
                          </m:r>
                        </m:e>
                        <m:sup>
                          <m:r>
                            <a:rPr lang="en-US" sz="2800" i="1">
                              <a:solidFill>
                                <a:prstClr val="black"/>
                              </a:solidFill>
                              <a:latin typeface="Cambria Math" panose="02040503050406030204" pitchFamily="18" charset="0"/>
                            </a:rPr>
                            <m:t>𝑢</m:t>
                          </m:r>
                        </m:sup>
                      </m:sSup>
                      <m:r>
                        <a:rPr lang="en-US" sz="2800" i="1">
                          <a:solidFill>
                            <a:prstClr val="black"/>
                          </a:solidFill>
                          <a:latin typeface="Cambria Math" panose="02040503050406030204" pitchFamily="18" charset="0"/>
                          <a:ea typeface="Cambria Math" panose="02040503050406030204" pitchFamily="18" charset="0"/>
                        </a:rPr>
                        <m:t>∆</m:t>
                      </m:r>
                      <m:r>
                        <a:rPr lang="en-US" sz="2800" i="1">
                          <a:solidFill>
                            <a:prstClr val="black"/>
                          </a:solidFill>
                          <a:latin typeface="Cambria Math" panose="02040503050406030204" pitchFamily="18" charset="0"/>
                          <a:ea typeface="Cambria Math" panose="02040503050406030204" pitchFamily="18" charset="0"/>
                        </a:rPr>
                        <m:t>𝑢</m:t>
                      </m:r>
                      <m:r>
                        <a:rPr lang="en-US" sz="2800" i="1">
                          <a:solidFill>
                            <a:prstClr val="black"/>
                          </a:solidFill>
                          <a:latin typeface="Cambria Math" panose="02040503050406030204" pitchFamily="18" charset="0"/>
                          <a:ea typeface="Cambria Math" panose="02040503050406030204" pitchFamily="18" charset="0"/>
                        </a:rPr>
                        <m:t>+</m:t>
                      </m:r>
                      <m:sSup>
                        <m:sSupPr>
                          <m:ctrlPr>
                            <a:rPr lang="en-US" sz="2800" i="1">
                              <a:solidFill>
                                <a:prstClr val="black"/>
                              </a:solidFill>
                              <a:latin typeface="Cambria Math" panose="02040503050406030204" pitchFamily="18" charset="0"/>
                              <a:ea typeface="Cambria Math" panose="02040503050406030204" pitchFamily="18" charset="0"/>
                            </a:rPr>
                          </m:ctrlPr>
                        </m:sSupPr>
                        <m:e>
                          <m:r>
                            <a:rPr lang="en-US" sz="2800" i="1">
                              <a:solidFill>
                                <a:prstClr val="black"/>
                              </a:solidFill>
                              <a:latin typeface="Cambria Math" panose="02040503050406030204" pitchFamily="18" charset="0"/>
                              <a:ea typeface="Cambria Math" panose="02040503050406030204" pitchFamily="18" charset="0"/>
                            </a:rPr>
                            <m:t>𝑅</m:t>
                          </m:r>
                        </m:e>
                        <m:sup>
                          <m:r>
                            <a:rPr lang="en-US" sz="2800" i="1">
                              <a:solidFill>
                                <a:prstClr val="black"/>
                              </a:solidFill>
                              <a:latin typeface="Cambria Math" panose="02040503050406030204" pitchFamily="18" charset="0"/>
                              <a:ea typeface="Cambria Math" panose="02040503050406030204" pitchFamily="18" charset="0"/>
                            </a:rPr>
                            <m:t>𝑤</m:t>
                          </m:r>
                        </m:sup>
                      </m:sSup>
                      <m:r>
                        <a:rPr lang="en-US" sz="2800" i="1">
                          <a:solidFill>
                            <a:prstClr val="black"/>
                          </a:solidFill>
                          <a:latin typeface="Cambria Math" panose="02040503050406030204" pitchFamily="18" charset="0"/>
                          <a:ea typeface="Cambria Math" panose="02040503050406030204" pitchFamily="18" charset="0"/>
                        </a:rPr>
                        <m:t>∆</m:t>
                      </m:r>
                      <m:r>
                        <a:rPr lang="en-US" sz="2800" i="1">
                          <a:solidFill>
                            <a:prstClr val="black"/>
                          </a:solidFill>
                          <a:latin typeface="Cambria Math" panose="02040503050406030204" pitchFamily="18" charset="0"/>
                          <a:ea typeface="Cambria Math" panose="02040503050406030204" pitchFamily="18" charset="0"/>
                        </a:rPr>
                        <m:t>𝑤</m:t>
                      </m:r>
                      <m:r>
                        <a:rPr lang="en-US" sz="2800" i="1">
                          <a:solidFill>
                            <a:prstClr val="black"/>
                          </a:solidFill>
                          <a:latin typeface="Cambria Math" panose="02040503050406030204" pitchFamily="18" charset="0"/>
                        </a:rPr>
                        <m:t> </m:t>
                      </m:r>
                    </m:oMath>
                  </m:oMathPara>
                </a14:m>
                <a:endParaRPr lang="en-US" sz="2800" dirty="0">
                  <a:solidFill>
                    <a:prstClr val="black"/>
                  </a:solidFill>
                </a:endParaRPr>
              </a:p>
              <a:p>
                <a:pPr lvl="0" defTabSz="514350">
                  <a:spcBef>
                    <a:spcPct val="20000"/>
                  </a:spcBef>
                </a:pPr>
                <a:endParaRPr lang="en-US" sz="2400" dirty="0">
                  <a:solidFill>
                    <a:prstClr val="black"/>
                  </a:solidFill>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57200" y="4436857"/>
                <a:ext cx="8229600" cy="96641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bject 5"/>
              <p:cNvSpPr txBox="1"/>
              <p:nvPr/>
            </p:nvSpPr>
            <p:spPr bwMode="auto">
              <a:xfrm>
                <a:off x="1435100" y="1939925"/>
                <a:ext cx="6273800" cy="197485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f>
                        <m:fPr>
                          <m:ctrlPr>
                            <a:rPr lang="en-IN" i="1" smtClean="0">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𝑑</m:t>
                          </m:r>
                          <m:sSup>
                            <m:sSupPr>
                              <m:ctrlPr>
                                <a:rPr lang="en-IN"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𝑢</m:t>
                              </m:r>
                            </m:e>
                            <m:sup>
                              <m:r>
                                <a:rPr lang="en-IN" i="1">
                                  <a:solidFill>
                                    <a:srgbClr val="000000"/>
                                  </a:solidFill>
                                  <a:latin typeface="Cambria Math" panose="02040503050406030204" pitchFamily="18" charset="0"/>
                                </a:rPr>
                                <m:t>∗</m:t>
                              </m:r>
                            </m:sup>
                          </m:sSup>
                        </m:num>
                        <m:den>
                          <m:r>
                            <a:rPr lang="en-IN" i="1">
                              <a:solidFill>
                                <a:srgbClr val="000000"/>
                              </a:solidFill>
                              <a:latin typeface="Cambria Math" panose="02040503050406030204" pitchFamily="18" charset="0"/>
                            </a:rPr>
                            <m:t>𝑑</m:t>
                          </m:r>
                          <m:r>
                            <a:rPr lang="en-US" b="0" i="1" smtClean="0">
                              <a:solidFill>
                                <a:srgbClr val="000000"/>
                              </a:solidFill>
                              <a:latin typeface="Cambria Math" panose="02040503050406030204" pitchFamily="18" charset="0"/>
                            </a:rPr>
                            <m:t>𝑤</m:t>
                          </m:r>
                        </m:den>
                      </m:f>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m:rPr>
                              <m:sty m:val="p"/>
                            </m:rPr>
                            <a:rPr lang="en-IN" i="1">
                              <a:solidFill>
                                <a:srgbClr val="000000"/>
                              </a:solidFill>
                              <a:latin typeface="Cambria Math" panose="02040503050406030204" pitchFamily="18" charset="0"/>
                            </a:rPr>
                            <m:t>Δ</m:t>
                          </m:r>
                          <m:sSup>
                            <m:sSupPr>
                              <m:ctrlPr>
                                <a:rPr lang="en-IN"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𝑢</m:t>
                              </m:r>
                            </m:e>
                            <m:sup>
                              <m:r>
                                <a:rPr lang="en-IN" i="1">
                                  <a:solidFill>
                                    <a:srgbClr val="000000"/>
                                  </a:solidFill>
                                  <a:latin typeface="Cambria Math" panose="02040503050406030204" pitchFamily="18" charset="0"/>
                                </a:rPr>
                                <m:t>∗</m:t>
                              </m:r>
                            </m:sup>
                          </m:sSup>
                        </m:num>
                        <m:den>
                          <m:r>
                            <m:rPr>
                              <m:sty m:val="p"/>
                            </m:rPr>
                            <a:rPr lang="en-IN" i="1">
                              <a:solidFill>
                                <a:srgbClr val="000000"/>
                              </a:solidFill>
                              <a:latin typeface="Cambria Math" panose="02040503050406030204" pitchFamily="18" charset="0"/>
                            </a:rPr>
                            <m:t>Δ</m:t>
                          </m:r>
                          <m:sSup>
                            <m:sSupPr>
                              <m:ctrlPr>
                                <a:rPr lang="en-IN"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𝑤</m:t>
                              </m:r>
                            </m:e>
                            <m:sup>
                              <m:r>
                                <a:rPr lang="en-IN" i="1">
                                  <a:solidFill>
                                    <a:srgbClr val="000000"/>
                                  </a:solidFill>
                                  <a:latin typeface="Cambria Math" panose="02040503050406030204" pitchFamily="18" charset="0"/>
                                </a:rPr>
                                <m:t>∗</m:t>
                              </m:r>
                            </m:sup>
                          </m:sSup>
                        </m:den>
                      </m:f>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𝛼</m:t>
                      </m:r>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d>
                            <m:dPr>
                              <m:ctrlPr>
                                <a:rPr lang="en-IN" i="1">
                                  <a:solidFill>
                                    <a:srgbClr val="000000"/>
                                  </a:solidFill>
                                  <a:latin typeface="Cambria Math" panose="02040503050406030204" pitchFamily="18" charset="0"/>
                                </a:rPr>
                              </m:ctrlPr>
                            </m:dPr>
                            <m:e>
                              <m:r>
                                <a:rPr lang="en-IN" i="1">
                                  <a:solidFill>
                                    <a:srgbClr val="000000"/>
                                  </a:solidFill>
                                  <a:latin typeface="Cambria Math" panose="02040503050406030204" pitchFamily="18" charset="0"/>
                                </a:rPr>
                                <m:t>𝐹</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𝐺</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𝑑𝑤</m:t>
                                  </m:r>
                                </m:num>
                                <m:den>
                                  <m:r>
                                    <a:rPr lang="en-IN" i="1">
                                      <a:solidFill>
                                        <a:srgbClr val="000000"/>
                                      </a:solidFill>
                                      <a:latin typeface="Cambria Math" panose="02040503050406030204" pitchFamily="18" charset="0"/>
                                    </a:rPr>
                                    <m:t>𝑑𝑢</m:t>
                                  </m:r>
                                </m:den>
                              </m:f>
                            </m:e>
                          </m:d>
                        </m:num>
                        <m:den>
                          <m:d>
                            <m:dPr>
                              <m:ctrlPr>
                                <a:rPr lang="en-IN" i="1">
                                  <a:solidFill>
                                    <a:srgbClr val="000000"/>
                                  </a:solidFill>
                                  <a:latin typeface="Cambria Math" panose="02040503050406030204" pitchFamily="18" charset="0"/>
                                </a:rPr>
                              </m:ctrlPr>
                            </m:dPr>
                            <m:e>
                              <m:r>
                                <a:rPr lang="en-IN" i="1">
                                  <a:solidFill>
                                    <a:srgbClr val="000000"/>
                                  </a:solidFill>
                                  <a:latin typeface="Cambria Math" panose="02040503050406030204" pitchFamily="18" charset="0"/>
                                </a:rPr>
                                <m:t>𝐸</m:t>
                              </m:r>
                              <m:r>
                                <a:rPr lang="en-IN" i="1">
                                  <a:solidFill>
                                    <a:srgbClr val="000000"/>
                                  </a:solidFill>
                                  <a:latin typeface="Cambria Math" panose="02040503050406030204" pitchFamily="18" charset="0"/>
                                </a:rPr>
                                <m:t>+</m:t>
                              </m:r>
                              <m:r>
                                <a:rPr lang="en-IN" i="1">
                                  <a:solidFill>
                                    <a:srgbClr val="000000"/>
                                  </a:solidFill>
                                  <a:latin typeface="Cambria Math" panose="02040503050406030204" pitchFamily="18" charset="0"/>
                                </a:rPr>
                                <m:t>𝐹</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𝑑𝑤</m:t>
                                  </m:r>
                                </m:num>
                                <m:den>
                                  <m:r>
                                    <a:rPr lang="en-IN" i="1">
                                      <a:solidFill>
                                        <a:srgbClr val="000000"/>
                                      </a:solidFill>
                                      <a:latin typeface="Cambria Math" panose="02040503050406030204" pitchFamily="18" charset="0"/>
                                    </a:rPr>
                                    <m:t>𝑑𝑢</m:t>
                                  </m:r>
                                </m:den>
                              </m:f>
                            </m:e>
                          </m:d>
                        </m:den>
                      </m:f>
                    </m:oMath>
                  </m:oMathPara>
                </a14:m>
                <a:endParaRPr lang="en-IN" dirty="0"/>
              </a:p>
            </p:txBody>
          </p:sp>
        </mc:Choice>
        <mc:Fallback xmlns="">
          <p:sp>
            <p:nvSpPr>
              <p:cNvPr id="6" name="Object 5"/>
              <p:cNvSpPr txBox="1">
                <a:spLocks noRot="1" noChangeAspect="1" noMove="1" noResize="1" noEditPoints="1" noAdjustHandles="1" noChangeArrowheads="1" noChangeShapeType="1" noTextEdit="1"/>
              </p:cNvSpPr>
              <p:nvPr/>
            </p:nvSpPr>
            <p:spPr bwMode="auto">
              <a:xfrm>
                <a:off x="1435100" y="1939925"/>
                <a:ext cx="6273800" cy="1974850"/>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07300281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739970" y="635700"/>
            <a:ext cx="4123267" cy="795867"/>
          </a:xfrm>
        </p:spPr>
        <p:txBody>
          <a:bodyPr>
            <a:normAutofit/>
          </a:bodyPr>
          <a:lstStyle/>
          <a:p>
            <a:pPr algn="l"/>
            <a:r>
              <a:rPr lang="en-US" sz="1200" dirty="0"/>
              <a:t>K. Suresh, D.C.W. Yang, Constant scallop height machining of free form surfaces, Journal of Engineering for Industry, Transactions of ASME 17 (1994) 253–259</a:t>
            </a:r>
          </a:p>
        </p:txBody>
      </p:sp>
      <p:sp>
        <p:nvSpPr>
          <p:cNvPr id="2" name="Rectangle 2"/>
          <p:cNvSpPr>
            <a:spLocks noChangeArrowheads="1"/>
          </p:cNvSpPr>
          <p:nvPr/>
        </p:nvSpPr>
        <p:spPr bwMode="auto">
          <a:xfrm>
            <a:off x="592667" y="4347412"/>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solidFill>
                <a:prstClr val="black"/>
              </a:solidFill>
            </a:endParaRPr>
          </a:p>
        </p:txBody>
      </p:sp>
      <p:graphicFrame>
        <p:nvGraphicFramePr>
          <p:cNvPr id="3" name="Object 2"/>
          <p:cNvGraphicFramePr>
            <a:graphicFrameLocks noChangeAspect="1"/>
          </p:cNvGraphicFramePr>
          <p:nvPr/>
        </p:nvGraphicFramePr>
        <p:xfrm>
          <a:off x="592666" y="4454013"/>
          <a:ext cx="5538619" cy="1443494"/>
        </p:xfrm>
        <a:graphic>
          <a:graphicData uri="http://schemas.openxmlformats.org/presentationml/2006/ole">
            <mc:AlternateContent xmlns:mc="http://schemas.openxmlformats.org/markup-compatibility/2006">
              <mc:Choice xmlns:v="urn:schemas-microsoft-com:vml" Requires="v">
                <p:oleObj spid="_x0000_s15376" name="Equation" r:id="rId3" imgW="2768400" imgH="952200" progId="Equation.3">
                  <p:embed/>
                </p:oleObj>
              </mc:Choice>
              <mc:Fallback>
                <p:oleObj name="Equation" r:id="rId3" imgW="2768400" imgH="952200" progId="Equation.3">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666" y="4454013"/>
                        <a:ext cx="5538619" cy="14434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7"/>
          <p:cNvSpPr>
            <a:spLocks noChangeArrowheads="1"/>
          </p:cNvSpPr>
          <p:nvPr/>
        </p:nvSpPr>
        <p:spPr bwMode="auto">
          <a:xfrm>
            <a:off x="592666" y="635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nvGraphicFramePr>
        <p:xfrm>
          <a:off x="619125" y="2708275"/>
          <a:ext cx="5484813" cy="1509713"/>
        </p:xfrm>
        <a:graphic>
          <a:graphicData uri="http://schemas.openxmlformats.org/presentationml/2006/ole">
            <mc:AlternateContent xmlns:mc="http://schemas.openxmlformats.org/markup-compatibility/2006">
              <mc:Choice xmlns:v="urn:schemas-microsoft-com:vml" Requires="v">
                <p:oleObj spid="_x0000_s15377" name="Equation" r:id="rId5" imgW="2565360" imgH="914400" progId="Equation.3">
                  <p:embed/>
                </p:oleObj>
              </mc:Choice>
              <mc:Fallback>
                <p:oleObj name="Equation" r:id="rId5" imgW="2565360" imgH="914400" progId="Equation.3">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125" y="2708275"/>
                        <a:ext cx="5484813" cy="1509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5604141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2100" i="1" dirty="0"/>
              <a:t>Steps taken for getting the cutter paths</a:t>
            </a:r>
          </a:p>
        </p:txBody>
      </p:sp>
      <p:pic>
        <p:nvPicPr>
          <p:cNvPr id="25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2114552"/>
            <a:ext cx="3000375"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210730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2100" i="1" dirty="0"/>
              <a:t>Steps taken for getting the cutter paths</a:t>
            </a:r>
          </a:p>
        </p:txBody>
      </p:sp>
      <p:pic>
        <p:nvPicPr>
          <p:cNvPr id="25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2114552"/>
            <a:ext cx="3000375"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eeform 1"/>
          <p:cNvSpPr/>
          <p:nvPr/>
        </p:nvSpPr>
        <p:spPr>
          <a:xfrm>
            <a:off x="6606020" y="2532784"/>
            <a:ext cx="358487" cy="2260023"/>
          </a:xfrm>
          <a:custGeom>
            <a:avLst/>
            <a:gdLst>
              <a:gd name="connsiteX0" fmla="*/ 0 w 477982"/>
              <a:gd name="connsiteY0" fmla="*/ 0 h 3013364"/>
              <a:gd name="connsiteX1" fmla="*/ 187037 w 477982"/>
              <a:gd name="connsiteY1" fmla="*/ 665019 h 3013364"/>
              <a:gd name="connsiteX2" fmla="*/ 62346 w 477982"/>
              <a:gd name="connsiteY2" fmla="*/ 1880755 h 3013364"/>
              <a:gd name="connsiteX3" fmla="*/ 477982 w 477982"/>
              <a:gd name="connsiteY3" fmla="*/ 3013364 h 3013364"/>
            </a:gdLst>
            <a:ahLst/>
            <a:cxnLst>
              <a:cxn ang="0">
                <a:pos x="connsiteX0" y="connsiteY0"/>
              </a:cxn>
              <a:cxn ang="0">
                <a:pos x="connsiteX1" y="connsiteY1"/>
              </a:cxn>
              <a:cxn ang="0">
                <a:pos x="connsiteX2" y="connsiteY2"/>
              </a:cxn>
              <a:cxn ang="0">
                <a:pos x="connsiteX3" y="connsiteY3"/>
              </a:cxn>
            </a:cxnLst>
            <a:rect l="l" t="t" r="r" b="b"/>
            <a:pathLst>
              <a:path w="477982" h="3013364">
                <a:moveTo>
                  <a:pt x="0" y="0"/>
                </a:moveTo>
                <a:cubicBezTo>
                  <a:pt x="88323" y="175780"/>
                  <a:pt x="176646" y="351560"/>
                  <a:pt x="187037" y="665019"/>
                </a:cubicBezTo>
                <a:cubicBezTo>
                  <a:pt x="197428" y="978478"/>
                  <a:pt x="13855" y="1489364"/>
                  <a:pt x="62346" y="1880755"/>
                </a:cubicBezTo>
                <a:cubicBezTo>
                  <a:pt x="110837" y="2272146"/>
                  <a:pt x="294409" y="2642755"/>
                  <a:pt x="477982" y="30133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38830842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2100" i="1" dirty="0"/>
              <a:t>Steps taken for getting the cutter paths</a:t>
            </a:r>
          </a:p>
        </p:txBody>
      </p:sp>
      <p:pic>
        <p:nvPicPr>
          <p:cNvPr id="25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2114552"/>
            <a:ext cx="3000375"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eeform 1"/>
          <p:cNvSpPr/>
          <p:nvPr/>
        </p:nvSpPr>
        <p:spPr>
          <a:xfrm>
            <a:off x="6606020" y="2532784"/>
            <a:ext cx="358487" cy="2260023"/>
          </a:xfrm>
          <a:custGeom>
            <a:avLst/>
            <a:gdLst>
              <a:gd name="connsiteX0" fmla="*/ 0 w 477982"/>
              <a:gd name="connsiteY0" fmla="*/ 0 h 3013364"/>
              <a:gd name="connsiteX1" fmla="*/ 187037 w 477982"/>
              <a:gd name="connsiteY1" fmla="*/ 665019 h 3013364"/>
              <a:gd name="connsiteX2" fmla="*/ 62346 w 477982"/>
              <a:gd name="connsiteY2" fmla="*/ 1880755 h 3013364"/>
              <a:gd name="connsiteX3" fmla="*/ 477982 w 477982"/>
              <a:gd name="connsiteY3" fmla="*/ 3013364 h 3013364"/>
            </a:gdLst>
            <a:ahLst/>
            <a:cxnLst>
              <a:cxn ang="0">
                <a:pos x="connsiteX0" y="connsiteY0"/>
              </a:cxn>
              <a:cxn ang="0">
                <a:pos x="connsiteX1" y="connsiteY1"/>
              </a:cxn>
              <a:cxn ang="0">
                <a:pos x="connsiteX2" y="connsiteY2"/>
              </a:cxn>
              <a:cxn ang="0">
                <a:pos x="connsiteX3" y="connsiteY3"/>
              </a:cxn>
            </a:cxnLst>
            <a:rect l="l" t="t" r="r" b="b"/>
            <a:pathLst>
              <a:path w="477982" h="3013364">
                <a:moveTo>
                  <a:pt x="0" y="0"/>
                </a:moveTo>
                <a:cubicBezTo>
                  <a:pt x="88323" y="175780"/>
                  <a:pt x="176646" y="351560"/>
                  <a:pt x="187037" y="665019"/>
                </a:cubicBezTo>
                <a:cubicBezTo>
                  <a:pt x="197428" y="978478"/>
                  <a:pt x="13855" y="1489364"/>
                  <a:pt x="62346" y="1880755"/>
                </a:cubicBezTo>
                <a:cubicBezTo>
                  <a:pt x="110837" y="2272146"/>
                  <a:pt x="294409" y="2642755"/>
                  <a:pt x="477982" y="30133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cxnSp>
        <p:nvCxnSpPr>
          <p:cNvPr id="6" name="Straight Arrow Connector 5"/>
          <p:cNvCxnSpPr/>
          <p:nvPr/>
        </p:nvCxnSpPr>
        <p:spPr>
          <a:xfrm flipV="1">
            <a:off x="6964507" y="4216113"/>
            <a:ext cx="132485" cy="5922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699539" y="3584864"/>
            <a:ext cx="109105" cy="5689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696941" y="2821132"/>
            <a:ext cx="189633" cy="5658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606020" y="2150918"/>
            <a:ext cx="405246" cy="3818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657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do the PTP machines operate</a:t>
            </a:r>
          </a:p>
        </p:txBody>
      </p:sp>
      <p:sp>
        <p:nvSpPr>
          <p:cNvPr id="3" name="Content Placeholder 2"/>
          <p:cNvSpPr>
            <a:spLocks noGrp="1"/>
          </p:cNvSpPr>
          <p:nvPr>
            <p:ph idx="1"/>
          </p:nvPr>
        </p:nvSpPr>
        <p:spPr/>
        <p:txBody>
          <a:bodyPr/>
          <a:lstStyle/>
          <a:p>
            <a:r>
              <a:rPr lang="en-US" dirty="0"/>
              <a:t>There is (generally) no control of axial speeds. The axes may move at highest possible speeds</a:t>
            </a:r>
          </a:p>
          <a:p>
            <a:r>
              <a:rPr lang="en-US" dirty="0"/>
              <a:t>There is no cutting action while the tool is moving from one position to another. </a:t>
            </a:r>
          </a:p>
        </p:txBody>
      </p:sp>
      <p:sp>
        <p:nvSpPr>
          <p:cNvPr id="5" name="Cube 4"/>
          <p:cNvSpPr/>
          <p:nvPr/>
        </p:nvSpPr>
        <p:spPr>
          <a:xfrm>
            <a:off x="1905000" y="4495800"/>
            <a:ext cx="4876800" cy="1600200"/>
          </a:xfrm>
          <a:prstGeom prst="cube">
            <a:avLst>
              <a:gd name="adj" fmla="val 7370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4267200" y="4495800"/>
            <a:ext cx="457200" cy="609600"/>
            <a:chOff x="4114800" y="4648200"/>
            <a:chExt cx="457200" cy="609600"/>
          </a:xfrm>
        </p:grpSpPr>
        <p:sp>
          <p:nvSpPr>
            <p:cNvPr id="6" name="Oval 5"/>
            <p:cNvSpPr/>
            <p:nvPr/>
          </p:nvSpPr>
          <p:spPr>
            <a:xfrm>
              <a:off x="4191000" y="4876800"/>
              <a:ext cx="3048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4343400" y="4648200"/>
              <a:ext cx="0" cy="60960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191000" y="4800600"/>
              <a:ext cx="3048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14800" y="4953000"/>
              <a:ext cx="45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2819400" y="4876800"/>
            <a:ext cx="457200" cy="609600"/>
            <a:chOff x="4114800" y="4648200"/>
            <a:chExt cx="457200" cy="609600"/>
          </a:xfrm>
        </p:grpSpPr>
        <p:sp>
          <p:nvSpPr>
            <p:cNvPr id="18" name="Oval 17"/>
            <p:cNvSpPr/>
            <p:nvPr/>
          </p:nvSpPr>
          <p:spPr>
            <a:xfrm>
              <a:off x="4191000" y="4876800"/>
              <a:ext cx="3048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4343400" y="4648200"/>
              <a:ext cx="0" cy="60960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191000" y="4800600"/>
              <a:ext cx="3048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114800" y="4953000"/>
              <a:ext cx="45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5410200" y="4800600"/>
            <a:ext cx="457200" cy="609600"/>
            <a:chOff x="4114800" y="4648200"/>
            <a:chExt cx="457200" cy="609600"/>
          </a:xfrm>
        </p:grpSpPr>
        <p:sp>
          <p:nvSpPr>
            <p:cNvPr id="23" name="Oval 22"/>
            <p:cNvSpPr/>
            <p:nvPr/>
          </p:nvSpPr>
          <p:spPr>
            <a:xfrm>
              <a:off x="4191000" y="4876800"/>
              <a:ext cx="3048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4343400" y="4648200"/>
              <a:ext cx="0" cy="60960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191000" y="4800600"/>
              <a:ext cx="30480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114800" y="4953000"/>
              <a:ext cx="45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Pentagon 26"/>
          <p:cNvSpPr/>
          <p:nvPr/>
        </p:nvSpPr>
        <p:spPr>
          <a:xfrm rot="5400000">
            <a:off x="4191000" y="3962400"/>
            <a:ext cx="533400" cy="228600"/>
          </a:xfrm>
          <a:prstGeom prst="homePlat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entagon 27"/>
          <p:cNvSpPr/>
          <p:nvPr/>
        </p:nvSpPr>
        <p:spPr>
          <a:xfrm rot="5400000">
            <a:off x="5410200" y="4419600"/>
            <a:ext cx="533400" cy="228600"/>
          </a:xfrm>
          <a:prstGeom prst="homePlat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entagon 28"/>
          <p:cNvSpPr/>
          <p:nvPr/>
        </p:nvSpPr>
        <p:spPr>
          <a:xfrm rot="5400000">
            <a:off x="2743200" y="4419600"/>
            <a:ext cx="533400" cy="228600"/>
          </a:xfrm>
          <a:prstGeom prst="homePlat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V="1">
            <a:off x="3200400" y="3962400"/>
            <a:ext cx="1066800" cy="381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724400" y="3962400"/>
            <a:ext cx="762000" cy="381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276600" y="4343400"/>
            <a:ext cx="0" cy="3810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648200" y="4038600"/>
            <a:ext cx="0" cy="3810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867400" y="4343400"/>
            <a:ext cx="0" cy="3810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69413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2100" i="1" dirty="0"/>
              <a:t>Steps taken for getting the cutter paths</a:t>
            </a:r>
          </a:p>
        </p:txBody>
      </p:sp>
      <p:pic>
        <p:nvPicPr>
          <p:cNvPr id="25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2114552"/>
            <a:ext cx="3000375"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eeform 1"/>
          <p:cNvSpPr/>
          <p:nvPr/>
        </p:nvSpPr>
        <p:spPr>
          <a:xfrm>
            <a:off x="6606020" y="2532784"/>
            <a:ext cx="358487" cy="2260023"/>
          </a:xfrm>
          <a:custGeom>
            <a:avLst/>
            <a:gdLst>
              <a:gd name="connsiteX0" fmla="*/ 0 w 477982"/>
              <a:gd name="connsiteY0" fmla="*/ 0 h 3013364"/>
              <a:gd name="connsiteX1" fmla="*/ 187037 w 477982"/>
              <a:gd name="connsiteY1" fmla="*/ 665019 h 3013364"/>
              <a:gd name="connsiteX2" fmla="*/ 62346 w 477982"/>
              <a:gd name="connsiteY2" fmla="*/ 1880755 h 3013364"/>
              <a:gd name="connsiteX3" fmla="*/ 477982 w 477982"/>
              <a:gd name="connsiteY3" fmla="*/ 3013364 h 3013364"/>
            </a:gdLst>
            <a:ahLst/>
            <a:cxnLst>
              <a:cxn ang="0">
                <a:pos x="connsiteX0" y="connsiteY0"/>
              </a:cxn>
              <a:cxn ang="0">
                <a:pos x="connsiteX1" y="connsiteY1"/>
              </a:cxn>
              <a:cxn ang="0">
                <a:pos x="connsiteX2" y="connsiteY2"/>
              </a:cxn>
              <a:cxn ang="0">
                <a:pos x="connsiteX3" y="connsiteY3"/>
              </a:cxn>
            </a:cxnLst>
            <a:rect l="l" t="t" r="r" b="b"/>
            <a:pathLst>
              <a:path w="477982" h="3013364">
                <a:moveTo>
                  <a:pt x="0" y="0"/>
                </a:moveTo>
                <a:cubicBezTo>
                  <a:pt x="88323" y="175780"/>
                  <a:pt x="176646" y="351560"/>
                  <a:pt x="187037" y="665019"/>
                </a:cubicBezTo>
                <a:cubicBezTo>
                  <a:pt x="197428" y="978478"/>
                  <a:pt x="13855" y="1489364"/>
                  <a:pt x="62346" y="1880755"/>
                </a:cubicBezTo>
                <a:cubicBezTo>
                  <a:pt x="110837" y="2272146"/>
                  <a:pt x="294409" y="2642755"/>
                  <a:pt x="477982" y="30133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4" name="Oval 3"/>
          <p:cNvSpPr/>
          <p:nvPr/>
        </p:nvSpPr>
        <p:spPr>
          <a:xfrm>
            <a:off x="6980094" y="4551220"/>
            <a:ext cx="62347" cy="70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183" y="3901680"/>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367" y="3163925"/>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8356" y="2335250"/>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V="1">
            <a:off x="6964507" y="4216113"/>
            <a:ext cx="132485" cy="5922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699540" y="3608243"/>
            <a:ext cx="109105" cy="5689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689149" y="2875685"/>
            <a:ext cx="189633" cy="5658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606020" y="2150918"/>
            <a:ext cx="405246" cy="3818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40274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2100" i="1" dirty="0"/>
              <a:t>Steps taken for getting the cutter paths</a:t>
            </a:r>
          </a:p>
        </p:txBody>
      </p:sp>
      <p:pic>
        <p:nvPicPr>
          <p:cNvPr id="25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2114552"/>
            <a:ext cx="3000375"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eeform 1"/>
          <p:cNvSpPr/>
          <p:nvPr/>
        </p:nvSpPr>
        <p:spPr>
          <a:xfrm>
            <a:off x="6606020" y="2532784"/>
            <a:ext cx="358487" cy="2260023"/>
          </a:xfrm>
          <a:custGeom>
            <a:avLst/>
            <a:gdLst>
              <a:gd name="connsiteX0" fmla="*/ 0 w 477982"/>
              <a:gd name="connsiteY0" fmla="*/ 0 h 3013364"/>
              <a:gd name="connsiteX1" fmla="*/ 187037 w 477982"/>
              <a:gd name="connsiteY1" fmla="*/ 665019 h 3013364"/>
              <a:gd name="connsiteX2" fmla="*/ 62346 w 477982"/>
              <a:gd name="connsiteY2" fmla="*/ 1880755 h 3013364"/>
              <a:gd name="connsiteX3" fmla="*/ 477982 w 477982"/>
              <a:gd name="connsiteY3" fmla="*/ 3013364 h 3013364"/>
            </a:gdLst>
            <a:ahLst/>
            <a:cxnLst>
              <a:cxn ang="0">
                <a:pos x="connsiteX0" y="connsiteY0"/>
              </a:cxn>
              <a:cxn ang="0">
                <a:pos x="connsiteX1" y="connsiteY1"/>
              </a:cxn>
              <a:cxn ang="0">
                <a:pos x="connsiteX2" y="connsiteY2"/>
              </a:cxn>
              <a:cxn ang="0">
                <a:pos x="connsiteX3" y="connsiteY3"/>
              </a:cxn>
            </a:cxnLst>
            <a:rect l="l" t="t" r="r" b="b"/>
            <a:pathLst>
              <a:path w="477982" h="3013364">
                <a:moveTo>
                  <a:pt x="0" y="0"/>
                </a:moveTo>
                <a:cubicBezTo>
                  <a:pt x="88323" y="175780"/>
                  <a:pt x="176646" y="351560"/>
                  <a:pt x="187037" y="665019"/>
                </a:cubicBezTo>
                <a:cubicBezTo>
                  <a:pt x="197428" y="978478"/>
                  <a:pt x="13855" y="1489364"/>
                  <a:pt x="62346" y="1880755"/>
                </a:cubicBezTo>
                <a:cubicBezTo>
                  <a:pt x="110837" y="2272146"/>
                  <a:pt x="294409" y="2642755"/>
                  <a:pt x="477982" y="30133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4" name="Oval 3"/>
          <p:cNvSpPr/>
          <p:nvPr/>
        </p:nvSpPr>
        <p:spPr>
          <a:xfrm>
            <a:off x="6980094" y="4551220"/>
            <a:ext cx="62347" cy="70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183" y="3901680"/>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367" y="3163925"/>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8356" y="2335250"/>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V="1">
            <a:off x="6964507" y="4216113"/>
            <a:ext cx="132485" cy="5922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699540" y="3608243"/>
            <a:ext cx="109105" cy="5689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689149" y="2875685"/>
            <a:ext cx="189633" cy="5658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606020" y="2150918"/>
            <a:ext cx="405246" cy="3818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6740210" y="2369128"/>
            <a:ext cx="278849" cy="2236643"/>
          </a:xfrm>
          <a:custGeom>
            <a:avLst/>
            <a:gdLst>
              <a:gd name="connsiteX0" fmla="*/ 49680 w 371798"/>
              <a:gd name="connsiteY0" fmla="*/ 0 h 2982191"/>
              <a:gd name="connsiteX1" fmla="*/ 49680 w 371798"/>
              <a:gd name="connsiteY1" fmla="*/ 1132609 h 2982191"/>
              <a:gd name="connsiteX2" fmla="*/ 18508 w 371798"/>
              <a:gd name="connsiteY2" fmla="*/ 2098964 h 2982191"/>
              <a:gd name="connsiteX3" fmla="*/ 371798 w 371798"/>
              <a:gd name="connsiteY3" fmla="*/ 2982191 h 2982191"/>
            </a:gdLst>
            <a:ahLst/>
            <a:cxnLst>
              <a:cxn ang="0">
                <a:pos x="connsiteX0" y="connsiteY0"/>
              </a:cxn>
              <a:cxn ang="0">
                <a:pos x="connsiteX1" y="connsiteY1"/>
              </a:cxn>
              <a:cxn ang="0">
                <a:pos x="connsiteX2" y="connsiteY2"/>
              </a:cxn>
              <a:cxn ang="0">
                <a:pos x="connsiteX3" y="connsiteY3"/>
              </a:cxn>
            </a:cxnLst>
            <a:rect l="l" t="t" r="r" b="b"/>
            <a:pathLst>
              <a:path w="371798" h="2982191">
                <a:moveTo>
                  <a:pt x="49680" y="0"/>
                </a:moveTo>
                <a:cubicBezTo>
                  <a:pt x="52277" y="391391"/>
                  <a:pt x="54875" y="782782"/>
                  <a:pt x="49680" y="1132609"/>
                </a:cubicBezTo>
                <a:cubicBezTo>
                  <a:pt x="44485" y="1482436"/>
                  <a:pt x="-35178" y="1790700"/>
                  <a:pt x="18508" y="2098964"/>
                </a:cubicBezTo>
                <a:cubicBezTo>
                  <a:pt x="72194" y="2407228"/>
                  <a:pt x="221996" y="2694709"/>
                  <a:pt x="371798" y="2982191"/>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14293271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2100" i="1" dirty="0"/>
              <a:t>Steps taken for getting the cutter paths</a:t>
            </a:r>
          </a:p>
        </p:txBody>
      </p:sp>
      <p:pic>
        <p:nvPicPr>
          <p:cNvPr id="25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2114552"/>
            <a:ext cx="3000375"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eeform 1"/>
          <p:cNvSpPr/>
          <p:nvPr/>
        </p:nvSpPr>
        <p:spPr>
          <a:xfrm>
            <a:off x="6606020" y="2532784"/>
            <a:ext cx="358487" cy="2260023"/>
          </a:xfrm>
          <a:custGeom>
            <a:avLst/>
            <a:gdLst>
              <a:gd name="connsiteX0" fmla="*/ 0 w 477982"/>
              <a:gd name="connsiteY0" fmla="*/ 0 h 3013364"/>
              <a:gd name="connsiteX1" fmla="*/ 187037 w 477982"/>
              <a:gd name="connsiteY1" fmla="*/ 665019 h 3013364"/>
              <a:gd name="connsiteX2" fmla="*/ 62346 w 477982"/>
              <a:gd name="connsiteY2" fmla="*/ 1880755 h 3013364"/>
              <a:gd name="connsiteX3" fmla="*/ 477982 w 477982"/>
              <a:gd name="connsiteY3" fmla="*/ 3013364 h 3013364"/>
            </a:gdLst>
            <a:ahLst/>
            <a:cxnLst>
              <a:cxn ang="0">
                <a:pos x="connsiteX0" y="connsiteY0"/>
              </a:cxn>
              <a:cxn ang="0">
                <a:pos x="connsiteX1" y="connsiteY1"/>
              </a:cxn>
              <a:cxn ang="0">
                <a:pos x="connsiteX2" y="connsiteY2"/>
              </a:cxn>
              <a:cxn ang="0">
                <a:pos x="connsiteX3" y="connsiteY3"/>
              </a:cxn>
            </a:cxnLst>
            <a:rect l="l" t="t" r="r" b="b"/>
            <a:pathLst>
              <a:path w="477982" h="3013364">
                <a:moveTo>
                  <a:pt x="0" y="0"/>
                </a:moveTo>
                <a:cubicBezTo>
                  <a:pt x="88323" y="175780"/>
                  <a:pt x="176646" y="351560"/>
                  <a:pt x="187037" y="665019"/>
                </a:cubicBezTo>
                <a:cubicBezTo>
                  <a:pt x="197428" y="978478"/>
                  <a:pt x="13855" y="1489364"/>
                  <a:pt x="62346" y="1880755"/>
                </a:cubicBezTo>
                <a:cubicBezTo>
                  <a:pt x="110837" y="2272146"/>
                  <a:pt x="294409" y="2642755"/>
                  <a:pt x="477982" y="30133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4" name="Oval 3"/>
          <p:cNvSpPr/>
          <p:nvPr/>
        </p:nvSpPr>
        <p:spPr>
          <a:xfrm>
            <a:off x="6980094" y="4551220"/>
            <a:ext cx="62347" cy="70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183" y="3901680"/>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367" y="3163925"/>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8356" y="2335250"/>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V="1">
            <a:off x="6964507" y="4216113"/>
            <a:ext cx="132485" cy="5922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699540" y="3608243"/>
            <a:ext cx="109105" cy="5689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689149" y="2875685"/>
            <a:ext cx="189633" cy="5658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606020" y="2150918"/>
            <a:ext cx="405246" cy="3818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6740210" y="2369128"/>
            <a:ext cx="278849" cy="2236643"/>
          </a:xfrm>
          <a:custGeom>
            <a:avLst/>
            <a:gdLst>
              <a:gd name="connsiteX0" fmla="*/ 49680 w 371798"/>
              <a:gd name="connsiteY0" fmla="*/ 0 h 2982191"/>
              <a:gd name="connsiteX1" fmla="*/ 49680 w 371798"/>
              <a:gd name="connsiteY1" fmla="*/ 1132609 h 2982191"/>
              <a:gd name="connsiteX2" fmla="*/ 18508 w 371798"/>
              <a:gd name="connsiteY2" fmla="*/ 2098964 h 2982191"/>
              <a:gd name="connsiteX3" fmla="*/ 371798 w 371798"/>
              <a:gd name="connsiteY3" fmla="*/ 2982191 h 2982191"/>
            </a:gdLst>
            <a:ahLst/>
            <a:cxnLst>
              <a:cxn ang="0">
                <a:pos x="connsiteX0" y="connsiteY0"/>
              </a:cxn>
              <a:cxn ang="0">
                <a:pos x="connsiteX1" y="connsiteY1"/>
              </a:cxn>
              <a:cxn ang="0">
                <a:pos x="connsiteX2" y="connsiteY2"/>
              </a:cxn>
              <a:cxn ang="0">
                <a:pos x="connsiteX3" y="connsiteY3"/>
              </a:cxn>
            </a:cxnLst>
            <a:rect l="l" t="t" r="r" b="b"/>
            <a:pathLst>
              <a:path w="371798" h="2982191">
                <a:moveTo>
                  <a:pt x="49680" y="0"/>
                </a:moveTo>
                <a:cubicBezTo>
                  <a:pt x="52277" y="391391"/>
                  <a:pt x="54875" y="782782"/>
                  <a:pt x="49680" y="1132609"/>
                </a:cubicBezTo>
                <a:cubicBezTo>
                  <a:pt x="44485" y="1482436"/>
                  <a:pt x="-35178" y="1790700"/>
                  <a:pt x="18508" y="2098964"/>
                </a:cubicBezTo>
                <a:cubicBezTo>
                  <a:pt x="72194" y="2407228"/>
                  <a:pt x="221996" y="2694709"/>
                  <a:pt x="371798" y="2982191"/>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cxnSp>
        <p:nvCxnSpPr>
          <p:cNvPr id="5" name="Straight Arrow Connector 4"/>
          <p:cNvCxnSpPr>
            <a:stCxn id="20" idx="3"/>
          </p:cNvCxnSpPr>
          <p:nvPr/>
        </p:nvCxnSpPr>
        <p:spPr>
          <a:xfrm flipH="1" flipV="1">
            <a:off x="6777470" y="4262870"/>
            <a:ext cx="241589" cy="342900"/>
          </a:xfrm>
          <a:prstGeom prst="straightConnector1">
            <a:avLst/>
          </a:prstGeom>
          <a:ln>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20" idx="2"/>
          </p:cNvCxnSpPr>
          <p:nvPr/>
        </p:nvCxnSpPr>
        <p:spPr>
          <a:xfrm flipH="1" flipV="1">
            <a:off x="6551468" y="3491346"/>
            <a:ext cx="202623" cy="452005"/>
          </a:xfrm>
          <a:prstGeom prst="straightConnector1">
            <a:avLst/>
          </a:prstGeom>
          <a:ln>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0" idx="1"/>
          </p:cNvCxnSpPr>
          <p:nvPr/>
        </p:nvCxnSpPr>
        <p:spPr>
          <a:xfrm flipV="1">
            <a:off x="6777472" y="2719820"/>
            <a:ext cx="38966" cy="498764"/>
          </a:xfrm>
          <a:prstGeom prst="straightConnector1">
            <a:avLst/>
          </a:prstGeom>
          <a:ln>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20" idx="0"/>
          </p:cNvCxnSpPr>
          <p:nvPr/>
        </p:nvCxnSpPr>
        <p:spPr>
          <a:xfrm flipH="1" flipV="1">
            <a:off x="6754091" y="2143125"/>
            <a:ext cx="23379" cy="226002"/>
          </a:xfrm>
          <a:prstGeom prst="straightConnector1">
            <a:avLst/>
          </a:prstGeom>
          <a:ln>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84127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2100" i="1" dirty="0"/>
              <a:t>Steps taken for getting the cutter paths</a:t>
            </a:r>
          </a:p>
        </p:txBody>
      </p:sp>
      <p:pic>
        <p:nvPicPr>
          <p:cNvPr id="25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2114552"/>
            <a:ext cx="3000375"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eeform 1"/>
          <p:cNvSpPr/>
          <p:nvPr/>
        </p:nvSpPr>
        <p:spPr>
          <a:xfrm>
            <a:off x="6606020" y="2532784"/>
            <a:ext cx="358487" cy="2260023"/>
          </a:xfrm>
          <a:custGeom>
            <a:avLst/>
            <a:gdLst>
              <a:gd name="connsiteX0" fmla="*/ 0 w 477982"/>
              <a:gd name="connsiteY0" fmla="*/ 0 h 3013364"/>
              <a:gd name="connsiteX1" fmla="*/ 187037 w 477982"/>
              <a:gd name="connsiteY1" fmla="*/ 665019 h 3013364"/>
              <a:gd name="connsiteX2" fmla="*/ 62346 w 477982"/>
              <a:gd name="connsiteY2" fmla="*/ 1880755 h 3013364"/>
              <a:gd name="connsiteX3" fmla="*/ 477982 w 477982"/>
              <a:gd name="connsiteY3" fmla="*/ 3013364 h 3013364"/>
            </a:gdLst>
            <a:ahLst/>
            <a:cxnLst>
              <a:cxn ang="0">
                <a:pos x="connsiteX0" y="connsiteY0"/>
              </a:cxn>
              <a:cxn ang="0">
                <a:pos x="connsiteX1" y="connsiteY1"/>
              </a:cxn>
              <a:cxn ang="0">
                <a:pos x="connsiteX2" y="connsiteY2"/>
              </a:cxn>
              <a:cxn ang="0">
                <a:pos x="connsiteX3" y="connsiteY3"/>
              </a:cxn>
            </a:cxnLst>
            <a:rect l="l" t="t" r="r" b="b"/>
            <a:pathLst>
              <a:path w="477982" h="3013364">
                <a:moveTo>
                  <a:pt x="0" y="0"/>
                </a:moveTo>
                <a:cubicBezTo>
                  <a:pt x="88323" y="175780"/>
                  <a:pt x="176646" y="351560"/>
                  <a:pt x="187037" y="665019"/>
                </a:cubicBezTo>
                <a:cubicBezTo>
                  <a:pt x="197428" y="978478"/>
                  <a:pt x="13855" y="1489364"/>
                  <a:pt x="62346" y="1880755"/>
                </a:cubicBezTo>
                <a:cubicBezTo>
                  <a:pt x="110837" y="2272146"/>
                  <a:pt x="294409" y="2642755"/>
                  <a:pt x="477982" y="30133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4" name="Oval 3"/>
          <p:cNvSpPr/>
          <p:nvPr/>
        </p:nvSpPr>
        <p:spPr>
          <a:xfrm>
            <a:off x="6980094" y="4551220"/>
            <a:ext cx="62347" cy="70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183" y="3901680"/>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367" y="3163925"/>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8356" y="2335250"/>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V="1">
            <a:off x="6964507" y="4216113"/>
            <a:ext cx="132485" cy="5922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699540" y="3608243"/>
            <a:ext cx="109105" cy="5689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689149" y="2875685"/>
            <a:ext cx="189633" cy="5658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606020" y="2150918"/>
            <a:ext cx="405246" cy="3818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6740210" y="2369128"/>
            <a:ext cx="278849" cy="2236643"/>
          </a:xfrm>
          <a:custGeom>
            <a:avLst/>
            <a:gdLst>
              <a:gd name="connsiteX0" fmla="*/ 49680 w 371798"/>
              <a:gd name="connsiteY0" fmla="*/ 0 h 2982191"/>
              <a:gd name="connsiteX1" fmla="*/ 49680 w 371798"/>
              <a:gd name="connsiteY1" fmla="*/ 1132609 h 2982191"/>
              <a:gd name="connsiteX2" fmla="*/ 18508 w 371798"/>
              <a:gd name="connsiteY2" fmla="*/ 2098964 h 2982191"/>
              <a:gd name="connsiteX3" fmla="*/ 371798 w 371798"/>
              <a:gd name="connsiteY3" fmla="*/ 2982191 h 2982191"/>
            </a:gdLst>
            <a:ahLst/>
            <a:cxnLst>
              <a:cxn ang="0">
                <a:pos x="connsiteX0" y="connsiteY0"/>
              </a:cxn>
              <a:cxn ang="0">
                <a:pos x="connsiteX1" y="connsiteY1"/>
              </a:cxn>
              <a:cxn ang="0">
                <a:pos x="connsiteX2" y="connsiteY2"/>
              </a:cxn>
              <a:cxn ang="0">
                <a:pos x="connsiteX3" y="connsiteY3"/>
              </a:cxn>
            </a:cxnLst>
            <a:rect l="l" t="t" r="r" b="b"/>
            <a:pathLst>
              <a:path w="371798" h="2982191">
                <a:moveTo>
                  <a:pt x="49680" y="0"/>
                </a:moveTo>
                <a:cubicBezTo>
                  <a:pt x="52277" y="391391"/>
                  <a:pt x="54875" y="782782"/>
                  <a:pt x="49680" y="1132609"/>
                </a:cubicBezTo>
                <a:cubicBezTo>
                  <a:pt x="44485" y="1482436"/>
                  <a:pt x="-35178" y="1790700"/>
                  <a:pt x="18508" y="2098964"/>
                </a:cubicBezTo>
                <a:cubicBezTo>
                  <a:pt x="72194" y="2407228"/>
                  <a:pt x="221996" y="2694709"/>
                  <a:pt x="371798" y="2982191"/>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cxnSp>
        <p:nvCxnSpPr>
          <p:cNvPr id="5" name="Straight Arrow Connector 4"/>
          <p:cNvCxnSpPr>
            <a:stCxn id="20" idx="3"/>
          </p:cNvCxnSpPr>
          <p:nvPr/>
        </p:nvCxnSpPr>
        <p:spPr>
          <a:xfrm flipH="1" flipV="1">
            <a:off x="6777470" y="4262870"/>
            <a:ext cx="241589" cy="342900"/>
          </a:xfrm>
          <a:prstGeom prst="straightConnector1">
            <a:avLst/>
          </a:prstGeom>
          <a:ln>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20" idx="2"/>
          </p:cNvCxnSpPr>
          <p:nvPr/>
        </p:nvCxnSpPr>
        <p:spPr>
          <a:xfrm flipH="1" flipV="1">
            <a:off x="6551468" y="3491346"/>
            <a:ext cx="202623" cy="452005"/>
          </a:xfrm>
          <a:prstGeom prst="straightConnector1">
            <a:avLst/>
          </a:prstGeom>
          <a:ln>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0" idx="1"/>
          </p:cNvCxnSpPr>
          <p:nvPr/>
        </p:nvCxnSpPr>
        <p:spPr>
          <a:xfrm flipV="1">
            <a:off x="6777472" y="2719820"/>
            <a:ext cx="38966" cy="498764"/>
          </a:xfrm>
          <a:prstGeom prst="straightConnector1">
            <a:avLst/>
          </a:prstGeom>
          <a:ln>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20" idx="0"/>
          </p:cNvCxnSpPr>
          <p:nvPr/>
        </p:nvCxnSpPr>
        <p:spPr>
          <a:xfrm flipH="1" flipV="1">
            <a:off x="6754091" y="2143125"/>
            <a:ext cx="23379" cy="226002"/>
          </a:xfrm>
          <a:prstGeom prst="straightConnector1">
            <a:avLst/>
          </a:prstGeom>
          <a:ln>
            <a:solidFill>
              <a:schemeClr val="accent3"/>
            </a:solidFill>
            <a:tailEnd type="arrow"/>
          </a:ln>
        </p:spPr>
        <p:style>
          <a:lnRef idx="1">
            <a:schemeClr val="accent1"/>
          </a:lnRef>
          <a:fillRef idx="0">
            <a:schemeClr val="accent1"/>
          </a:fillRef>
          <a:effectRef idx="0">
            <a:schemeClr val="accent1"/>
          </a:effectRef>
          <a:fontRef idx="minor">
            <a:schemeClr val="tx1"/>
          </a:fontRef>
        </p:style>
      </p:cxn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5035" y="2144641"/>
            <a:ext cx="777478" cy="2661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664570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2100" i="1" dirty="0"/>
              <a:t>Steps taken for getting the cutter paths</a:t>
            </a:r>
          </a:p>
        </p:txBody>
      </p:sp>
      <p:pic>
        <p:nvPicPr>
          <p:cNvPr id="25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2114552"/>
            <a:ext cx="3000375"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eeform 1"/>
          <p:cNvSpPr/>
          <p:nvPr/>
        </p:nvSpPr>
        <p:spPr>
          <a:xfrm>
            <a:off x="6606020" y="2532784"/>
            <a:ext cx="358487" cy="2260023"/>
          </a:xfrm>
          <a:custGeom>
            <a:avLst/>
            <a:gdLst>
              <a:gd name="connsiteX0" fmla="*/ 0 w 477982"/>
              <a:gd name="connsiteY0" fmla="*/ 0 h 3013364"/>
              <a:gd name="connsiteX1" fmla="*/ 187037 w 477982"/>
              <a:gd name="connsiteY1" fmla="*/ 665019 h 3013364"/>
              <a:gd name="connsiteX2" fmla="*/ 62346 w 477982"/>
              <a:gd name="connsiteY2" fmla="*/ 1880755 h 3013364"/>
              <a:gd name="connsiteX3" fmla="*/ 477982 w 477982"/>
              <a:gd name="connsiteY3" fmla="*/ 3013364 h 3013364"/>
            </a:gdLst>
            <a:ahLst/>
            <a:cxnLst>
              <a:cxn ang="0">
                <a:pos x="connsiteX0" y="connsiteY0"/>
              </a:cxn>
              <a:cxn ang="0">
                <a:pos x="connsiteX1" y="connsiteY1"/>
              </a:cxn>
              <a:cxn ang="0">
                <a:pos x="connsiteX2" y="connsiteY2"/>
              </a:cxn>
              <a:cxn ang="0">
                <a:pos x="connsiteX3" y="connsiteY3"/>
              </a:cxn>
            </a:cxnLst>
            <a:rect l="l" t="t" r="r" b="b"/>
            <a:pathLst>
              <a:path w="477982" h="3013364">
                <a:moveTo>
                  <a:pt x="0" y="0"/>
                </a:moveTo>
                <a:cubicBezTo>
                  <a:pt x="88323" y="175780"/>
                  <a:pt x="176646" y="351560"/>
                  <a:pt x="187037" y="665019"/>
                </a:cubicBezTo>
                <a:cubicBezTo>
                  <a:pt x="197428" y="978478"/>
                  <a:pt x="13855" y="1489364"/>
                  <a:pt x="62346" y="1880755"/>
                </a:cubicBezTo>
                <a:cubicBezTo>
                  <a:pt x="110837" y="2272146"/>
                  <a:pt x="294409" y="2642755"/>
                  <a:pt x="477982" y="30133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grpSp>
        <p:nvGrpSpPr>
          <p:cNvPr id="21" name="Group 20"/>
          <p:cNvGrpSpPr/>
          <p:nvPr/>
        </p:nvGrpSpPr>
        <p:grpSpPr>
          <a:xfrm>
            <a:off x="6492912" y="2143558"/>
            <a:ext cx="767737" cy="2649249"/>
            <a:chOff x="7133215" y="1715077"/>
            <a:chExt cx="1023649" cy="3532332"/>
          </a:xfrm>
        </p:grpSpPr>
        <p:sp>
          <p:nvSpPr>
            <p:cNvPr id="3" name="Oval 2"/>
            <p:cNvSpPr/>
            <p:nvPr/>
          </p:nvSpPr>
          <p:spPr>
            <a:xfrm>
              <a:off x="7491846" y="4644736"/>
              <a:ext cx="665018" cy="602673"/>
            </a:xfrm>
            <a:prstGeom prst="ellipse">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1706" y="1715077"/>
              <a:ext cx="68262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070" y="2823441"/>
              <a:ext cx="68262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3215" y="3807113"/>
              <a:ext cx="68262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Oval 3"/>
          <p:cNvSpPr/>
          <p:nvPr/>
        </p:nvSpPr>
        <p:spPr>
          <a:xfrm>
            <a:off x="6980094" y="4551220"/>
            <a:ext cx="62347" cy="70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7183" y="3901680"/>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5367" y="3163925"/>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8356" y="2335250"/>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V="1">
            <a:off x="6964507" y="4216113"/>
            <a:ext cx="132485" cy="5922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699540" y="3608243"/>
            <a:ext cx="109105" cy="5689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689149" y="2875685"/>
            <a:ext cx="189633" cy="5658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606020" y="2150918"/>
            <a:ext cx="405246" cy="3818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2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336" y="2337415"/>
            <a:ext cx="292894" cy="2245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479178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2100" i="1" dirty="0"/>
              <a:t>Steps taken for getting the cutter paths</a:t>
            </a:r>
          </a:p>
        </p:txBody>
      </p:sp>
      <p:pic>
        <p:nvPicPr>
          <p:cNvPr id="25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2114552"/>
            <a:ext cx="3000375"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eeform 1"/>
          <p:cNvSpPr/>
          <p:nvPr/>
        </p:nvSpPr>
        <p:spPr>
          <a:xfrm>
            <a:off x="6606020" y="2532784"/>
            <a:ext cx="358487" cy="2260023"/>
          </a:xfrm>
          <a:custGeom>
            <a:avLst/>
            <a:gdLst>
              <a:gd name="connsiteX0" fmla="*/ 0 w 477982"/>
              <a:gd name="connsiteY0" fmla="*/ 0 h 3013364"/>
              <a:gd name="connsiteX1" fmla="*/ 187037 w 477982"/>
              <a:gd name="connsiteY1" fmla="*/ 665019 h 3013364"/>
              <a:gd name="connsiteX2" fmla="*/ 62346 w 477982"/>
              <a:gd name="connsiteY2" fmla="*/ 1880755 h 3013364"/>
              <a:gd name="connsiteX3" fmla="*/ 477982 w 477982"/>
              <a:gd name="connsiteY3" fmla="*/ 3013364 h 3013364"/>
            </a:gdLst>
            <a:ahLst/>
            <a:cxnLst>
              <a:cxn ang="0">
                <a:pos x="connsiteX0" y="connsiteY0"/>
              </a:cxn>
              <a:cxn ang="0">
                <a:pos x="connsiteX1" y="connsiteY1"/>
              </a:cxn>
              <a:cxn ang="0">
                <a:pos x="connsiteX2" y="connsiteY2"/>
              </a:cxn>
              <a:cxn ang="0">
                <a:pos x="connsiteX3" y="connsiteY3"/>
              </a:cxn>
            </a:cxnLst>
            <a:rect l="l" t="t" r="r" b="b"/>
            <a:pathLst>
              <a:path w="477982" h="3013364">
                <a:moveTo>
                  <a:pt x="0" y="0"/>
                </a:moveTo>
                <a:cubicBezTo>
                  <a:pt x="88323" y="175780"/>
                  <a:pt x="176646" y="351560"/>
                  <a:pt x="187037" y="665019"/>
                </a:cubicBezTo>
                <a:cubicBezTo>
                  <a:pt x="197428" y="978478"/>
                  <a:pt x="13855" y="1489364"/>
                  <a:pt x="62346" y="1880755"/>
                </a:cubicBezTo>
                <a:cubicBezTo>
                  <a:pt x="110837" y="2272146"/>
                  <a:pt x="294409" y="2642755"/>
                  <a:pt x="477982" y="30133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grpSp>
        <p:nvGrpSpPr>
          <p:cNvPr id="21" name="Group 20"/>
          <p:cNvGrpSpPr/>
          <p:nvPr/>
        </p:nvGrpSpPr>
        <p:grpSpPr>
          <a:xfrm>
            <a:off x="6492912" y="2143558"/>
            <a:ext cx="767737" cy="2649249"/>
            <a:chOff x="7133215" y="1715077"/>
            <a:chExt cx="1023649" cy="3532332"/>
          </a:xfrm>
        </p:grpSpPr>
        <p:sp>
          <p:nvSpPr>
            <p:cNvPr id="3" name="Oval 2"/>
            <p:cNvSpPr/>
            <p:nvPr/>
          </p:nvSpPr>
          <p:spPr>
            <a:xfrm>
              <a:off x="7491846" y="4644736"/>
              <a:ext cx="665018" cy="602673"/>
            </a:xfrm>
            <a:prstGeom prst="ellipse">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1706" y="1715077"/>
              <a:ext cx="68262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070" y="2823441"/>
              <a:ext cx="68262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3215" y="3807113"/>
              <a:ext cx="68262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Oval 3"/>
          <p:cNvSpPr/>
          <p:nvPr/>
        </p:nvSpPr>
        <p:spPr>
          <a:xfrm>
            <a:off x="6980094" y="4551220"/>
            <a:ext cx="62347" cy="70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7183" y="3901680"/>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5367" y="3163925"/>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8356" y="2335250"/>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V="1">
            <a:off x="6964507" y="4216113"/>
            <a:ext cx="132485" cy="5922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699540" y="3608243"/>
            <a:ext cx="109105" cy="5689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689149" y="2875685"/>
            <a:ext cx="189633" cy="5658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606020" y="2150918"/>
            <a:ext cx="405246" cy="3818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6740210" y="2369128"/>
            <a:ext cx="278849" cy="2236643"/>
          </a:xfrm>
          <a:custGeom>
            <a:avLst/>
            <a:gdLst>
              <a:gd name="connsiteX0" fmla="*/ 49680 w 371798"/>
              <a:gd name="connsiteY0" fmla="*/ 0 h 2982191"/>
              <a:gd name="connsiteX1" fmla="*/ 49680 w 371798"/>
              <a:gd name="connsiteY1" fmla="*/ 1132609 h 2982191"/>
              <a:gd name="connsiteX2" fmla="*/ 18508 w 371798"/>
              <a:gd name="connsiteY2" fmla="*/ 2098964 h 2982191"/>
              <a:gd name="connsiteX3" fmla="*/ 371798 w 371798"/>
              <a:gd name="connsiteY3" fmla="*/ 2982191 h 2982191"/>
            </a:gdLst>
            <a:ahLst/>
            <a:cxnLst>
              <a:cxn ang="0">
                <a:pos x="connsiteX0" y="connsiteY0"/>
              </a:cxn>
              <a:cxn ang="0">
                <a:pos x="connsiteX1" y="connsiteY1"/>
              </a:cxn>
              <a:cxn ang="0">
                <a:pos x="connsiteX2" y="connsiteY2"/>
              </a:cxn>
              <a:cxn ang="0">
                <a:pos x="connsiteX3" y="connsiteY3"/>
              </a:cxn>
            </a:cxnLst>
            <a:rect l="l" t="t" r="r" b="b"/>
            <a:pathLst>
              <a:path w="371798" h="2982191">
                <a:moveTo>
                  <a:pt x="49680" y="0"/>
                </a:moveTo>
                <a:cubicBezTo>
                  <a:pt x="52277" y="391391"/>
                  <a:pt x="54875" y="782782"/>
                  <a:pt x="49680" y="1132609"/>
                </a:cubicBezTo>
                <a:cubicBezTo>
                  <a:pt x="44485" y="1482436"/>
                  <a:pt x="-35178" y="1790700"/>
                  <a:pt x="18508" y="2098964"/>
                </a:cubicBezTo>
                <a:cubicBezTo>
                  <a:pt x="72194" y="2407228"/>
                  <a:pt x="221996" y="2694709"/>
                  <a:pt x="371798" y="2982191"/>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24" name="Oval 23"/>
          <p:cNvSpPr/>
          <p:nvPr/>
        </p:nvSpPr>
        <p:spPr>
          <a:xfrm>
            <a:off x="6496917" y="3265344"/>
            <a:ext cx="77932" cy="77932"/>
          </a:xfrm>
          <a:prstGeom prst="ellipse">
            <a:avLst/>
          </a:prstGeom>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717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7068" y="3998229"/>
            <a:ext cx="96440"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8656" y="4598304"/>
            <a:ext cx="96440"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2654" y="2353866"/>
            <a:ext cx="96440"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eform 6"/>
          <p:cNvSpPr/>
          <p:nvPr/>
        </p:nvSpPr>
        <p:spPr>
          <a:xfrm>
            <a:off x="5156490" y="4029076"/>
            <a:ext cx="2252230" cy="637769"/>
          </a:xfrm>
          <a:custGeom>
            <a:avLst/>
            <a:gdLst>
              <a:gd name="connsiteX0" fmla="*/ 0 w 3002973"/>
              <a:gd name="connsiteY0" fmla="*/ 0 h 850359"/>
              <a:gd name="connsiteX1" fmla="*/ 561109 w 3002973"/>
              <a:gd name="connsiteY1" fmla="*/ 72736 h 850359"/>
              <a:gd name="connsiteX2" fmla="*/ 1298864 w 3002973"/>
              <a:gd name="connsiteY2" fmla="*/ 394855 h 850359"/>
              <a:gd name="connsiteX3" fmla="*/ 1569027 w 3002973"/>
              <a:gd name="connsiteY3" fmla="*/ 529936 h 850359"/>
              <a:gd name="connsiteX4" fmla="*/ 2161309 w 3002973"/>
              <a:gd name="connsiteY4" fmla="*/ 820882 h 850359"/>
              <a:gd name="connsiteX5" fmla="*/ 2805546 w 3002973"/>
              <a:gd name="connsiteY5" fmla="*/ 841664 h 850359"/>
              <a:gd name="connsiteX6" fmla="*/ 3002973 w 3002973"/>
              <a:gd name="connsiteY6" fmla="*/ 831273 h 8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2973" h="850359">
                <a:moveTo>
                  <a:pt x="0" y="0"/>
                </a:moveTo>
                <a:cubicBezTo>
                  <a:pt x="172316" y="3463"/>
                  <a:pt x="344632" y="6927"/>
                  <a:pt x="561109" y="72736"/>
                </a:cubicBezTo>
                <a:cubicBezTo>
                  <a:pt x="777586" y="138545"/>
                  <a:pt x="1130878" y="318655"/>
                  <a:pt x="1298864" y="394855"/>
                </a:cubicBezTo>
                <a:cubicBezTo>
                  <a:pt x="1466850" y="471055"/>
                  <a:pt x="1569027" y="529936"/>
                  <a:pt x="1569027" y="529936"/>
                </a:cubicBezTo>
                <a:cubicBezTo>
                  <a:pt x="1712768" y="600940"/>
                  <a:pt x="1955223" y="768927"/>
                  <a:pt x="2161309" y="820882"/>
                </a:cubicBezTo>
                <a:cubicBezTo>
                  <a:pt x="2367395" y="872837"/>
                  <a:pt x="2665269" y="839932"/>
                  <a:pt x="2805546" y="841664"/>
                </a:cubicBezTo>
                <a:cubicBezTo>
                  <a:pt x="2945823" y="843396"/>
                  <a:pt x="2974398" y="837334"/>
                  <a:pt x="3002973" y="83127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9" name="Freeform 8"/>
          <p:cNvSpPr/>
          <p:nvPr/>
        </p:nvSpPr>
        <p:spPr>
          <a:xfrm>
            <a:off x="5156490" y="2376921"/>
            <a:ext cx="981941" cy="1652155"/>
          </a:xfrm>
          <a:custGeom>
            <a:avLst/>
            <a:gdLst>
              <a:gd name="connsiteX0" fmla="*/ 0 w 1309255"/>
              <a:gd name="connsiteY0" fmla="*/ 2202873 h 2202873"/>
              <a:gd name="connsiteX1" fmla="*/ 353291 w 1309255"/>
              <a:gd name="connsiteY1" fmla="*/ 1496291 h 2202873"/>
              <a:gd name="connsiteX2" fmla="*/ 904009 w 1309255"/>
              <a:gd name="connsiteY2" fmla="*/ 862446 h 2202873"/>
              <a:gd name="connsiteX3" fmla="*/ 1226127 w 1309255"/>
              <a:gd name="connsiteY3" fmla="*/ 457200 h 2202873"/>
              <a:gd name="connsiteX4" fmla="*/ 1309255 w 1309255"/>
              <a:gd name="connsiteY4" fmla="*/ 0 h 220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55" h="2202873">
                <a:moveTo>
                  <a:pt x="0" y="2202873"/>
                </a:moveTo>
                <a:cubicBezTo>
                  <a:pt x="101311" y="1961284"/>
                  <a:pt x="202623" y="1719695"/>
                  <a:pt x="353291" y="1496291"/>
                </a:cubicBezTo>
                <a:cubicBezTo>
                  <a:pt x="503959" y="1272887"/>
                  <a:pt x="758536" y="1035628"/>
                  <a:pt x="904009" y="862446"/>
                </a:cubicBezTo>
                <a:cubicBezTo>
                  <a:pt x="1049482" y="689264"/>
                  <a:pt x="1158586" y="600941"/>
                  <a:pt x="1226127" y="457200"/>
                </a:cubicBezTo>
                <a:cubicBezTo>
                  <a:pt x="1293668" y="313459"/>
                  <a:pt x="1301461" y="156729"/>
                  <a:pt x="130925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0" name="Freeform 9"/>
          <p:cNvSpPr/>
          <p:nvPr/>
        </p:nvSpPr>
        <p:spPr>
          <a:xfrm>
            <a:off x="6130637" y="2361000"/>
            <a:ext cx="1714500" cy="229751"/>
          </a:xfrm>
          <a:custGeom>
            <a:avLst/>
            <a:gdLst>
              <a:gd name="connsiteX0" fmla="*/ 0 w 2286000"/>
              <a:gd name="connsiteY0" fmla="*/ 31618 h 306334"/>
              <a:gd name="connsiteX1" fmla="*/ 353291 w 2286000"/>
              <a:gd name="connsiteY1" fmla="*/ 445 h 306334"/>
              <a:gd name="connsiteX2" fmla="*/ 561109 w 2286000"/>
              <a:gd name="connsiteY2" fmla="*/ 52400 h 306334"/>
              <a:gd name="connsiteX3" fmla="*/ 955963 w 2286000"/>
              <a:gd name="connsiteY3" fmla="*/ 187482 h 306334"/>
              <a:gd name="connsiteX4" fmla="*/ 1350818 w 2286000"/>
              <a:gd name="connsiteY4" fmla="*/ 281000 h 306334"/>
              <a:gd name="connsiteX5" fmla="*/ 1745673 w 2286000"/>
              <a:gd name="connsiteY5" fmla="*/ 301782 h 306334"/>
              <a:gd name="connsiteX6" fmla="*/ 2286000 w 2286000"/>
              <a:gd name="connsiteY6" fmla="*/ 208264 h 306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0" h="306334">
                <a:moveTo>
                  <a:pt x="0" y="31618"/>
                </a:moveTo>
                <a:cubicBezTo>
                  <a:pt x="129886" y="14299"/>
                  <a:pt x="259773" y="-3019"/>
                  <a:pt x="353291" y="445"/>
                </a:cubicBezTo>
                <a:cubicBezTo>
                  <a:pt x="446809" y="3909"/>
                  <a:pt x="460664" y="21227"/>
                  <a:pt x="561109" y="52400"/>
                </a:cubicBezTo>
                <a:cubicBezTo>
                  <a:pt x="661554" y="83573"/>
                  <a:pt x="824345" y="149382"/>
                  <a:pt x="955963" y="187482"/>
                </a:cubicBezTo>
                <a:cubicBezTo>
                  <a:pt x="1087581" y="225582"/>
                  <a:pt x="1219200" y="261950"/>
                  <a:pt x="1350818" y="281000"/>
                </a:cubicBezTo>
                <a:cubicBezTo>
                  <a:pt x="1482436" y="300050"/>
                  <a:pt x="1589809" y="313905"/>
                  <a:pt x="1745673" y="301782"/>
                </a:cubicBezTo>
                <a:cubicBezTo>
                  <a:pt x="1901537" y="289659"/>
                  <a:pt x="2093768" y="248961"/>
                  <a:pt x="2286000" y="2082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2" name="Freeform 11"/>
          <p:cNvSpPr/>
          <p:nvPr/>
        </p:nvSpPr>
        <p:spPr>
          <a:xfrm>
            <a:off x="7390609" y="2509405"/>
            <a:ext cx="446735" cy="2158712"/>
          </a:xfrm>
          <a:custGeom>
            <a:avLst/>
            <a:gdLst>
              <a:gd name="connsiteX0" fmla="*/ 595646 w 595646"/>
              <a:gd name="connsiteY0" fmla="*/ 0 h 2878282"/>
              <a:gd name="connsiteX1" fmla="*/ 356655 w 595646"/>
              <a:gd name="connsiteY1" fmla="*/ 457200 h 2878282"/>
              <a:gd name="connsiteX2" fmla="*/ 86491 w 595646"/>
              <a:gd name="connsiteY2" fmla="*/ 1496291 h 2878282"/>
              <a:gd name="connsiteX3" fmla="*/ 3364 w 595646"/>
              <a:gd name="connsiteY3" fmla="*/ 2597727 h 2878282"/>
              <a:gd name="connsiteX4" fmla="*/ 24146 w 595646"/>
              <a:gd name="connsiteY4" fmla="*/ 2878282 h 2878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646" h="2878282">
                <a:moveTo>
                  <a:pt x="595646" y="0"/>
                </a:moveTo>
                <a:cubicBezTo>
                  <a:pt x="518580" y="103909"/>
                  <a:pt x="441514" y="207818"/>
                  <a:pt x="356655" y="457200"/>
                </a:cubicBezTo>
                <a:cubicBezTo>
                  <a:pt x="271796" y="706582"/>
                  <a:pt x="145373" y="1139537"/>
                  <a:pt x="86491" y="1496291"/>
                </a:cubicBezTo>
                <a:cubicBezTo>
                  <a:pt x="27609" y="1853045"/>
                  <a:pt x="13755" y="2367395"/>
                  <a:pt x="3364" y="2597727"/>
                </a:cubicBezTo>
                <a:cubicBezTo>
                  <a:pt x="-7027" y="2828059"/>
                  <a:pt x="8559" y="2853170"/>
                  <a:pt x="24146" y="287828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304689589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2100" i="1" dirty="0"/>
              <a:t>Steps taken for getting the cutter paths</a:t>
            </a:r>
          </a:p>
        </p:txBody>
      </p:sp>
      <p:pic>
        <p:nvPicPr>
          <p:cNvPr id="25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2114552"/>
            <a:ext cx="3000375"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eeform 1"/>
          <p:cNvSpPr/>
          <p:nvPr/>
        </p:nvSpPr>
        <p:spPr>
          <a:xfrm>
            <a:off x="6606020" y="2532784"/>
            <a:ext cx="358487" cy="2260023"/>
          </a:xfrm>
          <a:custGeom>
            <a:avLst/>
            <a:gdLst>
              <a:gd name="connsiteX0" fmla="*/ 0 w 477982"/>
              <a:gd name="connsiteY0" fmla="*/ 0 h 3013364"/>
              <a:gd name="connsiteX1" fmla="*/ 187037 w 477982"/>
              <a:gd name="connsiteY1" fmla="*/ 665019 h 3013364"/>
              <a:gd name="connsiteX2" fmla="*/ 62346 w 477982"/>
              <a:gd name="connsiteY2" fmla="*/ 1880755 h 3013364"/>
              <a:gd name="connsiteX3" fmla="*/ 477982 w 477982"/>
              <a:gd name="connsiteY3" fmla="*/ 3013364 h 3013364"/>
            </a:gdLst>
            <a:ahLst/>
            <a:cxnLst>
              <a:cxn ang="0">
                <a:pos x="connsiteX0" y="connsiteY0"/>
              </a:cxn>
              <a:cxn ang="0">
                <a:pos x="connsiteX1" y="connsiteY1"/>
              </a:cxn>
              <a:cxn ang="0">
                <a:pos x="connsiteX2" y="connsiteY2"/>
              </a:cxn>
              <a:cxn ang="0">
                <a:pos x="connsiteX3" y="connsiteY3"/>
              </a:cxn>
            </a:cxnLst>
            <a:rect l="l" t="t" r="r" b="b"/>
            <a:pathLst>
              <a:path w="477982" h="3013364">
                <a:moveTo>
                  <a:pt x="0" y="0"/>
                </a:moveTo>
                <a:cubicBezTo>
                  <a:pt x="88323" y="175780"/>
                  <a:pt x="176646" y="351560"/>
                  <a:pt x="187037" y="665019"/>
                </a:cubicBezTo>
                <a:cubicBezTo>
                  <a:pt x="197428" y="978478"/>
                  <a:pt x="13855" y="1489364"/>
                  <a:pt x="62346" y="1880755"/>
                </a:cubicBezTo>
                <a:cubicBezTo>
                  <a:pt x="110837" y="2272146"/>
                  <a:pt x="294409" y="2642755"/>
                  <a:pt x="477982" y="30133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grpSp>
        <p:nvGrpSpPr>
          <p:cNvPr id="21" name="Group 20"/>
          <p:cNvGrpSpPr/>
          <p:nvPr/>
        </p:nvGrpSpPr>
        <p:grpSpPr>
          <a:xfrm>
            <a:off x="6492912" y="2143558"/>
            <a:ext cx="767737" cy="2649249"/>
            <a:chOff x="7133215" y="1715077"/>
            <a:chExt cx="1023649" cy="3532332"/>
          </a:xfrm>
        </p:grpSpPr>
        <p:sp>
          <p:nvSpPr>
            <p:cNvPr id="3" name="Oval 2"/>
            <p:cNvSpPr/>
            <p:nvPr/>
          </p:nvSpPr>
          <p:spPr>
            <a:xfrm>
              <a:off x="7491846" y="4644736"/>
              <a:ext cx="665018" cy="602673"/>
            </a:xfrm>
            <a:prstGeom prst="ellipse">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1706" y="1715077"/>
              <a:ext cx="68262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070" y="2823441"/>
              <a:ext cx="68262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3215" y="3807113"/>
              <a:ext cx="68262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Oval 3"/>
          <p:cNvSpPr/>
          <p:nvPr/>
        </p:nvSpPr>
        <p:spPr>
          <a:xfrm>
            <a:off x="6980094" y="4551220"/>
            <a:ext cx="62347" cy="70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7183" y="3901680"/>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5367" y="3163925"/>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8356" y="2335250"/>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V="1">
            <a:off x="6964507" y="4216113"/>
            <a:ext cx="132485" cy="5922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699540" y="3608243"/>
            <a:ext cx="109105" cy="5689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689149" y="2875685"/>
            <a:ext cx="189633" cy="5658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606020" y="2150918"/>
            <a:ext cx="405246" cy="3818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6740210" y="2369128"/>
            <a:ext cx="278849" cy="2236643"/>
          </a:xfrm>
          <a:custGeom>
            <a:avLst/>
            <a:gdLst>
              <a:gd name="connsiteX0" fmla="*/ 49680 w 371798"/>
              <a:gd name="connsiteY0" fmla="*/ 0 h 2982191"/>
              <a:gd name="connsiteX1" fmla="*/ 49680 w 371798"/>
              <a:gd name="connsiteY1" fmla="*/ 1132609 h 2982191"/>
              <a:gd name="connsiteX2" fmla="*/ 18508 w 371798"/>
              <a:gd name="connsiteY2" fmla="*/ 2098964 h 2982191"/>
              <a:gd name="connsiteX3" fmla="*/ 371798 w 371798"/>
              <a:gd name="connsiteY3" fmla="*/ 2982191 h 2982191"/>
            </a:gdLst>
            <a:ahLst/>
            <a:cxnLst>
              <a:cxn ang="0">
                <a:pos x="connsiteX0" y="connsiteY0"/>
              </a:cxn>
              <a:cxn ang="0">
                <a:pos x="connsiteX1" y="connsiteY1"/>
              </a:cxn>
              <a:cxn ang="0">
                <a:pos x="connsiteX2" y="connsiteY2"/>
              </a:cxn>
              <a:cxn ang="0">
                <a:pos x="connsiteX3" y="connsiteY3"/>
              </a:cxn>
            </a:cxnLst>
            <a:rect l="l" t="t" r="r" b="b"/>
            <a:pathLst>
              <a:path w="371798" h="2982191">
                <a:moveTo>
                  <a:pt x="49680" y="0"/>
                </a:moveTo>
                <a:cubicBezTo>
                  <a:pt x="52277" y="391391"/>
                  <a:pt x="54875" y="782782"/>
                  <a:pt x="49680" y="1132609"/>
                </a:cubicBezTo>
                <a:cubicBezTo>
                  <a:pt x="44485" y="1482436"/>
                  <a:pt x="-35178" y="1790700"/>
                  <a:pt x="18508" y="2098964"/>
                </a:cubicBezTo>
                <a:cubicBezTo>
                  <a:pt x="72194" y="2407228"/>
                  <a:pt x="221996" y="2694709"/>
                  <a:pt x="371798" y="2982191"/>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24" name="Oval 23"/>
          <p:cNvSpPr/>
          <p:nvPr/>
        </p:nvSpPr>
        <p:spPr>
          <a:xfrm>
            <a:off x="6496917" y="3265344"/>
            <a:ext cx="77932" cy="77932"/>
          </a:xfrm>
          <a:prstGeom prst="ellipse">
            <a:avLst/>
          </a:prstGeom>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717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7068" y="3998229"/>
            <a:ext cx="96440"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8656" y="4598304"/>
            <a:ext cx="96440"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2654" y="2353866"/>
            <a:ext cx="96440"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347044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2100" i="1" dirty="0"/>
              <a:t>Steps taken for getting the cutter paths</a:t>
            </a:r>
          </a:p>
        </p:txBody>
      </p:sp>
      <p:pic>
        <p:nvPicPr>
          <p:cNvPr id="25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2114552"/>
            <a:ext cx="3000375"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eeform 1"/>
          <p:cNvSpPr/>
          <p:nvPr/>
        </p:nvSpPr>
        <p:spPr>
          <a:xfrm>
            <a:off x="6606020" y="2532784"/>
            <a:ext cx="358487" cy="2260023"/>
          </a:xfrm>
          <a:custGeom>
            <a:avLst/>
            <a:gdLst>
              <a:gd name="connsiteX0" fmla="*/ 0 w 477982"/>
              <a:gd name="connsiteY0" fmla="*/ 0 h 3013364"/>
              <a:gd name="connsiteX1" fmla="*/ 187037 w 477982"/>
              <a:gd name="connsiteY1" fmla="*/ 665019 h 3013364"/>
              <a:gd name="connsiteX2" fmla="*/ 62346 w 477982"/>
              <a:gd name="connsiteY2" fmla="*/ 1880755 h 3013364"/>
              <a:gd name="connsiteX3" fmla="*/ 477982 w 477982"/>
              <a:gd name="connsiteY3" fmla="*/ 3013364 h 3013364"/>
            </a:gdLst>
            <a:ahLst/>
            <a:cxnLst>
              <a:cxn ang="0">
                <a:pos x="connsiteX0" y="connsiteY0"/>
              </a:cxn>
              <a:cxn ang="0">
                <a:pos x="connsiteX1" y="connsiteY1"/>
              </a:cxn>
              <a:cxn ang="0">
                <a:pos x="connsiteX2" y="connsiteY2"/>
              </a:cxn>
              <a:cxn ang="0">
                <a:pos x="connsiteX3" y="connsiteY3"/>
              </a:cxn>
            </a:cxnLst>
            <a:rect l="l" t="t" r="r" b="b"/>
            <a:pathLst>
              <a:path w="477982" h="3013364">
                <a:moveTo>
                  <a:pt x="0" y="0"/>
                </a:moveTo>
                <a:cubicBezTo>
                  <a:pt x="88323" y="175780"/>
                  <a:pt x="176646" y="351560"/>
                  <a:pt x="187037" y="665019"/>
                </a:cubicBezTo>
                <a:cubicBezTo>
                  <a:pt x="197428" y="978478"/>
                  <a:pt x="13855" y="1489364"/>
                  <a:pt x="62346" y="1880755"/>
                </a:cubicBezTo>
                <a:cubicBezTo>
                  <a:pt x="110837" y="2272146"/>
                  <a:pt x="294409" y="2642755"/>
                  <a:pt x="477982" y="30133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grpSp>
        <p:nvGrpSpPr>
          <p:cNvPr id="21" name="Group 20"/>
          <p:cNvGrpSpPr/>
          <p:nvPr/>
        </p:nvGrpSpPr>
        <p:grpSpPr>
          <a:xfrm>
            <a:off x="6492912" y="2143558"/>
            <a:ext cx="767737" cy="2649249"/>
            <a:chOff x="7133215" y="1715077"/>
            <a:chExt cx="1023649" cy="3532332"/>
          </a:xfrm>
        </p:grpSpPr>
        <p:sp>
          <p:nvSpPr>
            <p:cNvPr id="3" name="Oval 2"/>
            <p:cNvSpPr/>
            <p:nvPr/>
          </p:nvSpPr>
          <p:spPr>
            <a:xfrm>
              <a:off x="7491846" y="4644736"/>
              <a:ext cx="665018" cy="602673"/>
            </a:xfrm>
            <a:prstGeom prst="ellipse">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1706" y="1715077"/>
              <a:ext cx="68262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070" y="2823441"/>
              <a:ext cx="68262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3215" y="3807113"/>
              <a:ext cx="68262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Oval 3"/>
          <p:cNvSpPr/>
          <p:nvPr/>
        </p:nvSpPr>
        <p:spPr>
          <a:xfrm>
            <a:off x="6980094" y="4551220"/>
            <a:ext cx="62347" cy="70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7183" y="3901680"/>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5367" y="3163925"/>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8356" y="2335250"/>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V="1">
            <a:off x="6964507" y="4216113"/>
            <a:ext cx="132485" cy="5922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699540" y="3608243"/>
            <a:ext cx="109105" cy="5689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689149" y="2875685"/>
            <a:ext cx="189633" cy="5658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606020" y="2150918"/>
            <a:ext cx="405246" cy="3818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6740210" y="2369128"/>
            <a:ext cx="278849" cy="2236643"/>
          </a:xfrm>
          <a:custGeom>
            <a:avLst/>
            <a:gdLst>
              <a:gd name="connsiteX0" fmla="*/ 49680 w 371798"/>
              <a:gd name="connsiteY0" fmla="*/ 0 h 2982191"/>
              <a:gd name="connsiteX1" fmla="*/ 49680 w 371798"/>
              <a:gd name="connsiteY1" fmla="*/ 1132609 h 2982191"/>
              <a:gd name="connsiteX2" fmla="*/ 18508 w 371798"/>
              <a:gd name="connsiteY2" fmla="*/ 2098964 h 2982191"/>
              <a:gd name="connsiteX3" fmla="*/ 371798 w 371798"/>
              <a:gd name="connsiteY3" fmla="*/ 2982191 h 2982191"/>
            </a:gdLst>
            <a:ahLst/>
            <a:cxnLst>
              <a:cxn ang="0">
                <a:pos x="connsiteX0" y="connsiteY0"/>
              </a:cxn>
              <a:cxn ang="0">
                <a:pos x="connsiteX1" y="connsiteY1"/>
              </a:cxn>
              <a:cxn ang="0">
                <a:pos x="connsiteX2" y="connsiteY2"/>
              </a:cxn>
              <a:cxn ang="0">
                <a:pos x="connsiteX3" y="connsiteY3"/>
              </a:cxn>
            </a:cxnLst>
            <a:rect l="l" t="t" r="r" b="b"/>
            <a:pathLst>
              <a:path w="371798" h="2982191">
                <a:moveTo>
                  <a:pt x="49680" y="0"/>
                </a:moveTo>
                <a:cubicBezTo>
                  <a:pt x="52277" y="391391"/>
                  <a:pt x="54875" y="782782"/>
                  <a:pt x="49680" y="1132609"/>
                </a:cubicBezTo>
                <a:cubicBezTo>
                  <a:pt x="44485" y="1482436"/>
                  <a:pt x="-35178" y="1790700"/>
                  <a:pt x="18508" y="2098964"/>
                </a:cubicBezTo>
                <a:cubicBezTo>
                  <a:pt x="72194" y="2407228"/>
                  <a:pt x="221996" y="2694709"/>
                  <a:pt x="371798" y="2982191"/>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24" name="Oval 23"/>
          <p:cNvSpPr/>
          <p:nvPr/>
        </p:nvSpPr>
        <p:spPr>
          <a:xfrm>
            <a:off x="6496917" y="3265344"/>
            <a:ext cx="77932" cy="77932"/>
          </a:xfrm>
          <a:prstGeom prst="ellipse">
            <a:avLst/>
          </a:prstGeom>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717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7068" y="3998229"/>
            <a:ext cx="96440"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8656" y="4598304"/>
            <a:ext cx="96440"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2654" y="2353866"/>
            <a:ext cx="96440"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eform 4"/>
          <p:cNvSpPr/>
          <p:nvPr/>
        </p:nvSpPr>
        <p:spPr>
          <a:xfrm>
            <a:off x="6512095" y="2408094"/>
            <a:ext cx="257582" cy="2252230"/>
          </a:xfrm>
          <a:custGeom>
            <a:avLst/>
            <a:gdLst>
              <a:gd name="connsiteX0" fmla="*/ 343442 w 343442"/>
              <a:gd name="connsiteY0" fmla="*/ 3002973 h 3002973"/>
              <a:gd name="connsiteX1" fmla="*/ 21324 w 343442"/>
              <a:gd name="connsiteY1" fmla="*/ 2192482 h 3002973"/>
              <a:gd name="connsiteX2" fmla="*/ 31715 w 343442"/>
              <a:gd name="connsiteY2" fmla="*/ 1215736 h 3002973"/>
              <a:gd name="connsiteX3" fmla="*/ 42106 w 343442"/>
              <a:gd name="connsiteY3" fmla="*/ 0 h 3002973"/>
            </a:gdLst>
            <a:ahLst/>
            <a:cxnLst>
              <a:cxn ang="0">
                <a:pos x="connsiteX0" y="connsiteY0"/>
              </a:cxn>
              <a:cxn ang="0">
                <a:pos x="connsiteX1" y="connsiteY1"/>
              </a:cxn>
              <a:cxn ang="0">
                <a:pos x="connsiteX2" y="connsiteY2"/>
              </a:cxn>
              <a:cxn ang="0">
                <a:pos x="connsiteX3" y="connsiteY3"/>
              </a:cxn>
            </a:cxnLst>
            <a:rect l="l" t="t" r="r" b="b"/>
            <a:pathLst>
              <a:path w="343442" h="3002973">
                <a:moveTo>
                  <a:pt x="343442" y="3002973"/>
                </a:moveTo>
                <a:cubicBezTo>
                  <a:pt x="208360" y="2746664"/>
                  <a:pt x="73278" y="2490355"/>
                  <a:pt x="21324" y="2192482"/>
                </a:cubicBezTo>
                <a:cubicBezTo>
                  <a:pt x="-30630" y="1894609"/>
                  <a:pt x="28251" y="1581150"/>
                  <a:pt x="31715" y="1215736"/>
                </a:cubicBezTo>
                <a:cubicBezTo>
                  <a:pt x="35179" y="850322"/>
                  <a:pt x="38642" y="425161"/>
                  <a:pt x="42106" y="0"/>
                </a:cubicBezTo>
              </a:path>
            </a:pathLst>
          </a:cu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328938480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2100" i="1" dirty="0"/>
              <a:t>Steps taken for getting the cutter paths</a:t>
            </a:r>
          </a:p>
        </p:txBody>
      </p:sp>
      <p:pic>
        <p:nvPicPr>
          <p:cNvPr id="25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2114552"/>
            <a:ext cx="3000375"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eeform 1"/>
          <p:cNvSpPr/>
          <p:nvPr/>
        </p:nvSpPr>
        <p:spPr>
          <a:xfrm>
            <a:off x="6606020" y="2532784"/>
            <a:ext cx="358487" cy="2260023"/>
          </a:xfrm>
          <a:custGeom>
            <a:avLst/>
            <a:gdLst>
              <a:gd name="connsiteX0" fmla="*/ 0 w 477982"/>
              <a:gd name="connsiteY0" fmla="*/ 0 h 3013364"/>
              <a:gd name="connsiteX1" fmla="*/ 187037 w 477982"/>
              <a:gd name="connsiteY1" fmla="*/ 665019 h 3013364"/>
              <a:gd name="connsiteX2" fmla="*/ 62346 w 477982"/>
              <a:gd name="connsiteY2" fmla="*/ 1880755 h 3013364"/>
              <a:gd name="connsiteX3" fmla="*/ 477982 w 477982"/>
              <a:gd name="connsiteY3" fmla="*/ 3013364 h 3013364"/>
            </a:gdLst>
            <a:ahLst/>
            <a:cxnLst>
              <a:cxn ang="0">
                <a:pos x="connsiteX0" y="connsiteY0"/>
              </a:cxn>
              <a:cxn ang="0">
                <a:pos x="connsiteX1" y="connsiteY1"/>
              </a:cxn>
              <a:cxn ang="0">
                <a:pos x="connsiteX2" y="connsiteY2"/>
              </a:cxn>
              <a:cxn ang="0">
                <a:pos x="connsiteX3" y="connsiteY3"/>
              </a:cxn>
            </a:cxnLst>
            <a:rect l="l" t="t" r="r" b="b"/>
            <a:pathLst>
              <a:path w="477982" h="3013364">
                <a:moveTo>
                  <a:pt x="0" y="0"/>
                </a:moveTo>
                <a:cubicBezTo>
                  <a:pt x="88323" y="175780"/>
                  <a:pt x="176646" y="351560"/>
                  <a:pt x="187037" y="665019"/>
                </a:cubicBezTo>
                <a:cubicBezTo>
                  <a:pt x="197428" y="978478"/>
                  <a:pt x="13855" y="1489364"/>
                  <a:pt x="62346" y="1880755"/>
                </a:cubicBezTo>
                <a:cubicBezTo>
                  <a:pt x="110837" y="2272146"/>
                  <a:pt x="294409" y="2642755"/>
                  <a:pt x="477982" y="30133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grpSp>
        <p:nvGrpSpPr>
          <p:cNvPr id="21" name="Group 20"/>
          <p:cNvGrpSpPr/>
          <p:nvPr/>
        </p:nvGrpSpPr>
        <p:grpSpPr>
          <a:xfrm>
            <a:off x="6492912" y="2143558"/>
            <a:ext cx="767737" cy="2649249"/>
            <a:chOff x="7133215" y="1715077"/>
            <a:chExt cx="1023649" cy="3532332"/>
          </a:xfrm>
        </p:grpSpPr>
        <p:sp>
          <p:nvSpPr>
            <p:cNvPr id="3" name="Oval 2"/>
            <p:cNvSpPr/>
            <p:nvPr/>
          </p:nvSpPr>
          <p:spPr>
            <a:xfrm>
              <a:off x="7491846" y="4644736"/>
              <a:ext cx="665018" cy="602673"/>
            </a:xfrm>
            <a:prstGeom prst="ellipse">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1706" y="1715077"/>
              <a:ext cx="68262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070" y="2823441"/>
              <a:ext cx="68262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3215" y="3807113"/>
              <a:ext cx="68262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Oval 3"/>
          <p:cNvSpPr/>
          <p:nvPr/>
        </p:nvSpPr>
        <p:spPr>
          <a:xfrm>
            <a:off x="6980094" y="4551220"/>
            <a:ext cx="62347" cy="70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7183" y="3901680"/>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5367" y="3163925"/>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8356" y="2335250"/>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V="1">
            <a:off x="6964507" y="4216113"/>
            <a:ext cx="132485" cy="5922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699540" y="3608243"/>
            <a:ext cx="109105" cy="5689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689149" y="2875685"/>
            <a:ext cx="189633" cy="5658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606020" y="2150918"/>
            <a:ext cx="405246" cy="3818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6740210" y="2369128"/>
            <a:ext cx="278849" cy="2236643"/>
          </a:xfrm>
          <a:custGeom>
            <a:avLst/>
            <a:gdLst>
              <a:gd name="connsiteX0" fmla="*/ 49680 w 371798"/>
              <a:gd name="connsiteY0" fmla="*/ 0 h 2982191"/>
              <a:gd name="connsiteX1" fmla="*/ 49680 w 371798"/>
              <a:gd name="connsiteY1" fmla="*/ 1132609 h 2982191"/>
              <a:gd name="connsiteX2" fmla="*/ 18508 w 371798"/>
              <a:gd name="connsiteY2" fmla="*/ 2098964 h 2982191"/>
              <a:gd name="connsiteX3" fmla="*/ 371798 w 371798"/>
              <a:gd name="connsiteY3" fmla="*/ 2982191 h 2982191"/>
            </a:gdLst>
            <a:ahLst/>
            <a:cxnLst>
              <a:cxn ang="0">
                <a:pos x="connsiteX0" y="connsiteY0"/>
              </a:cxn>
              <a:cxn ang="0">
                <a:pos x="connsiteX1" y="connsiteY1"/>
              </a:cxn>
              <a:cxn ang="0">
                <a:pos x="connsiteX2" y="connsiteY2"/>
              </a:cxn>
              <a:cxn ang="0">
                <a:pos x="connsiteX3" y="connsiteY3"/>
              </a:cxn>
            </a:cxnLst>
            <a:rect l="l" t="t" r="r" b="b"/>
            <a:pathLst>
              <a:path w="371798" h="2982191">
                <a:moveTo>
                  <a:pt x="49680" y="0"/>
                </a:moveTo>
                <a:cubicBezTo>
                  <a:pt x="52277" y="391391"/>
                  <a:pt x="54875" y="782782"/>
                  <a:pt x="49680" y="1132609"/>
                </a:cubicBezTo>
                <a:cubicBezTo>
                  <a:pt x="44485" y="1482436"/>
                  <a:pt x="-35178" y="1790700"/>
                  <a:pt x="18508" y="2098964"/>
                </a:cubicBezTo>
                <a:cubicBezTo>
                  <a:pt x="72194" y="2407228"/>
                  <a:pt x="221996" y="2694709"/>
                  <a:pt x="371798" y="2982191"/>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24" name="Oval 23"/>
          <p:cNvSpPr/>
          <p:nvPr/>
        </p:nvSpPr>
        <p:spPr>
          <a:xfrm>
            <a:off x="6496917" y="3265344"/>
            <a:ext cx="77932" cy="77932"/>
          </a:xfrm>
          <a:prstGeom prst="ellipse">
            <a:avLst/>
          </a:prstGeom>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717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7068" y="3998229"/>
            <a:ext cx="96440"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8656" y="4598304"/>
            <a:ext cx="96440"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2654" y="2353866"/>
            <a:ext cx="96440"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eform 4"/>
          <p:cNvSpPr/>
          <p:nvPr/>
        </p:nvSpPr>
        <p:spPr>
          <a:xfrm>
            <a:off x="6512095" y="2408094"/>
            <a:ext cx="257582" cy="2252230"/>
          </a:xfrm>
          <a:custGeom>
            <a:avLst/>
            <a:gdLst>
              <a:gd name="connsiteX0" fmla="*/ 343442 w 343442"/>
              <a:gd name="connsiteY0" fmla="*/ 3002973 h 3002973"/>
              <a:gd name="connsiteX1" fmla="*/ 21324 w 343442"/>
              <a:gd name="connsiteY1" fmla="*/ 2192482 h 3002973"/>
              <a:gd name="connsiteX2" fmla="*/ 31715 w 343442"/>
              <a:gd name="connsiteY2" fmla="*/ 1215736 h 3002973"/>
              <a:gd name="connsiteX3" fmla="*/ 42106 w 343442"/>
              <a:gd name="connsiteY3" fmla="*/ 0 h 3002973"/>
            </a:gdLst>
            <a:ahLst/>
            <a:cxnLst>
              <a:cxn ang="0">
                <a:pos x="connsiteX0" y="connsiteY0"/>
              </a:cxn>
              <a:cxn ang="0">
                <a:pos x="connsiteX1" y="connsiteY1"/>
              </a:cxn>
              <a:cxn ang="0">
                <a:pos x="connsiteX2" y="connsiteY2"/>
              </a:cxn>
              <a:cxn ang="0">
                <a:pos x="connsiteX3" y="connsiteY3"/>
              </a:cxn>
            </a:cxnLst>
            <a:rect l="l" t="t" r="r" b="b"/>
            <a:pathLst>
              <a:path w="343442" h="3002973">
                <a:moveTo>
                  <a:pt x="343442" y="3002973"/>
                </a:moveTo>
                <a:cubicBezTo>
                  <a:pt x="208360" y="2746664"/>
                  <a:pt x="73278" y="2490355"/>
                  <a:pt x="21324" y="2192482"/>
                </a:cubicBezTo>
                <a:cubicBezTo>
                  <a:pt x="-30630" y="1894609"/>
                  <a:pt x="28251" y="1581150"/>
                  <a:pt x="31715" y="1215736"/>
                </a:cubicBezTo>
                <a:cubicBezTo>
                  <a:pt x="35179" y="850322"/>
                  <a:pt x="38642" y="425161"/>
                  <a:pt x="42106" y="0"/>
                </a:cubicBezTo>
              </a:path>
            </a:pathLst>
          </a:cu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7" name="Oval 6"/>
          <p:cNvSpPr/>
          <p:nvPr/>
        </p:nvSpPr>
        <p:spPr>
          <a:xfrm>
            <a:off x="6387812" y="4255078"/>
            <a:ext cx="490971" cy="444212"/>
          </a:xfrm>
          <a:prstGeom prst="ellipse">
            <a:avLst/>
          </a:prstGeom>
          <a:solidFill>
            <a:schemeClr val="accent5">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7451" y="3667991"/>
            <a:ext cx="50720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0830" y="2904259"/>
            <a:ext cx="50720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1865" y="2062595"/>
            <a:ext cx="50720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val 8"/>
          <p:cNvSpPr/>
          <p:nvPr/>
        </p:nvSpPr>
        <p:spPr>
          <a:xfrm>
            <a:off x="6582642" y="4473288"/>
            <a:ext cx="77932" cy="545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921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83254" y="3870243"/>
            <a:ext cx="81179" cy="8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2219" y="3115046"/>
            <a:ext cx="73386" cy="8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67668" y="2265589"/>
            <a:ext cx="73385" cy="8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172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2100" i="1" dirty="0"/>
              <a:t>Steps taken for getting the cutter paths</a:t>
            </a:r>
          </a:p>
        </p:txBody>
      </p:sp>
      <p:pic>
        <p:nvPicPr>
          <p:cNvPr id="25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2114552"/>
            <a:ext cx="3000375"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eeform 1"/>
          <p:cNvSpPr/>
          <p:nvPr/>
        </p:nvSpPr>
        <p:spPr>
          <a:xfrm>
            <a:off x="6606020" y="2532784"/>
            <a:ext cx="358487" cy="2260023"/>
          </a:xfrm>
          <a:custGeom>
            <a:avLst/>
            <a:gdLst>
              <a:gd name="connsiteX0" fmla="*/ 0 w 477982"/>
              <a:gd name="connsiteY0" fmla="*/ 0 h 3013364"/>
              <a:gd name="connsiteX1" fmla="*/ 187037 w 477982"/>
              <a:gd name="connsiteY1" fmla="*/ 665019 h 3013364"/>
              <a:gd name="connsiteX2" fmla="*/ 62346 w 477982"/>
              <a:gd name="connsiteY2" fmla="*/ 1880755 h 3013364"/>
              <a:gd name="connsiteX3" fmla="*/ 477982 w 477982"/>
              <a:gd name="connsiteY3" fmla="*/ 3013364 h 3013364"/>
            </a:gdLst>
            <a:ahLst/>
            <a:cxnLst>
              <a:cxn ang="0">
                <a:pos x="connsiteX0" y="connsiteY0"/>
              </a:cxn>
              <a:cxn ang="0">
                <a:pos x="connsiteX1" y="connsiteY1"/>
              </a:cxn>
              <a:cxn ang="0">
                <a:pos x="connsiteX2" y="connsiteY2"/>
              </a:cxn>
              <a:cxn ang="0">
                <a:pos x="connsiteX3" y="connsiteY3"/>
              </a:cxn>
            </a:cxnLst>
            <a:rect l="l" t="t" r="r" b="b"/>
            <a:pathLst>
              <a:path w="477982" h="3013364">
                <a:moveTo>
                  <a:pt x="0" y="0"/>
                </a:moveTo>
                <a:cubicBezTo>
                  <a:pt x="88323" y="175780"/>
                  <a:pt x="176646" y="351560"/>
                  <a:pt x="187037" y="665019"/>
                </a:cubicBezTo>
                <a:cubicBezTo>
                  <a:pt x="197428" y="978478"/>
                  <a:pt x="13855" y="1489364"/>
                  <a:pt x="62346" y="1880755"/>
                </a:cubicBezTo>
                <a:cubicBezTo>
                  <a:pt x="110837" y="2272146"/>
                  <a:pt x="294409" y="2642755"/>
                  <a:pt x="477982" y="3013364"/>
                </a:cubicBez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grpSp>
        <p:nvGrpSpPr>
          <p:cNvPr id="21" name="Group 20"/>
          <p:cNvGrpSpPr/>
          <p:nvPr/>
        </p:nvGrpSpPr>
        <p:grpSpPr>
          <a:xfrm>
            <a:off x="6492912" y="2143558"/>
            <a:ext cx="767737" cy="2649249"/>
            <a:chOff x="7133215" y="1715077"/>
            <a:chExt cx="1023649" cy="3532332"/>
          </a:xfrm>
        </p:grpSpPr>
        <p:sp>
          <p:nvSpPr>
            <p:cNvPr id="3" name="Oval 2"/>
            <p:cNvSpPr/>
            <p:nvPr/>
          </p:nvSpPr>
          <p:spPr>
            <a:xfrm>
              <a:off x="7491846" y="4644736"/>
              <a:ext cx="665018" cy="602673"/>
            </a:xfrm>
            <a:prstGeom prst="ellipse">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1706" y="1715077"/>
              <a:ext cx="68262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070" y="2823441"/>
              <a:ext cx="68262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3215" y="3807113"/>
              <a:ext cx="68262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Oval 3"/>
          <p:cNvSpPr/>
          <p:nvPr/>
        </p:nvSpPr>
        <p:spPr>
          <a:xfrm>
            <a:off x="6980094" y="4551220"/>
            <a:ext cx="62347" cy="70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7183" y="3901680"/>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5367" y="3163925"/>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8356" y="2335250"/>
            <a:ext cx="72628" cy="8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V="1">
            <a:off x="6964507" y="4216113"/>
            <a:ext cx="132485" cy="5922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699540" y="3608243"/>
            <a:ext cx="109105" cy="5689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689149" y="2875685"/>
            <a:ext cx="189633" cy="5658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606020" y="2150918"/>
            <a:ext cx="405246" cy="3818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6740210" y="2369128"/>
            <a:ext cx="278849" cy="2236643"/>
          </a:xfrm>
          <a:custGeom>
            <a:avLst/>
            <a:gdLst>
              <a:gd name="connsiteX0" fmla="*/ 49680 w 371798"/>
              <a:gd name="connsiteY0" fmla="*/ 0 h 2982191"/>
              <a:gd name="connsiteX1" fmla="*/ 49680 w 371798"/>
              <a:gd name="connsiteY1" fmla="*/ 1132609 h 2982191"/>
              <a:gd name="connsiteX2" fmla="*/ 18508 w 371798"/>
              <a:gd name="connsiteY2" fmla="*/ 2098964 h 2982191"/>
              <a:gd name="connsiteX3" fmla="*/ 371798 w 371798"/>
              <a:gd name="connsiteY3" fmla="*/ 2982191 h 2982191"/>
            </a:gdLst>
            <a:ahLst/>
            <a:cxnLst>
              <a:cxn ang="0">
                <a:pos x="connsiteX0" y="connsiteY0"/>
              </a:cxn>
              <a:cxn ang="0">
                <a:pos x="connsiteX1" y="connsiteY1"/>
              </a:cxn>
              <a:cxn ang="0">
                <a:pos x="connsiteX2" y="connsiteY2"/>
              </a:cxn>
              <a:cxn ang="0">
                <a:pos x="connsiteX3" y="connsiteY3"/>
              </a:cxn>
            </a:cxnLst>
            <a:rect l="l" t="t" r="r" b="b"/>
            <a:pathLst>
              <a:path w="371798" h="2982191">
                <a:moveTo>
                  <a:pt x="49680" y="0"/>
                </a:moveTo>
                <a:cubicBezTo>
                  <a:pt x="52277" y="391391"/>
                  <a:pt x="54875" y="782782"/>
                  <a:pt x="49680" y="1132609"/>
                </a:cubicBezTo>
                <a:cubicBezTo>
                  <a:pt x="44485" y="1482436"/>
                  <a:pt x="-35178" y="1790700"/>
                  <a:pt x="18508" y="2098964"/>
                </a:cubicBezTo>
                <a:cubicBezTo>
                  <a:pt x="72194" y="2407228"/>
                  <a:pt x="221996" y="2694709"/>
                  <a:pt x="371798" y="2982191"/>
                </a:cubicBez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24" name="Oval 23"/>
          <p:cNvSpPr/>
          <p:nvPr/>
        </p:nvSpPr>
        <p:spPr>
          <a:xfrm>
            <a:off x="6496917" y="3265344"/>
            <a:ext cx="77932" cy="77932"/>
          </a:xfrm>
          <a:prstGeom prst="ellipse">
            <a:avLst/>
          </a:prstGeom>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717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7068" y="3998229"/>
            <a:ext cx="96440"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8656" y="4598304"/>
            <a:ext cx="96440"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2654" y="2353866"/>
            <a:ext cx="96440" cy="9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eform 4"/>
          <p:cNvSpPr/>
          <p:nvPr/>
        </p:nvSpPr>
        <p:spPr>
          <a:xfrm>
            <a:off x="6512095" y="2408094"/>
            <a:ext cx="257582" cy="2252230"/>
          </a:xfrm>
          <a:custGeom>
            <a:avLst/>
            <a:gdLst>
              <a:gd name="connsiteX0" fmla="*/ 343442 w 343442"/>
              <a:gd name="connsiteY0" fmla="*/ 3002973 h 3002973"/>
              <a:gd name="connsiteX1" fmla="*/ 21324 w 343442"/>
              <a:gd name="connsiteY1" fmla="*/ 2192482 h 3002973"/>
              <a:gd name="connsiteX2" fmla="*/ 31715 w 343442"/>
              <a:gd name="connsiteY2" fmla="*/ 1215736 h 3002973"/>
              <a:gd name="connsiteX3" fmla="*/ 42106 w 343442"/>
              <a:gd name="connsiteY3" fmla="*/ 0 h 3002973"/>
            </a:gdLst>
            <a:ahLst/>
            <a:cxnLst>
              <a:cxn ang="0">
                <a:pos x="connsiteX0" y="connsiteY0"/>
              </a:cxn>
              <a:cxn ang="0">
                <a:pos x="connsiteX1" y="connsiteY1"/>
              </a:cxn>
              <a:cxn ang="0">
                <a:pos x="connsiteX2" y="connsiteY2"/>
              </a:cxn>
              <a:cxn ang="0">
                <a:pos x="connsiteX3" y="connsiteY3"/>
              </a:cxn>
            </a:cxnLst>
            <a:rect l="l" t="t" r="r" b="b"/>
            <a:pathLst>
              <a:path w="343442" h="3002973">
                <a:moveTo>
                  <a:pt x="343442" y="3002973"/>
                </a:moveTo>
                <a:cubicBezTo>
                  <a:pt x="208360" y="2746664"/>
                  <a:pt x="73278" y="2490355"/>
                  <a:pt x="21324" y="2192482"/>
                </a:cubicBezTo>
                <a:cubicBezTo>
                  <a:pt x="-30630" y="1894609"/>
                  <a:pt x="28251" y="1581150"/>
                  <a:pt x="31715" y="1215736"/>
                </a:cubicBezTo>
                <a:cubicBezTo>
                  <a:pt x="35179" y="850322"/>
                  <a:pt x="38642" y="425161"/>
                  <a:pt x="42106" y="0"/>
                </a:cubicBezTo>
              </a:path>
            </a:pathLst>
          </a:custGeom>
          <a:noFill/>
          <a:ln w="63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7" name="Oval 6"/>
          <p:cNvSpPr/>
          <p:nvPr/>
        </p:nvSpPr>
        <p:spPr>
          <a:xfrm>
            <a:off x="6387812" y="4255078"/>
            <a:ext cx="490971" cy="444212"/>
          </a:xfrm>
          <a:prstGeom prst="ellipse">
            <a:avLst/>
          </a:prstGeom>
          <a:solidFill>
            <a:schemeClr val="accent5">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7451" y="3667991"/>
            <a:ext cx="50720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0830" y="2904259"/>
            <a:ext cx="50720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1865" y="2062595"/>
            <a:ext cx="50720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val 8"/>
          <p:cNvSpPr/>
          <p:nvPr/>
        </p:nvSpPr>
        <p:spPr>
          <a:xfrm>
            <a:off x="6582642" y="4473288"/>
            <a:ext cx="77932" cy="545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921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4426" y="3831277"/>
            <a:ext cx="81179" cy="8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53392" y="3076081"/>
            <a:ext cx="73386" cy="8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67668" y="2265589"/>
            <a:ext cx="73385" cy="8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reeform 9"/>
          <p:cNvSpPr/>
          <p:nvPr/>
        </p:nvSpPr>
        <p:spPr>
          <a:xfrm>
            <a:off x="6285865" y="2517199"/>
            <a:ext cx="234431" cy="2174297"/>
          </a:xfrm>
          <a:custGeom>
            <a:avLst/>
            <a:gdLst>
              <a:gd name="connsiteX0" fmla="*/ 312574 w 312574"/>
              <a:gd name="connsiteY0" fmla="*/ 2899063 h 2899063"/>
              <a:gd name="connsiteX1" fmla="*/ 11238 w 312574"/>
              <a:gd name="connsiteY1" fmla="*/ 2109354 h 2899063"/>
              <a:gd name="connsiteX2" fmla="*/ 63192 w 312574"/>
              <a:gd name="connsiteY2" fmla="*/ 1111827 h 2899063"/>
              <a:gd name="connsiteX3" fmla="*/ 52802 w 312574"/>
              <a:gd name="connsiteY3" fmla="*/ 0 h 2899063"/>
            </a:gdLst>
            <a:ahLst/>
            <a:cxnLst>
              <a:cxn ang="0">
                <a:pos x="connsiteX0" y="connsiteY0"/>
              </a:cxn>
              <a:cxn ang="0">
                <a:pos x="connsiteX1" y="connsiteY1"/>
              </a:cxn>
              <a:cxn ang="0">
                <a:pos x="connsiteX2" y="connsiteY2"/>
              </a:cxn>
              <a:cxn ang="0">
                <a:pos x="connsiteX3" y="connsiteY3"/>
              </a:cxn>
            </a:cxnLst>
            <a:rect l="l" t="t" r="r" b="b"/>
            <a:pathLst>
              <a:path w="312574" h="2899063">
                <a:moveTo>
                  <a:pt x="312574" y="2899063"/>
                </a:moveTo>
                <a:cubicBezTo>
                  <a:pt x="182688" y="2653145"/>
                  <a:pt x="52802" y="2407227"/>
                  <a:pt x="11238" y="2109354"/>
                </a:cubicBezTo>
                <a:cubicBezTo>
                  <a:pt x="-30326" y="1811481"/>
                  <a:pt x="56265" y="1463386"/>
                  <a:pt x="63192" y="1111827"/>
                </a:cubicBezTo>
                <a:cubicBezTo>
                  <a:pt x="70119" y="760268"/>
                  <a:pt x="61460" y="380134"/>
                  <a:pt x="52802" y="0"/>
                </a:cubicBezTo>
              </a:path>
            </a:pathLst>
          </a:custGeom>
          <a:noFill/>
          <a:ln w="952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cxnSp>
        <p:nvCxnSpPr>
          <p:cNvPr id="13" name="Straight Arrow Connector 12"/>
          <p:cNvCxnSpPr/>
          <p:nvPr/>
        </p:nvCxnSpPr>
        <p:spPr>
          <a:xfrm flipH="1" flipV="1">
            <a:off x="6434572" y="3530313"/>
            <a:ext cx="93518" cy="5221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88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control – straight cut</a:t>
            </a:r>
          </a:p>
        </p:txBody>
      </p:sp>
      <p:grpSp>
        <p:nvGrpSpPr>
          <p:cNvPr id="58" name="Group 57"/>
          <p:cNvGrpSpPr/>
          <p:nvPr/>
        </p:nvGrpSpPr>
        <p:grpSpPr>
          <a:xfrm>
            <a:off x="2625437" y="4367647"/>
            <a:ext cx="3713872" cy="1271153"/>
            <a:chOff x="2625437" y="4367647"/>
            <a:chExt cx="3713872" cy="1271153"/>
          </a:xfrm>
        </p:grpSpPr>
        <p:grpSp>
          <p:nvGrpSpPr>
            <p:cNvPr id="39" name="Group 38"/>
            <p:cNvGrpSpPr/>
            <p:nvPr/>
          </p:nvGrpSpPr>
          <p:grpSpPr>
            <a:xfrm>
              <a:off x="3630746" y="4367647"/>
              <a:ext cx="533400" cy="685800"/>
              <a:chOff x="4495800" y="4800600"/>
              <a:chExt cx="533400" cy="685800"/>
            </a:xfrm>
          </p:grpSpPr>
          <p:sp>
            <p:nvSpPr>
              <p:cNvPr id="40" name="Can 39"/>
              <p:cNvSpPr/>
              <p:nvPr/>
            </p:nvSpPr>
            <p:spPr>
              <a:xfrm>
                <a:off x="4495800" y="4800600"/>
                <a:ext cx="533400" cy="685800"/>
              </a:xfrm>
              <a:prstGeom prst="can">
                <a:avLst>
                  <a:gd name="adj" fmla="val 1954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41" name="Freeform 40"/>
              <p:cNvSpPr/>
              <p:nvPr/>
            </p:nvSpPr>
            <p:spPr>
              <a:xfrm>
                <a:off x="4502727" y="4890655"/>
                <a:ext cx="138546" cy="277090"/>
              </a:xfrm>
              <a:custGeom>
                <a:avLst/>
                <a:gdLst>
                  <a:gd name="connsiteX0" fmla="*/ 138546 w 138546"/>
                  <a:gd name="connsiteY0" fmla="*/ 0 h 277090"/>
                  <a:gd name="connsiteX1" fmla="*/ 69273 w 138546"/>
                  <a:gd name="connsiteY1" fmla="*/ 180109 h 277090"/>
                  <a:gd name="connsiteX2" fmla="*/ 0 w 138546"/>
                  <a:gd name="connsiteY2" fmla="*/ 277090 h 277090"/>
                  <a:gd name="connsiteX3" fmla="*/ 0 w 138546"/>
                  <a:gd name="connsiteY3" fmla="*/ 277090 h 277090"/>
                </a:gdLst>
                <a:ahLst/>
                <a:cxnLst>
                  <a:cxn ang="0">
                    <a:pos x="connsiteX0" y="connsiteY0"/>
                  </a:cxn>
                  <a:cxn ang="0">
                    <a:pos x="connsiteX1" y="connsiteY1"/>
                  </a:cxn>
                  <a:cxn ang="0">
                    <a:pos x="connsiteX2" y="connsiteY2"/>
                  </a:cxn>
                  <a:cxn ang="0">
                    <a:pos x="connsiteX3" y="connsiteY3"/>
                  </a:cxn>
                </a:cxnLst>
                <a:rect l="l" t="t" r="r" b="b"/>
                <a:pathLst>
                  <a:path w="138546" h="277090">
                    <a:moveTo>
                      <a:pt x="138546" y="0"/>
                    </a:moveTo>
                    <a:cubicBezTo>
                      <a:pt x="115455" y="66963"/>
                      <a:pt x="92364" y="133927"/>
                      <a:pt x="69273" y="180109"/>
                    </a:cubicBezTo>
                    <a:cubicBezTo>
                      <a:pt x="46182" y="226291"/>
                      <a:pt x="0" y="277090"/>
                      <a:pt x="0" y="277090"/>
                    </a:cubicBezTo>
                    <a:lnTo>
                      <a:pt x="0" y="27709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4502727" y="4904509"/>
                <a:ext cx="290946" cy="498764"/>
              </a:xfrm>
              <a:custGeom>
                <a:avLst/>
                <a:gdLst>
                  <a:gd name="connsiteX0" fmla="*/ 290946 w 290946"/>
                  <a:gd name="connsiteY0" fmla="*/ 0 h 498764"/>
                  <a:gd name="connsiteX1" fmla="*/ 207818 w 290946"/>
                  <a:gd name="connsiteY1" fmla="*/ 235527 h 498764"/>
                  <a:gd name="connsiteX2" fmla="*/ 96982 w 290946"/>
                  <a:gd name="connsiteY2" fmla="*/ 401782 h 498764"/>
                  <a:gd name="connsiteX3" fmla="*/ 0 w 290946"/>
                  <a:gd name="connsiteY3" fmla="*/ 498764 h 498764"/>
                  <a:gd name="connsiteX4" fmla="*/ 0 w 290946"/>
                  <a:gd name="connsiteY4" fmla="*/ 498764 h 498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946" h="498764">
                    <a:moveTo>
                      <a:pt x="290946" y="0"/>
                    </a:moveTo>
                    <a:cubicBezTo>
                      <a:pt x="265545" y="84282"/>
                      <a:pt x="240145" y="168564"/>
                      <a:pt x="207818" y="235527"/>
                    </a:cubicBezTo>
                    <a:cubicBezTo>
                      <a:pt x="175491" y="302490"/>
                      <a:pt x="131618" y="357909"/>
                      <a:pt x="96982" y="401782"/>
                    </a:cubicBezTo>
                    <a:cubicBezTo>
                      <a:pt x="62346" y="445655"/>
                      <a:pt x="0" y="498764"/>
                      <a:pt x="0" y="498764"/>
                    </a:cubicBezTo>
                    <a:lnTo>
                      <a:pt x="0" y="49876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4668982" y="4890655"/>
                <a:ext cx="290945" cy="581891"/>
              </a:xfrm>
              <a:custGeom>
                <a:avLst/>
                <a:gdLst>
                  <a:gd name="connsiteX0" fmla="*/ 290945 w 290945"/>
                  <a:gd name="connsiteY0" fmla="*/ 0 h 581891"/>
                  <a:gd name="connsiteX1" fmla="*/ 166254 w 290945"/>
                  <a:gd name="connsiteY1" fmla="*/ 401782 h 581891"/>
                  <a:gd name="connsiteX2" fmla="*/ 0 w 290945"/>
                  <a:gd name="connsiteY2" fmla="*/ 581891 h 581891"/>
                  <a:gd name="connsiteX3" fmla="*/ 0 w 290945"/>
                  <a:gd name="connsiteY3" fmla="*/ 581891 h 581891"/>
                </a:gdLst>
                <a:ahLst/>
                <a:cxnLst>
                  <a:cxn ang="0">
                    <a:pos x="connsiteX0" y="connsiteY0"/>
                  </a:cxn>
                  <a:cxn ang="0">
                    <a:pos x="connsiteX1" y="connsiteY1"/>
                  </a:cxn>
                  <a:cxn ang="0">
                    <a:pos x="connsiteX2" y="connsiteY2"/>
                  </a:cxn>
                  <a:cxn ang="0">
                    <a:pos x="connsiteX3" y="connsiteY3"/>
                  </a:cxn>
                </a:cxnLst>
                <a:rect l="l" t="t" r="r" b="b"/>
                <a:pathLst>
                  <a:path w="290945" h="581891">
                    <a:moveTo>
                      <a:pt x="290945" y="0"/>
                    </a:moveTo>
                    <a:cubicBezTo>
                      <a:pt x="252845" y="152400"/>
                      <a:pt x="214745" y="304800"/>
                      <a:pt x="166254" y="401782"/>
                    </a:cubicBezTo>
                    <a:cubicBezTo>
                      <a:pt x="117763" y="498764"/>
                      <a:pt x="0" y="581891"/>
                      <a:pt x="0" y="581891"/>
                    </a:cubicBezTo>
                    <a:lnTo>
                      <a:pt x="0" y="58189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4862946" y="5153891"/>
                <a:ext cx="166254" cy="332509"/>
              </a:xfrm>
              <a:custGeom>
                <a:avLst/>
                <a:gdLst>
                  <a:gd name="connsiteX0" fmla="*/ 166254 w 166254"/>
                  <a:gd name="connsiteY0" fmla="*/ 0 h 332509"/>
                  <a:gd name="connsiteX1" fmla="*/ 96982 w 166254"/>
                  <a:gd name="connsiteY1" fmla="*/ 249382 h 332509"/>
                  <a:gd name="connsiteX2" fmla="*/ 0 w 166254"/>
                  <a:gd name="connsiteY2" fmla="*/ 332509 h 332509"/>
                  <a:gd name="connsiteX3" fmla="*/ 0 w 166254"/>
                  <a:gd name="connsiteY3" fmla="*/ 332509 h 332509"/>
                </a:gdLst>
                <a:ahLst/>
                <a:cxnLst>
                  <a:cxn ang="0">
                    <a:pos x="connsiteX0" y="connsiteY0"/>
                  </a:cxn>
                  <a:cxn ang="0">
                    <a:pos x="connsiteX1" y="connsiteY1"/>
                  </a:cxn>
                  <a:cxn ang="0">
                    <a:pos x="connsiteX2" y="connsiteY2"/>
                  </a:cxn>
                  <a:cxn ang="0">
                    <a:pos x="connsiteX3" y="connsiteY3"/>
                  </a:cxn>
                </a:cxnLst>
                <a:rect l="l" t="t" r="r" b="b"/>
                <a:pathLst>
                  <a:path w="166254" h="332509">
                    <a:moveTo>
                      <a:pt x="166254" y="0"/>
                    </a:moveTo>
                    <a:cubicBezTo>
                      <a:pt x="145472" y="96982"/>
                      <a:pt x="124691" y="193964"/>
                      <a:pt x="96982" y="249382"/>
                    </a:cubicBezTo>
                    <a:cubicBezTo>
                      <a:pt x="69273" y="304800"/>
                      <a:pt x="0" y="332509"/>
                      <a:pt x="0" y="332509"/>
                    </a:cubicBezTo>
                    <a:lnTo>
                      <a:pt x="0" y="33250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25437" y="4862947"/>
              <a:ext cx="533400" cy="685800"/>
              <a:chOff x="4495800" y="4800600"/>
              <a:chExt cx="533400" cy="685800"/>
            </a:xfrm>
          </p:grpSpPr>
          <p:sp>
            <p:nvSpPr>
              <p:cNvPr id="46" name="Can 45"/>
              <p:cNvSpPr/>
              <p:nvPr/>
            </p:nvSpPr>
            <p:spPr>
              <a:xfrm>
                <a:off x="4495800" y="4800600"/>
                <a:ext cx="533400" cy="685800"/>
              </a:xfrm>
              <a:prstGeom prst="can">
                <a:avLst>
                  <a:gd name="adj" fmla="val 1954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47" name="Freeform 46"/>
              <p:cNvSpPr/>
              <p:nvPr/>
            </p:nvSpPr>
            <p:spPr>
              <a:xfrm>
                <a:off x="4502727" y="4890655"/>
                <a:ext cx="138546" cy="277090"/>
              </a:xfrm>
              <a:custGeom>
                <a:avLst/>
                <a:gdLst>
                  <a:gd name="connsiteX0" fmla="*/ 138546 w 138546"/>
                  <a:gd name="connsiteY0" fmla="*/ 0 h 277090"/>
                  <a:gd name="connsiteX1" fmla="*/ 69273 w 138546"/>
                  <a:gd name="connsiteY1" fmla="*/ 180109 h 277090"/>
                  <a:gd name="connsiteX2" fmla="*/ 0 w 138546"/>
                  <a:gd name="connsiteY2" fmla="*/ 277090 h 277090"/>
                  <a:gd name="connsiteX3" fmla="*/ 0 w 138546"/>
                  <a:gd name="connsiteY3" fmla="*/ 277090 h 277090"/>
                </a:gdLst>
                <a:ahLst/>
                <a:cxnLst>
                  <a:cxn ang="0">
                    <a:pos x="connsiteX0" y="connsiteY0"/>
                  </a:cxn>
                  <a:cxn ang="0">
                    <a:pos x="connsiteX1" y="connsiteY1"/>
                  </a:cxn>
                  <a:cxn ang="0">
                    <a:pos x="connsiteX2" y="connsiteY2"/>
                  </a:cxn>
                  <a:cxn ang="0">
                    <a:pos x="connsiteX3" y="connsiteY3"/>
                  </a:cxn>
                </a:cxnLst>
                <a:rect l="l" t="t" r="r" b="b"/>
                <a:pathLst>
                  <a:path w="138546" h="277090">
                    <a:moveTo>
                      <a:pt x="138546" y="0"/>
                    </a:moveTo>
                    <a:cubicBezTo>
                      <a:pt x="115455" y="66963"/>
                      <a:pt x="92364" y="133927"/>
                      <a:pt x="69273" y="180109"/>
                    </a:cubicBezTo>
                    <a:cubicBezTo>
                      <a:pt x="46182" y="226291"/>
                      <a:pt x="0" y="277090"/>
                      <a:pt x="0" y="277090"/>
                    </a:cubicBezTo>
                    <a:lnTo>
                      <a:pt x="0" y="27709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4502727" y="4904509"/>
                <a:ext cx="290946" cy="498764"/>
              </a:xfrm>
              <a:custGeom>
                <a:avLst/>
                <a:gdLst>
                  <a:gd name="connsiteX0" fmla="*/ 290946 w 290946"/>
                  <a:gd name="connsiteY0" fmla="*/ 0 h 498764"/>
                  <a:gd name="connsiteX1" fmla="*/ 207818 w 290946"/>
                  <a:gd name="connsiteY1" fmla="*/ 235527 h 498764"/>
                  <a:gd name="connsiteX2" fmla="*/ 96982 w 290946"/>
                  <a:gd name="connsiteY2" fmla="*/ 401782 h 498764"/>
                  <a:gd name="connsiteX3" fmla="*/ 0 w 290946"/>
                  <a:gd name="connsiteY3" fmla="*/ 498764 h 498764"/>
                  <a:gd name="connsiteX4" fmla="*/ 0 w 290946"/>
                  <a:gd name="connsiteY4" fmla="*/ 498764 h 498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946" h="498764">
                    <a:moveTo>
                      <a:pt x="290946" y="0"/>
                    </a:moveTo>
                    <a:cubicBezTo>
                      <a:pt x="265545" y="84282"/>
                      <a:pt x="240145" y="168564"/>
                      <a:pt x="207818" y="235527"/>
                    </a:cubicBezTo>
                    <a:cubicBezTo>
                      <a:pt x="175491" y="302490"/>
                      <a:pt x="131618" y="357909"/>
                      <a:pt x="96982" y="401782"/>
                    </a:cubicBezTo>
                    <a:cubicBezTo>
                      <a:pt x="62346" y="445655"/>
                      <a:pt x="0" y="498764"/>
                      <a:pt x="0" y="498764"/>
                    </a:cubicBezTo>
                    <a:lnTo>
                      <a:pt x="0" y="49876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4668982" y="4890655"/>
                <a:ext cx="290945" cy="581891"/>
              </a:xfrm>
              <a:custGeom>
                <a:avLst/>
                <a:gdLst>
                  <a:gd name="connsiteX0" fmla="*/ 290945 w 290945"/>
                  <a:gd name="connsiteY0" fmla="*/ 0 h 581891"/>
                  <a:gd name="connsiteX1" fmla="*/ 166254 w 290945"/>
                  <a:gd name="connsiteY1" fmla="*/ 401782 h 581891"/>
                  <a:gd name="connsiteX2" fmla="*/ 0 w 290945"/>
                  <a:gd name="connsiteY2" fmla="*/ 581891 h 581891"/>
                  <a:gd name="connsiteX3" fmla="*/ 0 w 290945"/>
                  <a:gd name="connsiteY3" fmla="*/ 581891 h 581891"/>
                </a:gdLst>
                <a:ahLst/>
                <a:cxnLst>
                  <a:cxn ang="0">
                    <a:pos x="connsiteX0" y="connsiteY0"/>
                  </a:cxn>
                  <a:cxn ang="0">
                    <a:pos x="connsiteX1" y="connsiteY1"/>
                  </a:cxn>
                  <a:cxn ang="0">
                    <a:pos x="connsiteX2" y="connsiteY2"/>
                  </a:cxn>
                  <a:cxn ang="0">
                    <a:pos x="connsiteX3" y="connsiteY3"/>
                  </a:cxn>
                </a:cxnLst>
                <a:rect l="l" t="t" r="r" b="b"/>
                <a:pathLst>
                  <a:path w="290945" h="581891">
                    <a:moveTo>
                      <a:pt x="290945" y="0"/>
                    </a:moveTo>
                    <a:cubicBezTo>
                      <a:pt x="252845" y="152400"/>
                      <a:pt x="214745" y="304800"/>
                      <a:pt x="166254" y="401782"/>
                    </a:cubicBezTo>
                    <a:cubicBezTo>
                      <a:pt x="117763" y="498764"/>
                      <a:pt x="0" y="581891"/>
                      <a:pt x="0" y="581891"/>
                    </a:cubicBezTo>
                    <a:lnTo>
                      <a:pt x="0" y="58189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4862946" y="5153891"/>
                <a:ext cx="166254" cy="332509"/>
              </a:xfrm>
              <a:custGeom>
                <a:avLst/>
                <a:gdLst>
                  <a:gd name="connsiteX0" fmla="*/ 166254 w 166254"/>
                  <a:gd name="connsiteY0" fmla="*/ 0 h 332509"/>
                  <a:gd name="connsiteX1" fmla="*/ 96982 w 166254"/>
                  <a:gd name="connsiteY1" fmla="*/ 249382 h 332509"/>
                  <a:gd name="connsiteX2" fmla="*/ 0 w 166254"/>
                  <a:gd name="connsiteY2" fmla="*/ 332509 h 332509"/>
                  <a:gd name="connsiteX3" fmla="*/ 0 w 166254"/>
                  <a:gd name="connsiteY3" fmla="*/ 332509 h 332509"/>
                </a:gdLst>
                <a:ahLst/>
                <a:cxnLst>
                  <a:cxn ang="0">
                    <a:pos x="connsiteX0" y="connsiteY0"/>
                  </a:cxn>
                  <a:cxn ang="0">
                    <a:pos x="connsiteX1" y="connsiteY1"/>
                  </a:cxn>
                  <a:cxn ang="0">
                    <a:pos x="connsiteX2" y="connsiteY2"/>
                  </a:cxn>
                  <a:cxn ang="0">
                    <a:pos x="connsiteX3" y="connsiteY3"/>
                  </a:cxn>
                </a:cxnLst>
                <a:rect l="l" t="t" r="r" b="b"/>
                <a:pathLst>
                  <a:path w="166254" h="332509">
                    <a:moveTo>
                      <a:pt x="166254" y="0"/>
                    </a:moveTo>
                    <a:cubicBezTo>
                      <a:pt x="145472" y="96982"/>
                      <a:pt x="124691" y="193964"/>
                      <a:pt x="96982" y="249382"/>
                    </a:cubicBezTo>
                    <a:cubicBezTo>
                      <a:pt x="69273" y="304800"/>
                      <a:pt x="0" y="332509"/>
                      <a:pt x="0" y="332509"/>
                    </a:cubicBezTo>
                    <a:lnTo>
                      <a:pt x="0" y="33250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Cube 37"/>
            <p:cNvSpPr/>
            <p:nvPr/>
          </p:nvSpPr>
          <p:spPr>
            <a:xfrm>
              <a:off x="3048000" y="4554683"/>
              <a:ext cx="2922454" cy="914400"/>
            </a:xfrm>
            <a:prstGeom prst="cube">
              <a:avLst>
                <a:gd name="adj" fmla="val 5616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4800600" y="4953000"/>
              <a:ext cx="533400" cy="685800"/>
              <a:chOff x="4495800" y="4800600"/>
              <a:chExt cx="533400" cy="685800"/>
            </a:xfrm>
          </p:grpSpPr>
          <p:sp>
            <p:nvSpPr>
              <p:cNvPr id="25" name="Can 24"/>
              <p:cNvSpPr/>
              <p:nvPr/>
            </p:nvSpPr>
            <p:spPr>
              <a:xfrm>
                <a:off x="4495800" y="4800600"/>
                <a:ext cx="533400" cy="685800"/>
              </a:xfrm>
              <a:prstGeom prst="can">
                <a:avLst>
                  <a:gd name="adj" fmla="val 1954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4" name="Freeform 3"/>
              <p:cNvSpPr/>
              <p:nvPr/>
            </p:nvSpPr>
            <p:spPr>
              <a:xfrm>
                <a:off x="4502727" y="4890655"/>
                <a:ext cx="138546" cy="277090"/>
              </a:xfrm>
              <a:custGeom>
                <a:avLst/>
                <a:gdLst>
                  <a:gd name="connsiteX0" fmla="*/ 138546 w 138546"/>
                  <a:gd name="connsiteY0" fmla="*/ 0 h 277090"/>
                  <a:gd name="connsiteX1" fmla="*/ 69273 w 138546"/>
                  <a:gd name="connsiteY1" fmla="*/ 180109 h 277090"/>
                  <a:gd name="connsiteX2" fmla="*/ 0 w 138546"/>
                  <a:gd name="connsiteY2" fmla="*/ 277090 h 277090"/>
                  <a:gd name="connsiteX3" fmla="*/ 0 w 138546"/>
                  <a:gd name="connsiteY3" fmla="*/ 277090 h 277090"/>
                </a:gdLst>
                <a:ahLst/>
                <a:cxnLst>
                  <a:cxn ang="0">
                    <a:pos x="connsiteX0" y="connsiteY0"/>
                  </a:cxn>
                  <a:cxn ang="0">
                    <a:pos x="connsiteX1" y="connsiteY1"/>
                  </a:cxn>
                  <a:cxn ang="0">
                    <a:pos x="connsiteX2" y="connsiteY2"/>
                  </a:cxn>
                  <a:cxn ang="0">
                    <a:pos x="connsiteX3" y="connsiteY3"/>
                  </a:cxn>
                </a:cxnLst>
                <a:rect l="l" t="t" r="r" b="b"/>
                <a:pathLst>
                  <a:path w="138546" h="277090">
                    <a:moveTo>
                      <a:pt x="138546" y="0"/>
                    </a:moveTo>
                    <a:cubicBezTo>
                      <a:pt x="115455" y="66963"/>
                      <a:pt x="92364" y="133927"/>
                      <a:pt x="69273" y="180109"/>
                    </a:cubicBezTo>
                    <a:cubicBezTo>
                      <a:pt x="46182" y="226291"/>
                      <a:pt x="0" y="277090"/>
                      <a:pt x="0" y="277090"/>
                    </a:cubicBezTo>
                    <a:lnTo>
                      <a:pt x="0" y="27709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4502727" y="4904509"/>
                <a:ext cx="290946" cy="498764"/>
              </a:xfrm>
              <a:custGeom>
                <a:avLst/>
                <a:gdLst>
                  <a:gd name="connsiteX0" fmla="*/ 290946 w 290946"/>
                  <a:gd name="connsiteY0" fmla="*/ 0 h 498764"/>
                  <a:gd name="connsiteX1" fmla="*/ 207818 w 290946"/>
                  <a:gd name="connsiteY1" fmla="*/ 235527 h 498764"/>
                  <a:gd name="connsiteX2" fmla="*/ 96982 w 290946"/>
                  <a:gd name="connsiteY2" fmla="*/ 401782 h 498764"/>
                  <a:gd name="connsiteX3" fmla="*/ 0 w 290946"/>
                  <a:gd name="connsiteY3" fmla="*/ 498764 h 498764"/>
                  <a:gd name="connsiteX4" fmla="*/ 0 w 290946"/>
                  <a:gd name="connsiteY4" fmla="*/ 498764 h 498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946" h="498764">
                    <a:moveTo>
                      <a:pt x="290946" y="0"/>
                    </a:moveTo>
                    <a:cubicBezTo>
                      <a:pt x="265545" y="84282"/>
                      <a:pt x="240145" y="168564"/>
                      <a:pt x="207818" y="235527"/>
                    </a:cubicBezTo>
                    <a:cubicBezTo>
                      <a:pt x="175491" y="302490"/>
                      <a:pt x="131618" y="357909"/>
                      <a:pt x="96982" y="401782"/>
                    </a:cubicBezTo>
                    <a:cubicBezTo>
                      <a:pt x="62346" y="445655"/>
                      <a:pt x="0" y="498764"/>
                      <a:pt x="0" y="498764"/>
                    </a:cubicBezTo>
                    <a:lnTo>
                      <a:pt x="0" y="49876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4668982" y="4890655"/>
                <a:ext cx="290945" cy="581891"/>
              </a:xfrm>
              <a:custGeom>
                <a:avLst/>
                <a:gdLst>
                  <a:gd name="connsiteX0" fmla="*/ 290945 w 290945"/>
                  <a:gd name="connsiteY0" fmla="*/ 0 h 581891"/>
                  <a:gd name="connsiteX1" fmla="*/ 166254 w 290945"/>
                  <a:gd name="connsiteY1" fmla="*/ 401782 h 581891"/>
                  <a:gd name="connsiteX2" fmla="*/ 0 w 290945"/>
                  <a:gd name="connsiteY2" fmla="*/ 581891 h 581891"/>
                  <a:gd name="connsiteX3" fmla="*/ 0 w 290945"/>
                  <a:gd name="connsiteY3" fmla="*/ 581891 h 581891"/>
                </a:gdLst>
                <a:ahLst/>
                <a:cxnLst>
                  <a:cxn ang="0">
                    <a:pos x="connsiteX0" y="connsiteY0"/>
                  </a:cxn>
                  <a:cxn ang="0">
                    <a:pos x="connsiteX1" y="connsiteY1"/>
                  </a:cxn>
                  <a:cxn ang="0">
                    <a:pos x="connsiteX2" y="connsiteY2"/>
                  </a:cxn>
                  <a:cxn ang="0">
                    <a:pos x="connsiteX3" y="connsiteY3"/>
                  </a:cxn>
                </a:cxnLst>
                <a:rect l="l" t="t" r="r" b="b"/>
                <a:pathLst>
                  <a:path w="290945" h="581891">
                    <a:moveTo>
                      <a:pt x="290945" y="0"/>
                    </a:moveTo>
                    <a:cubicBezTo>
                      <a:pt x="252845" y="152400"/>
                      <a:pt x="214745" y="304800"/>
                      <a:pt x="166254" y="401782"/>
                    </a:cubicBezTo>
                    <a:cubicBezTo>
                      <a:pt x="117763" y="498764"/>
                      <a:pt x="0" y="581891"/>
                      <a:pt x="0" y="581891"/>
                    </a:cubicBezTo>
                    <a:lnTo>
                      <a:pt x="0" y="58189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4862946" y="5153891"/>
                <a:ext cx="166254" cy="332509"/>
              </a:xfrm>
              <a:custGeom>
                <a:avLst/>
                <a:gdLst>
                  <a:gd name="connsiteX0" fmla="*/ 166254 w 166254"/>
                  <a:gd name="connsiteY0" fmla="*/ 0 h 332509"/>
                  <a:gd name="connsiteX1" fmla="*/ 96982 w 166254"/>
                  <a:gd name="connsiteY1" fmla="*/ 249382 h 332509"/>
                  <a:gd name="connsiteX2" fmla="*/ 0 w 166254"/>
                  <a:gd name="connsiteY2" fmla="*/ 332509 h 332509"/>
                  <a:gd name="connsiteX3" fmla="*/ 0 w 166254"/>
                  <a:gd name="connsiteY3" fmla="*/ 332509 h 332509"/>
                </a:gdLst>
                <a:ahLst/>
                <a:cxnLst>
                  <a:cxn ang="0">
                    <a:pos x="connsiteX0" y="connsiteY0"/>
                  </a:cxn>
                  <a:cxn ang="0">
                    <a:pos x="connsiteX1" y="connsiteY1"/>
                  </a:cxn>
                  <a:cxn ang="0">
                    <a:pos x="connsiteX2" y="connsiteY2"/>
                  </a:cxn>
                  <a:cxn ang="0">
                    <a:pos x="connsiteX3" y="connsiteY3"/>
                  </a:cxn>
                </a:cxnLst>
                <a:rect l="l" t="t" r="r" b="b"/>
                <a:pathLst>
                  <a:path w="166254" h="332509">
                    <a:moveTo>
                      <a:pt x="166254" y="0"/>
                    </a:moveTo>
                    <a:cubicBezTo>
                      <a:pt x="145472" y="96982"/>
                      <a:pt x="124691" y="193964"/>
                      <a:pt x="96982" y="249382"/>
                    </a:cubicBezTo>
                    <a:cubicBezTo>
                      <a:pt x="69273" y="304800"/>
                      <a:pt x="0" y="332509"/>
                      <a:pt x="0" y="332509"/>
                    </a:cubicBezTo>
                    <a:lnTo>
                      <a:pt x="0" y="33250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5805909" y="4575466"/>
              <a:ext cx="533400" cy="685800"/>
              <a:chOff x="4495800" y="4800600"/>
              <a:chExt cx="533400" cy="685800"/>
            </a:xfrm>
          </p:grpSpPr>
          <p:sp>
            <p:nvSpPr>
              <p:cNvPr id="52" name="Can 51"/>
              <p:cNvSpPr/>
              <p:nvPr/>
            </p:nvSpPr>
            <p:spPr>
              <a:xfrm>
                <a:off x="4495800" y="4800600"/>
                <a:ext cx="533400" cy="685800"/>
              </a:xfrm>
              <a:prstGeom prst="can">
                <a:avLst>
                  <a:gd name="adj" fmla="val 1954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53" name="Freeform 52"/>
              <p:cNvSpPr/>
              <p:nvPr/>
            </p:nvSpPr>
            <p:spPr>
              <a:xfrm>
                <a:off x="4502727" y="4890655"/>
                <a:ext cx="138546" cy="277090"/>
              </a:xfrm>
              <a:custGeom>
                <a:avLst/>
                <a:gdLst>
                  <a:gd name="connsiteX0" fmla="*/ 138546 w 138546"/>
                  <a:gd name="connsiteY0" fmla="*/ 0 h 277090"/>
                  <a:gd name="connsiteX1" fmla="*/ 69273 w 138546"/>
                  <a:gd name="connsiteY1" fmla="*/ 180109 h 277090"/>
                  <a:gd name="connsiteX2" fmla="*/ 0 w 138546"/>
                  <a:gd name="connsiteY2" fmla="*/ 277090 h 277090"/>
                  <a:gd name="connsiteX3" fmla="*/ 0 w 138546"/>
                  <a:gd name="connsiteY3" fmla="*/ 277090 h 277090"/>
                </a:gdLst>
                <a:ahLst/>
                <a:cxnLst>
                  <a:cxn ang="0">
                    <a:pos x="connsiteX0" y="connsiteY0"/>
                  </a:cxn>
                  <a:cxn ang="0">
                    <a:pos x="connsiteX1" y="connsiteY1"/>
                  </a:cxn>
                  <a:cxn ang="0">
                    <a:pos x="connsiteX2" y="connsiteY2"/>
                  </a:cxn>
                  <a:cxn ang="0">
                    <a:pos x="connsiteX3" y="connsiteY3"/>
                  </a:cxn>
                </a:cxnLst>
                <a:rect l="l" t="t" r="r" b="b"/>
                <a:pathLst>
                  <a:path w="138546" h="277090">
                    <a:moveTo>
                      <a:pt x="138546" y="0"/>
                    </a:moveTo>
                    <a:cubicBezTo>
                      <a:pt x="115455" y="66963"/>
                      <a:pt x="92364" y="133927"/>
                      <a:pt x="69273" y="180109"/>
                    </a:cubicBezTo>
                    <a:cubicBezTo>
                      <a:pt x="46182" y="226291"/>
                      <a:pt x="0" y="277090"/>
                      <a:pt x="0" y="277090"/>
                    </a:cubicBezTo>
                    <a:lnTo>
                      <a:pt x="0" y="27709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4502727" y="4904509"/>
                <a:ext cx="290946" cy="498764"/>
              </a:xfrm>
              <a:custGeom>
                <a:avLst/>
                <a:gdLst>
                  <a:gd name="connsiteX0" fmla="*/ 290946 w 290946"/>
                  <a:gd name="connsiteY0" fmla="*/ 0 h 498764"/>
                  <a:gd name="connsiteX1" fmla="*/ 207818 w 290946"/>
                  <a:gd name="connsiteY1" fmla="*/ 235527 h 498764"/>
                  <a:gd name="connsiteX2" fmla="*/ 96982 w 290946"/>
                  <a:gd name="connsiteY2" fmla="*/ 401782 h 498764"/>
                  <a:gd name="connsiteX3" fmla="*/ 0 w 290946"/>
                  <a:gd name="connsiteY3" fmla="*/ 498764 h 498764"/>
                  <a:gd name="connsiteX4" fmla="*/ 0 w 290946"/>
                  <a:gd name="connsiteY4" fmla="*/ 498764 h 498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946" h="498764">
                    <a:moveTo>
                      <a:pt x="290946" y="0"/>
                    </a:moveTo>
                    <a:cubicBezTo>
                      <a:pt x="265545" y="84282"/>
                      <a:pt x="240145" y="168564"/>
                      <a:pt x="207818" y="235527"/>
                    </a:cubicBezTo>
                    <a:cubicBezTo>
                      <a:pt x="175491" y="302490"/>
                      <a:pt x="131618" y="357909"/>
                      <a:pt x="96982" y="401782"/>
                    </a:cubicBezTo>
                    <a:cubicBezTo>
                      <a:pt x="62346" y="445655"/>
                      <a:pt x="0" y="498764"/>
                      <a:pt x="0" y="498764"/>
                    </a:cubicBezTo>
                    <a:lnTo>
                      <a:pt x="0" y="49876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4668982" y="4890655"/>
                <a:ext cx="290945" cy="581891"/>
              </a:xfrm>
              <a:custGeom>
                <a:avLst/>
                <a:gdLst>
                  <a:gd name="connsiteX0" fmla="*/ 290945 w 290945"/>
                  <a:gd name="connsiteY0" fmla="*/ 0 h 581891"/>
                  <a:gd name="connsiteX1" fmla="*/ 166254 w 290945"/>
                  <a:gd name="connsiteY1" fmla="*/ 401782 h 581891"/>
                  <a:gd name="connsiteX2" fmla="*/ 0 w 290945"/>
                  <a:gd name="connsiteY2" fmla="*/ 581891 h 581891"/>
                  <a:gd name="connsiteX3" fmla="*/ 0 w 290945"/>
                  <a:gd name="connsiteY3" fmla="*/ 581891 h 581891"/>
                </a:gdLst>
                <a:ahLst/>
                <a:cxnLst>
                  <a:cxn ang="0">
                    <a:pos x="connsiteX0" y="connsiteY0"/>
                  </a:cxn>
                  <a:cxn ang="0">
                    <a:pos x="connsiteX1" y="connsiteY1"/>
                  </a:cxn>
                  <a:cxn ang="0">
                    <a:pos x="connsiteX2" y="connsiteY2"/>
                  </a:cxn>
                  <a:cxn ang="0">
                    <a:pos x="connsiteX3" y="connsiteY3"/>
                  </a:cxn>
                </a:cxnLst>
                <a:rect l="l" t="t" r="r" b="b"/>
                <a:pathLst>
                  <a:path w="290945" h="581891">
                    <a:moveTo>
                      <a:pt x="290945" y="0"/>
                    </a:moveTo>
                    <a:cubicBezTo>
                      <a:pt x="252845" y="152400"/>
                      <a:pt x="214745" y="304800"/>
                      <a:pt x="166254" y="401782"/>
                    </a:cubicBezTo>
                    <a:cubicBezTo>
                      <a:pt x="117763" y="498764"/>
                      <a:pt x="0" y="581891"/>
                      <a:pt x="0" y="581891"/>
                    </a:cubicBezTo>
                    <a:lnTo>
                      <a:pt x="0" y="58189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4862946" y="5153891"/>
                <a:ext cx="166254" cy="332509"/>
              </a:xfrm>
              <a:custGeom>
                <a:avLst/>
                <a:gdLst>
                  <a:gd name="connsiteX0" fmla="*/ 166254 w 166254"/>
                  <a:gd name="connsiteY0" fmla="*/ 0 h 332509"/>
                  <a:gd name="connsiteX1" fmla="*/ 96982 w 166254"/>
                  <a:gd name="connsiteY1" fmla="*/ 249382 h 332509"/>
                  <a:gd name="connsiteX2" fmla="*/ 0 w 166254"/>
                  <a:gd name="connsiteY2" fmla="*/ 332509 h 332509"/>
                  <a:gd name="connsiteX3" fmla="*/ 0 w 166254"/>
                  <a:gd name="connsiteY3" fmla="*/ 332509 h 332509"/>
                </a:gdLst>
                <a:ahLst/>
                <a:cxnLst>
                  <a:cxn ang="0">
                    <a:pos x="connsiteX0" y="connsiteY0"/>
                  </a:cxn>
                  <a:cxn ang="0">
                    <a:pos x="connsiteX1" y="connsiteY1"/>
                  </a:cxn>
                  <a:cxn ang="0">
                    <a:pos x="connsiteX2" y="connsiteY2"/>
                  </a:cxn>
                  <a:cxn ang="0">
                    <a:pos x="connsiteX3" y="connsiteY3"/>
                  </a:cxn>
                </a:cxnLst>
                <a:rect l="l" t="t" r="r" b="b"/>
                <a:pathLst>
                  <a:path w="166254" h="332509">
                    <a:moveTo>
                      <a:pt x="166254" y="0"/>
                    </a:moveTo>
                    <a:cubicBezTo>
                      <a:pt x="145472" y="96982"/>
                      <a:pt x="124691" y="193964"/>
                      <a:pt x="96982" y="249382"/>
                    </a:cubicBezTo>
                    <a:cubicBezTo>
                      <a:pt x="69273" y="304800"/>
                      <a:pt x="0" y="332509"/>
                      <a:pt x="0" y="332509"/>
                    </a:cubicBezTo>
                    <a:lnTo>
                      <a:pt x="0" y="33250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Left Arrow 56"/>
            <p:cNvSpPr/>
            <p:nvPr/>
          </p:nvSpPr>
          <p:spPr>
            <a:xfrm>
              <a:off x="3214254" y="5136574"/>
              <a:ext cx="1413163" cy="287481"/>
            </a:xfrm>
            <a:prstGeom prst="lef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TextBox 58"/>
          <p:cNvSpPr txBox="1"/>
          <p:nvPr/>
        </p:nvSpPr>
        <p:spPr>
          <a:xfrm>
            <a:off x="762000" y="1600200"/>
            <a:ext cx="7696200" cy="2031325"/>
          </a:xfrm>
          <a:prstGeom prst="rect">
            <a:avLst/>
          </a:prstGeom>
          <a:noFill/>
        </p:spPr>
        <p:txBody>
          <a:bodyPr wrap="square" rtlCol="0">
            <a:spAutoFit/>
          </a:bodyPr>
          <a:lstStyle/>
          <a:p>
            <a:r>
              <a:rPr lang="en-US" dirty="0"/>
              <a:t>The cutter moves along straight lines at controlled rates between points</a:t>
            </a:r>
          </a:p>
          <a:p>
            <a:endParaRPr lang="en-US" dirty="0"/>
          </a:p>
          <a:p>
            <a:r>
              <a:rPr lang="en-US" dirty="0"/>
              <a:t>As the cutter moves, it removes material by cutting</a:t>
            </a:r>
          </a:p>
          <a:p>
            <a:endParaRPr lang="en-US" dirty="0"/>
          </a:p>
          <a:p>
            <a:r>
              <a:rPr lang="en-US" dirty="0"/>
              <a:t>Linear interpolation is carried out </a:t>
            </a:r>
          </a:p>
          <a:p>
            <a:endParaRPr lang="en-US" dirty="0"/>
          </a:p>
          <a:p>
            <a:r>
              <a:rPr lang="en-US" dirty="0"/>
              <a:t>Circular interpolation is not done</a:t>
            </a:r>
          </a:p>
        </p:txBody>
      </p:sp>
    </p:spTree>
    <p:extLst>
      <p:ext uri="{BB962C8B-B14F-4D97-AF65-F5344CB8AC3E}">
        <p14:creationId xmlns:p14="http://schemas.microsoft.com/office/powerpoint/2010/main" val="302981388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2100" i="1" dirty="0"/>
              <a:t>Steps taken for getting the cutter paths</a:t>
            </a:r>
          </a:p>
        </p:txBody>
      </p:sp>
      <p:grpSp>
        <p:nvGrpSpPr>
          <p:cNvPr id="12" name="Group 11"/>
          <p:cNvGrpSpPr/>
          <p:nvPr/>
        </p:nvGrpSpPr>
        <p:grpSpPr>
          <a:xfrm>
            <a:off x="5000625" y="2114552"/>
            <a:ext cx="3000375" cy="3214688"/>
            <a:chOff x="5000625" y="2114552"/>
            <a:chExt cx="3000375" cy="3214688"/>
          </a:xfrm>
        </p:grpSpPr>
        <p:pic>
          <p:nvPicPr>
            <p:cNvPr id="25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2114552"/>
              <a:ext cx="3000375"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eeform 1"/>
            <p:cNvSpPr/>
            <p:nvPr/>
          </p:nvSpPr>
          <p:spPr>
            <a:xfrm>
              <a:off x="6606020" y="2532784"/>
              <a:ext cx="358487" cy="2260023"/>
            </a:xfrm>
            <a:custGeom>
              <a:avLst/>
              <a:gdLst>
                <a:gd name="connsiteX0" fmla="*/ 0 w 477982"/>
                <a:gd name="connsiteY0" fmla="*/ 0 h 3013364"/>
                <a:gd name="connsiteX1" fmla="*/ 187037 w 477982"/>
                <a:gd name="connsiteY1" fmla="*/ 665019 h 3013364"/>
                <a:gd name="connsiteX2" fmla="*/ 62346 w 477982"/>
                <a:gd name="connsiteY2" fmla="*/ 1880755 h 3013364"/>
                <a:gd name="connsiteX3" fmla="*/ 477982 w 477982"/>
                <a:gd name="connsiteY3" fmla="*/ 3013364 h 3013364"/>
              </a:gdLst>
              <a:ahLst/>
              <a:cxnLst>
                <a:cxn ang="0">
                  <a:pos x="connsiteX0" y="connsiteY0"/>
                </a:cxn>
                <a:cxn ang="0">
                  <a:pos x="connsiteX1" y="connsiteY1"/>
                </a:cxn>
                <a:cxn ang="0">
                  <a:pos x="connsiteX2" y="connsiteY2"/>
                </a:cxn>
                <a:cxn ang="0">
                  <a:pos x="connsiteX3" y="connsiteY3"/>
                </a:cxn>
              </a:cxnLst>
              <a:rect l="l" t="t" r="r" b="b"/>
              <a:pathLst>
                <a:path w="477982" h="3013364">
                  <a:moveTo>
                    <a:pt x="0" y="0"/>
                  </a:moveTo>
                  <a:cubicBezTo>
                    <a:pt x="88323" y="175780"/>
                    <a:pt x="176646" y="351560"/>
                    <a:pt x="187037" y="665019"/>
                  </a:cubicBezTo>
                  <a:cubicBezTo>
                    <a:pt x="197428" y="978478"/>
                    <a:pt x="13855" y="1489364"/>
                    <a:pt x="62346" y="1880755"/>
                  </a:cubicBezTo>
                  <a:cubicBezTo>
                    <a:pt x="110837" y="2272146"/>
                    <a:pt x="294409" y="2642755"/>
                    <a:pt x="477982" y="3013364"/>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0" name="Freeform 9"/>
            <p:cNvSpPr/>
            <p:nvPr/>
          </p:nvSpPr>
          <p:spPr>
            <a:xfrm>
              <a:off x="6285865" y="2517199"/>
              <a:ext cx="234431" cy="2174297"/>
            </a:xfrm>
            <a:custGeom>
              <a:avLst/>
              <a:gdLst>
                <a:gd name="connsiteX0" fmla="*/ 312574 w 312574"/>
                <a:gd name="connsiteY0" fmla="*/ 2899063 h 2899063"/>
                <a:gd name="connsiteX1" fmla="*/ 11238 w 312574"/>
                <a:gd name="connsiteY1" fmla="*/ 2109354 h 2899063"/>
                <a:gd name="connsiteX2" fmla="*/ 63192 w 312574"/>
                <a:gd name="connsiteY2" fmla="*/ 1111827 h 2899063"/>
                <a:gd name="connsiteX3" fmla="*/ 52802 w 312574"/>
                <a:gd name="connsiteY3" fmla="*/ 0 h 2899063"/>
              </a:gdLst>
              <a:ahLst/>
              <a:cxnLst>
                <a:cxn ang="0">
                  <a:pos x="connsiteX0" y="connsiteY0"/>
                </a:cxn>
                <a:cxn ang="0">
                  <a:pos x="connsiteX1" y="connsiteY1"/>
                </a:cxn>
                <a:cxn ang="0">
                  <a:pos x="connsiteX2" y="connsiteY2"/>
                </a:cxn>
                <a:cxn ang="0">
                  <a:pos x="connsiteX3" y="connsiteY3"/>
                </a:cxn>
              </a:cxnLst>
              <a:rect l="l" t="t" r="r" b="b"/>
              <a:pathLst>
                <a:path w="312574" h="2899063">
                  <a:moveTo>
                    <a:pt x="312574" y="2899063"/>
                  </a:moveTo>
                  <a:cubicBezTo>
                    <a:pt x="182688" y="2653145"/>
                    <a:pt x="52802" y="2407227"/>
                    <a:pt x="11238" y="2109354"/>
                  </a:cubicBezTo>
                  <a:cubicBezTo>
                    <a:pt x="-30326" y="1811481"/>
                    <a:pt x="56265" y="1463386"/>
                    <a:pt x="63192" y="1111827"/>
                  </a:cubicBezTo>
                  <a:cubicBezTo>
                    <a:pt x="70119" y="760268"/>
                    <a:pt x="61460" y="380134"/>
                    <a:pt x="52802" y="0"/>
                  </a:cubicBezTo>
                </a:path>
              </a:pathLst>
            </a:custGeom>
            <a:no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grpSp>
    </p:spTree>
    <p:extLst>
      <p:ext uri="{BB962C8B-B14F-4D97-AF65-F5344CB8AC3E}">
        <p14:creationId xmlns:p14="http://schemas.microsoft.com/office/powerpoint/2010/main" val="110617013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look at some of the free form machined shapes </a:t>
            </a:r>
          </a:p>
        </p:txBody>
      </p:sp>
      <p:pic>
        <p:nvPicPr>
          <p:cNvPr id="15" name="Content Placeholder 1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09019" y="2057401"/>
            <a:ext cx="4525963" cy="3394472"/>
          </a:xfrm>
        </p:spPr>
      </p:pic>
    </p:spTree>
    <p:extLst>
      <p:ext uri="{BB962C8B-B14F-4D97-AF65-F5344CB8AC3E}">
        <p14:creationId xmlns:p14="http://schemas.microsoft.com/office/powerpoint/2010/main" val="76539483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Cotd</a:t>
            </a:r>
            <a:r>
              <a:rPr lang="en-IN" dirty="0"/>
              <a:t>. 2…</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9243" t="18620" r="6804"/>
          <a:stretch/>
        </p:blipFill>
        <p:spPr>
          <a:xfrm>
            <a:off x="3179928" y="2689462"/>
            <a:ext cx="3347114" cy="2762411"/>
          </a:xfrm>
        </p:spPr>
      </p:pic>
    </p:spTree>
    <p:extLst>
      <p:ext uri="{BB962C8B-B14F-4D97-AF65-F5344CB8AC3E}">
        <p14:creationId xmlns:p14="http://schemas.microsoft.com/office/powerpoint/2010/main" val="342035215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Cotd</a:t>
            </a:r>
            <a:r>
              <a:rPr lang="en-IN" dirty="0"/>
              <a:t>. 3 ….</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09019" y="2057401"/>
            <a:ext cx="4525963" cy="3394472"/>
          </a:xfrm>
        </p:spPr>
      </p:pic>
    </p:spTree>
    <p:extLst>
      <p:ext uri="{BB962C8B-B14F-4D97-AF65-F5344CB8AC3E}">
        <p14:creationId xmlns:p14="http://schemas.microsoft.com/office/powerpoint/2010/main" val="311500823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20 Questions on curved surface machining</a:t>
            </a:r>
          </a:p>
        </p:txBody>
      </p:sp>
      <p:sp>
        <p:nvSpPr>
          <p:cNvPr id="3" name="Subtitle 2"/>
          <p:cNvSpPr>
            <a:spLocks noGrp="1"/>
          </p:cNvSpPr>
          <p:nvPr>
            <p:ph type="subTitle" idx="1"/>
          </p:nvPr>
        </p:nvSpPr>
        <p:spPr/>
        <p:txBody>
          <a:bodyPr/>
          <a:lstStyle/>
          <a:p>
            <a:pPr lvl="0"/>
            <a:r>
              <a:rPr lang="en-US">
                <a:solidFill>
                  <a:prstClr val="black"/>
                </a:solidFill>
              </a:rPr>
              <a:t>20</a:t>
            </a:r>
            <a:r>
              <a:rPr lang="en-US" baseline="30000">
                <a:solidFill>
                  <a:prstClr val="black"/>
                </a:solidFill>
              </a:rPr>
              <a:t>th</a:t>
            </a:r>
            <a:r>
              <a:rPr lang="en-US">
                <a:solidFill>
                  <a:prstClr val="black"/>
                </a:solidFill>
              </a:rPr>
              <a:t> Lecture in the open online course “Computer numerical control (CNC) of machine tools and processes”</a:t>
            </a:r>
          </a:p>
          <a:p>
            <a:endParaRPr lang="en-US" dirty="0"/>
          </a:p>
        </p:txBody>
      </p:sp>
    </p:spTree>
    <p:extLst>
      <p:ext uri="{BB962C8B-B14F-4D97-AF65-F5344CB8AC3E}">
        <p14:creationId xmlns:p14="http://schemas.microsoft.com/office/powerpoint/2010/main" val="15545219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MCQ 1</a:t>
            </a:r>
          </a:p>
        </p:txBody>
      </p:sp>
      <p:sp>
        <p:nvSpPr>
          <p:cNvPr id="3" name="Content Placeholder 2"/>
          <p:cNvSpPr>
            <a:spLocks noGrp="1"/>
          </p:cNvSpPr>
          <p:nvPr>
            <p:ph idx="1"/>
          </p:nvPr>
        </p:nvSpPr>
        <p:spPr/>
        <p:txBody>
          <a:bodyPr>
            <a:normAutofit lnSpcReduction="10000"/>
          </a:bodyPr>
          <a:lstStyle/>
          <a:p>
            <a:pPr marL="257175" indent="-257175">
              <a:lnSpc>
                <a:spcPct val="115000"/>
              </a:lnSpc>
              <a:spcBef>
                <a:spcPts val="0"/>
              </a:spcBef>
              <a:buFont typeface="+mj-lt"/>
              <a:buAutoNum type="arabicPeriod"/>
            </a:pPr>
            <a:r>
              <a:rPr lang="en-US" dirty="0" err="1">
                <a:latin typeface="Times New Roman" panose="02020603050405020304" pitchFamily="18" charset="0"/>
                <a:ea typeface="Calibri" panose="020F0502020204030204" pitchFamily="34" charset="0"/>
              </a:rPr>
              <a:t>Isoscallop</a:t>
            </a:r>
            <a:r>
              <a:rPr lang="en-US" dirty="0">
                <a:latin typeface="Times New Roman" panose="02020603050405020304" pitchFamily="18" charset="0"/>
                <a:ea typeface="Calibri" panose="020F0502020204030204" pitchFamily="34" charset="0"/>
              </a:rPr>
              <a:t> machining is being carried out by a ball ended milling cutter machining a free form surface on a 3 axis CNC machine. In this case </a:t>
            </a:r>
            <a:endParaRPr lang="en-US" dirty="0">
              <a:latin typeface="Calibri" panose="020F0502020204030204" pitchFamily="34" charset="0"/>
              <a:ea typeface="Calibri" panose="020F0502020204030204" pitchFamily="34" charset="0"/>
            </a:endParaRPr>
          </a:p>
          <a:p>
            <a:pPr marL="257175" indent="-257175">
              <a:lnSpc>
                <a:spcPct val="115000"/>
              </a:lnSpc>
              <a:spcBef>
                <a:spcPts val="0"/>
              </a:spcBef>
              <a:buFont typeface="+mj-lt"/>
              <a:buAutoNum type="alphaLcParenBoth"/>
            </a:pPr>
            <a:r>
              <a:rPr lang="en-US" dirty="0">
                <a:latin typeface="Times New Roman" panose="02020603050405020304" pitchFamily="18" charset="0"/>
                <a:ea typeface="Calibri" panose="020F0502020204030204" pitchFamily="34" charset="0"/>
              </a:rPr>
              <a:t> Scallop heights are same all over whole surface</a:t>
            </a:r>
          </a:p>
          <a:p>
            <a:pPr marL="257175" indent="-257175">
              <a:lnSpc>
                <a:spcPct val="115000"/>
              </a:lnSpc>
              <a:spcBef>
                <a:spcPts val="0"/>
              </a:spcBef>
              <a:buFont typeface="+mj-lt"/>
              <a:buAutoNum type="alphaLcParenBoth"/>
            </a:pPr>
            <a:r>
              <a:rPr lang="en-US" dirty="0">
                <a:latin typeface="Times New Roman" panose="02020603050405020304" pitchFamily="18" charset="0"/>
                <a:ea typeface="Calibri" panose="020F0502020204030204" pitchFamily="34" charset="0"/>
              </a:rPr>
              <a:t>Scallop height between two cutter paths is always same but is different from that between two other cutter paths on the same surface. </a:t>
            </a:r>
            <a:endParaRPr lang="en-US" dirty="0">
              <a:latin typeface="Calibri" panose="020F0502020204030204" pitchFamily="34" charset="0"/>
              <a:ea typeface="Calibri" panose="020F0502020204030204" pitchFamily="34" charset="0"/>
            </a:endParaRPr>
          </a:p>
          <a:p>
            <a:pPr marL="257175" indent="-257175">
              <a:lnSpc>
                <a:spcPct val="115000"/>
              </a:lnSpc>
              <a:spcBef>
                <a:spcPts val="0"/>
              </a:spcBef>
              <a:buFont typeface="+mj-lt"/>
              <a:buAutoNum type="alphaLcParenBoth"/>
            </a:pPr>
            <a:r>
              <a:rPr lang="en-US" dirty="0">
                <a:latin typeface="Times New Roman" panose="02020603050405020304" pitchFamily="18" charset="0"/>
                <a:ea typeface="Calibri" panose="020F0502020204030204" pitchFamily="34" charset="0"/>
              </a:rPr>
              <a:t>Scallop height varies randomly.</a:t>
            </a:r>
            <a:endParaRPr lang="en-US" dirty="0">
              <a:latin typeface="Calibri" panose="020F0502020204030204" pitchFamily="34" charset="0"/>
              <a:ea typeface="Calibri" panose="020F0502020204030204" pitchFamily="34" charset="0"/>
            </a:endParaRPr>
          </a:p>
          <a:p>
            <a:pPr marL="257175" indent="-257175">
              <a:lnSpc>
                <a:spcPct val="115000"/>
              </a:lnSpc>
              <a:spcBef>
                <a:spcPts val="0"/>
              </a:spcBef>
              <a:buFont typeface="+mj-lt"/>
              <a:buAutoNum type="alphaLcParenBoth"/>
            </a:pPr>
            <a:r>
              <a:rPr lang="en-US" dirty="0">
                <a:latin typeface="Times New Roman" panose="02020603050405020304" pitchFamily="18" charset="0"/>
                <a:ea typeface="Calibri" panose="020F0502020204030204" pitchFamily="34" charset="0"/>
              </a:rPr>
              <a:t>None of the others</a:t>
            </a:r>
            <a:endParaRPr lang="en-US" dirty="0">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305531144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a:spcBef>
                <a:spcPts val="0"/>
              </a:spcBef>
            </a:pPr>
            <a:r>
              <a:rPr lang="en-US" dirty="0">
                <a:latin typeface="Times New Roman" panose="02020603050405020304" pitchFamily="18"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557213" lvl="1" indent="-214313">
              <a:spcBef>
                <a:spcPts val="0"/>
              </a:spcBef>
              <a:buFont typeface="+mj-lt"/>
              <a:buAutoNum type="arabicPeriod" startAt="11"/>
              <a:tabLst>
                <a:tab pos="342900" algn="l"/>
              </a:tabLst>
            </a:pPr>
            <a:r>
              <a:rPr lang="en-US" dirty="0">
                <a:latin typeface="Times New Roman" panose="02020603050405020304" pitchFamily="18" charset="0"/>
                <a:ea typeface="Times New Roman" panose="02020603050405020304" pitchFamily="18" charset="0"/>
              </a:rPr>
              <a:t>In 3-axis CNC machining of a free form surface employing ball end milling cutter, the criterion of determining the forward steps is </a:t>
            </a:r>
            <a:endParaRPr lang="en-US" sz="2100" dirty="0">
              <a:latin typeface="Times New Roman" panose="02020603050405020304" pitchFamily="18" charset="0"/>
              <a:ea typeface="Times New Roman" panose="02020603050405020304" pitchFamily="18" charset="0"/>
            </a:endParaRPr>
          </a:p>
          <a:p>
            <a:pPr marL="0">
              <a:spcBef>
                <a:spcPts val="0"/>
              </a:spcBef>
            </a:pPr>
            <a:r>
              <a:rPr lang="en-US" dirty="0">
                <a:latin typeface="Times New Roman" panose="02020603050405020304" pitchFamily="18"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latin typeface="Times New Roman" panose="02020603050405020304" pitchFamily="18" charset="0"/>
                <a:ea typeface="Times New Roman" panose="02020603050405020304" pitchFamily="18" charset="0"/>
              </a:rPr>
              <a:t>Uniform surface roughness (created by scallops)</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latin typeface="Times New Roman" panose="02020603050405020304" pitchFamily="18" charset="0"/>
                <a:ea typeface="Times New Roman" panose="02020603050405020304" pitchFamily="18" charset="0"/>
              </a:rPr>
              <a:t>Equal side steps orthogonal to cutter path</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latin typeface="Times New Roman" panose="02020603050405020304" pitchFamily="18" charset="0"/>
                <a:ea typeface="Times New Roman" panose="02020603050405020304" pitchFamily="18" charset="0"/>
              </a:rPr>
              <a:t>Tolerable deviation from surface form</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latin typeface="Times New Roman" panose="02020603050405020304" pitchFamily="18" charset="0"/>
                <a:ea typeface="Times New Roman" panose="02020603050405020304" pitchFamily="18" charset="0"/>
              </a:rPr>
              <a:t>None of the others</a:t>
            </a:r>
            <a:endParaRPr lang="en-US" sz="240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31964485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557213" lvl="1" indent="-214313">
              <a:spcBef>
                <a:spcPts val="0"/>
              </a:spcBef>
              <a:buFont typeface="+mj-lt"/>
              <a:buAutoNum type="arabicPeriod" startAt="11"/>
              <a:tabLst>
                <a:tab pos="342900" algn="l"/>
              </a:tabLst>
            </a:pPr>
            <a:r>
              <a:rPr lang="en-US" dirty="0">
                <a:latin typeface="Times New Roman" panose="02020603050405020304" pitchFamily="18" charset="0"/>
                <a:ea typeface="Times New Roman" panose="02020603050405020304" pitchFamily="18" charset="0"/>
              </a:rPr>
              <a:t>If there are 18 control points on a Bezier curve, the highest power of the parameter in the expression of the Bezier curve would be </a:t>
            </a:r>
            <a:endParaRPr lang="en-US" sz="2100" dirty="0">
              <a:latin typeface="Times New Roman" panose="02020603050405020304" pitchFamily="18" charset="0"/>
              <a:ea typeface="Times New Roman" panose="02020603050405020304" pitchFamily="18" charset="0"/>
            </a:endParaRPr>
          </a:p>
          <a:p>
            <a:pPr marL="0">
              <a:spcBef>
                <a:spcPts val="0"/>
              </a:spcBef>
            </a:pPr>
            <a:r>
              <a:rPr lang="en-US" dirty="0">
                <a:latin typeface="Times New Roman" panose="02020603050405020304" pitchFamily="18"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latin typeface="Times New Roman" panose="02020603050405020304" pitchFamily="18" charset="0"/>
                <a:ea typeface="Times New Roman" panose="02020603050405020304" pitchFamily="18" charset="0"/>
              </a:rPr>
              <a:t>19</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latin typeface="Times New Roman" panose="02020603050405020304" pitchFamily="18" charset="0"/>
                <a:ea typeface="Times New Roman" panose="02020603050405020304" pitchFamily="18" charset="0"/>
              </a:rPr>
              <a:t>18</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latin typeface="Times New Roman" panose="02020603050405020304" pitchFamily="18" charset="0"/>
                <a:ea typeface="Times New Roman" panose="02020603050405020304" pitchFamily="18" charset="0"/>
              </a:rPr>
              <a:t>17</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latin typeface="Times New Roman" panose="02020603050405020304" pitchFamily="18" charset="0"/>
                <a:ea typeface="Times New Roman" panose="02020603050405020304" pitchFamily="18" charset="0"/>
              </a:rPr>
              <a:t>3</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latin typeface="Times New Roman" panose="02020603050405020304" pitchFamily="18" charset="0"/>
                <a:ea typeface="Times New Roman" panose="02020603050405020304" pitchFamily="18" charset="0"/>
              </a:rPr>
              <a:t>None of the others</a:t>
            </a:r>
            <a:endParaRPr lang="en-US" sz="240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28032041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pPr marL="257175" indent="-257175">
              <a:lnSpc>
                <a:spcPct val="107000"/>
              </a:lnSpc>
              <a:spcBef>
                <a:spcPts val="0"/>
              </a:spcBef>
              <a:buFont typeface="+mj-lt"/>
              <a:buAutoNum type="arabicPeriod"/>
            </a:pPr>
            <a:r>
              <a:rPr lang="en-IN" dirty="0">
                <a:latin typeface="Times New Roman" panose="02020603050405020304" pitchFamily="18" charset="0"/>
                <a:ea typeface="Calibri" panose="020F0502020204030204" pitchFamily="34" charset="0"/>
                <a:cs typeface="Times New Roman" panose="02020603050405020304" pitchFamily="18" charset="0"/>
              </a:rPr>
              <a:t>You make a </a:t>
            </a:r>
            <a:r>
              <a:rPr lang="en-IN" dirty="0" err="1">
                <a:latin typeface="Times New Roman" panose="02020603050405020304" pitchFamily="18" charset="0"/>
                <a:ea typeface="Calibri" panose="020F0502020204030204" pitchFamily="34" charset="0"/>
                <a:cs typeface="Times New Roman" panose="02020603050405020304" pitchFamily="18" charset="0"/>
              </a:rPr>
              <a:t>matlab</a:t>
            </a:r>
            <a:r>
              <a:rPr lang="en-IN" dirty="0">
                <a:latin typeface="Times New Roman" panose="02020603050405020304" pitchFamily="18" charset="0"/>
                <a:ea typeface="Calibri" panose="020F0502020204030204" pitchFamily="34" charset="0"/>
                <a:cs typeface="Times New Roman" panose="02020603050405020304" pitchFamily="18" charset="0"/>
              </a:rPr>
              <a:t> program for finding out the CL points for cutting a free form surface with ball end milling cutter (ball </a:t>
            </a:r>
            <a:r>
              <a:rPr lang="en-IN" dirty="0" err="1">
                <a:latin typeface="Times New Roman" panose="02020603050405020304" pitchFamily="18" charset="0"/>
                <a:ea typeface="Calibri" panose="020F0502020204030204" pitchFamily="34" charset="0"/>
                <a:cs typeface="Times New Roman" panose="02020603050405020304" pitchFamily="18" charset="0"/>
              </a:rPr>
              <a:t>dia</a:t>
            </a:r>
            <a:r>
              <a:rPr lang="en-IN" dirty="0">
                <a:latin typeface="Times New Roman" panose="02020603050405020304" pitchFamily="18" charset="0"/>
                <a:ea typeface="Calibri" panose="020F0502020204030204" pitchFamily="34" charset="0"/>
                <a:cs typeface="Times New Roman" panose="02020603050405020304" pitchFamily="18" charset="0"/>
              </a:rPr>
              <a:t> 5 mm) on 3-axis machining centre. You upload a G &amp; M code program with the CL points to the machine but find that the cutter </a:t>
            </a:r>
            <a:r>
              <a:rPr lang="en-IN" dirty="0" err="1">
                <a:latin typeface="Times New Roman" panose="02020603050405020304" pitchFamily="18" charset="0"/>
                <a:ea typeface="Calibri" panose="020F0502020204030204" pitchFamily="34" charset="0"/>
                <a:cs typeface="Times New Roman" panose="02020603050405020304" pitchFamily="18" charset="0"/>
              </a:rPr>
              <a:t>dia</a:t>
            </a:r>
            <a:r>
              <a:rPr lang="en-IN" dirty="0">
                <a:latin typeface="Times New Roman" panose="02020603050405020304" pitchFamily="18" charset="0"/>
                <a:ea typeface="Calibri" panose="020F0502020204030204" pitchFamily="34" charset="0"/>
                <a:cs typeface="Times New Roman" panose="02020603050405020304" pitchFamily="18" charset="0"/>
              </a:rPr>
              <a:t> is actually 10 mm.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67628" indent="0">
              <a:lnSpc>
                <a:spcPct val="107000"/>
              </a:lnSpc>
              <a:spcBef>
                <a:spcPts val="0"/>
              </a:spcBef>
              <a:buNone/>
            </a:pPr>
            <a:r>
              <a:rPr lang="en-IN" dirty="0">
                <a:latin typeface="Times New Roman" panose="02020603050405020304" pitchFamily="18" charset="0"/>
                <a:ea typeface="Calibri" panose="020F0502020204030204" pitchFamily="34"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07000"/>
              </a:lnSpc>
              <a:spcBef>
                <a:spcPts val="0"/>
              </a:spcBef>
              <a:buFont typeface="+mj-lt"/>
              <a:buAutoNum type="alphaLcPeriod"/>
            </a:pPr>
            <a:r>
              <a:rPr lang="en-IN" dirty="0">
                <a:latin typeface="Times New Roman" panose="02020603050405020304" pitchFamily="18" charset="0"/>
                <a:ea typeface="Calibri" panose="020F0502020204030204" pitchFamily="34" charset="0"/>
                <a:cs typeface="Times New Roman" panose="02020603050405020304" pitchFamily="18" charset="0"/>
              </a:rPr>
              <a:t>The  form would not be accurate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07000"/>
              </a:lnSpc>
              <a:spcBef>
                <a:spcPts val="0"/>
              </a:spcBef>
              <a:buFont typeface="+mj-lt"/>
              <a:buAutoNum type="alphaLcPeriod"/>
            </a:pPr>
            <a:r>
              <a:rPr lang="en-IN" dirty="0">
                <a:latin typeface="Times New Roman" panose="02020603050405020304" pitchFamily="18" charset="0"/>
                <a:ea typeface="Calibri" panose="020F0502020204030204" pitchFamily="34" charset="0"/>
                <a:cs typeface="Times New Roman" panose="02020603050405020304" pitchFamily="18" charset="0"/>
              </a:rPr>
              <a:t>No problem if you use this tool with this program  – the surface finish is going to be better in fact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07000"/>
              </a:lnSpc>
              <a:spcBef>
                <a:spcPts val="0"/>
              </a:spcBef>
              <a:buFont typeface="+mj-lt"/>
              <a:buAutoNum type="alphaLcPeriod"/>
            </a:pPr>
            <a:r>
              <a:rPr lang="en-IN" dirty="0">
                <a:latin typeface="Times New Roman" panose="02020603050405020304" pitchFamily="18" charset="0"/>
                <a:ea typeface="Calibri" panose="020F0502020204030204" pitchFamily="34" charset="0"/>
                <a:cs typeface="Times New Roman" panose="02020603050405020304" pitchFamily="18" charset="0"/>
              </a:rPr>
              <a:t>You declare  10 mm cutter </a:t>
            </a:r>
            <a:r>
              <a:rPr lang="en-IN" dirty="0" err="1">
                <a:latin typeface="Times New Roman" panose="02020603050405020304" pitchFamily="18" charset="0"/>
                <a:ea typeface="Calibri" panose="020F0502020204030204" pitchFamily="34" charset="0"/>
                <a:cs typeface="Times New Roman" panose="02020603050405020304" pitchFamily="18" charset="0"/>
              </a:rPr>
              <a:t>dia</a:t>
            </a:r>
            <a:r>
              <a:rPr lang="en-IN" dirty="0">
                <a:latin typeface="Times New Roman" panose="02020603050405020304" pitchFamily="18" charset="0"/>
                <a:ea typeface="Calibri" panose="020F0502020204030204" pitchFamily="34" charset="0"/>
                <a:cs typeface="Times New Roman" panose="02020603050405020304" pitchFamily="18" charset="0"/>
              </a:rPr>
              <a:t> in offset file and with G41 / G42, there will be no problem</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07000"/>
              </a:lnSpc>
              <a:spcBef>
                <a:spcPts val="0"/>
              </a:spcBef>
              <a:spcAft>
                <a:spcPts val="600"/>
              </a:spcAft>
              <a:buFont typeface="+mj-lt"/>
              <a:buAutoNum type="alphaLcPeriod"/>
            </a:pPr>
            <a:r>
              <a:rPr lang="en-IN" dirty="0">
                <a:latin typeface="Times New Roman" panose="02020603050405020304" pitchFamily="18" charset="0"/>
                <a:ea typeface="Calibri" panose="020F0502020204030204" pitchFamily="34" charset="0"/>
                <a:cs typeface="Times New Roman" panose="02020603050405020304" pitchFamily="18" charset="0"/>
              </a:rPr>
              <a:t>CC data should have been used, not CL data</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452144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57175" indent="-257175">
              <a:lnSpc>
                <a:spcPct val="107000"/>
              </a:lnSpc>
              <a:spcBef>
                <a:spcPts val="0"/>
              </a:spcBef>
              <a:spcAft>
                <a:spcPts val="6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During CNC free form surface machining by ball end milling on 3-axis machine, the points on the free form surface contacted by the cutter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70034" indent="-67151">
              <a:spcBef>
                <a:spcPts val="0"/>
              </a:spcBef>
              <a:tabLst>
                <a:tab pos="128588" algn="l"/>
              </a:tabLst>
            </a:pPr>
            <a:r>
              <a:rPr lang="en-US" dirty="0">
                <a:latin typeface="Times New Roman" panose="02020603050405020304" pitchFamily="18"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arenBoth"/>
              <a:tabLst>
                <a:tab pos="342900" algn="l"/>
              </a:tabLst>
            </a:pPr>
            <a:r>
              <a:rPr lang="en-US" dirty="0">
                <a:latin typeface="Times New Roman" panose="02020603050405020304" pitchFamily="18" charset="0"/>
                <a:ea typeface="Times New Roman" panose="02020603050405020304" pitchFamily="18" charset="0"/>
              </a:rPr>
              <a:t>Are the points through which the center of the cutter is moved</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arenBoth"/>
              <a:tabLst>
                <a:tab pos="128588" algn="l"/>
                <a:tab pos="342900" algn="l"/>
              </a:tabLst>
            </a:pPr>
            <a:r>
              <a:rPr lang="en-US" dirty="0">
                <a:latin typeface="Times New Roman" panose="02020603050405020304" pitchFamily="18" charset="0"/>
                <a:ea typeface="Times New Roman" panose="02020603050405020304" pitchFamily="18" charset="0"/>
              </a:rPr>
              <a:t>Are the points through which the bottom-most point of the cutter is moved</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arenBoth"/>
              <a:tabLst>
                <a:tab pos="128588" algn="l"/>
                <a:tab pos="342900" algn="l"/>
              </a:tabLst>
            </a:pPr>
            <a:r>
              <a:rPr lang="en-US" dirty="0">
                <a:latin typeface="Times New Roman" panose="02020603050405020304" pitchFamily="18" charset="0"/>
                <a:ea typeface="Times New Roman" panose="02020603050405020304" pitchFamily="18" charset="0"/>
              </a:rPr>
              <a:t>Are called the cutter location points</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arenBoth"/>
              <a:tabLst>
                <a:tab pos="128588" algn="l"/>
                <a:tab pos="342900" algn="l"/>
              </a:tabLst>
            </a:pPr>
            <a:r>
              <a:rPr lang="en-US" dirty="0">
                <a:latin typeface="Times New Roman" panose="02020603050405020304" pitchFamily="18" charset="0"/>
                <a:ea typeface="Times New Roman" panose="02020603050405020304" pitchFamily="18" charset="0"/>
              </a:rPr>
              <a:t>None of the others</a:t>
            </a:r>
            <a:endParaRPr lang="en-US" sz="240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620633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409185">
            <a:off x="2793973" y="2335038"/>
            <a:ext cx="514350" cy="398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332674">
            <a:off x="2265982" y="3282843"/>
            <a:ext cx="514350" cy="398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437034">
            <a:off x="5614210" y="2335223"/>
            <a:ext cx="514350" cy="398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4493598">
            <a:off x="5640872" y="3834875"/>
            <a:ext cx="514350" cy="398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rot="4493598">
            <a:off x="3254758" y="3859699"/>
            <a:ext cx="514350" cy="398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a:t>Continuous control with both linear and circular cuts</a:t>
            </a:r>
          </a:p>
        </p:txBody>
      </p:sp>
      <p:grpSp>
        <p:nvGrpSpPr>
          <p:cNvPr id="9" name="Group 8"/>
          <p:cNvGrpSpPr/>
          <p:nvPr/>
        </p:nvGrpSpPr>
        <p:grpSpPr>
          <a:xfrm>
            <a:off x="2228816" y="2362200"/>
            <a:ext cx="4463849" cy="1894716"/>
            <a:chOff x="2228816" y="2362200"/>
            <a:chExt cx="4463849" cy="1894716"/>
          </a:xfrm>
        </p:grpSpPr>
        <p:sp>
          <p:nvSpPr>
            <p:cNvPr id="12" name="Right Arrow 11"/>
            <p:cNvSpPr/>
            <p:nvPr/>
          </p:nvSpPr>
          <p:spPr>
            <a:xfrm>
              <a:off x="3886200" y="3886200"/>
              <a:ext cx="1752600" cy="304800"/>
            </a:xfrm>
            <a:prstGeom prst="right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0800000">
              <a:off x="3657600" y="2362200"/>
              <a:ext cx="1752600" cy="304800"/>
            </a:xfrm>
            <a:prstGeom prst="right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2590800" y="2447497"/>
              <a:ext cx="4101865" cy="1444005"/>
              <a:chOff x="2590800" y="2447497"/>
              <a:chExt cx="4101865" cy="1444005"/>
            </a:xfrm>
          </p:grpSpPr>
          <p:sp>
            <p:nvSpPr>
              <p:cNvPr id="4" name="Flowchart: Display 3"/>
              <p:cNvSpPr/>
              <p:nvPr/>
            </p:nvSpPr>
            <p:spPr>
              <a:xfrm>
                <a:off x="2590800" y="2667000"/>
                <a:ext cx="3657600" cy="1219200"/>
              </a:xfrm>
              <a:prstGeom prst="flowChartDisplay">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a:t>
                </a:r>
              </a:p>
            </p:txBody>
          </p:sp>
          <p:sp>
            <p:nvSpPr>
              <p:cNvPr id="14" name="Circular Arrow 13"/>
              <p:cNvSpPr/>
              <p:nvPr/>
            </p:nvSpPr>
            <p:spPr>
              <a:xfrm rot="14877489" flipV="1">
                <a:off x="5366633" y="2565470"/>
                <a:ext cx="1444005" cy="1208059"/>
              </a:xfrm>
              <a:prstGeom prst="circularArrow">
                <a:avLst>
                  <a:gd name="adj1" fmla="val 10860"/>
                  <a:gd name="adj2" fmla="val 2349665"/>
                  <a:gd name="adj3" fmla="val 18275753"/>
                  <a:gd name="adj4" fmla="val 9700649"/>
                  <a:gd name="adj5" fmla="val 587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Right Arrow 15"/>
            <p:cNvSpPr/>
            <p:nvPr/>
          </p:nvSpPr>
          <p:spPr>
            <a:xfrm rot="8191601">
              <a:off x="2228816" y="2795196"/>
              <a:ext cx="732656" cy="347378"/>
            </a:xfrm>
            <a:prstGeom prst="right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2792823">
              <a:off x="2526305" y="3716899"/>
              <a:ext cx="732656" cy="347378"/>
            </a:xfrm>
            <a:prstGeom prst="right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914400" y="4358980"/>
            <a:ext cx="7620000" cy="1477328"/>
          </a:xfrm>
          <a:prstGeom prst="rect">
            <a:avLst/>
          </a:prstGeom>
          <a:noFill/>
        </p:spPr>
        <p:txBody>
          <a:bodyPr wrap="square" rtlCol="0">
            <a:spAutoFit/>
          </a:bodyPr>
          <a:lstStyle/>
          <a:p>
            <a:r>
              <a:rPr lang="en-US" dirty="0"/>
              <a:t>Continuous control is required in CNC machine tools where a definite profile (2-D or 3-D) is being machined. In conventional automation, physical devices are used to force the cutter to carry out motion along the profile. In CNC, physical devices are absent. Part-specific tooling is not resorted to. Program execution makes the tool follow the required path. </a:t>
            </a:r>
          </a:p>
        </p:txBody>
      </p:sp>
    </p:spTree>
    <p:extLst>
      <p:ext uri="{BB962C8B-B14F-4D97-AF65-F5344CB8AC3E}">
        <p14:creationId xmlns:p14="http://schemas.microsoft.com/office/powerpoint/2010/main" val="177785118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57175" indent="-257175">
              <a:spcBef>
                <a:spcPts val="0"/>
              </a:spcBef>
              <a:buFont typeface="+mj-lt"/>
              <a:buAutoNum type="arabicPeriod" startAt="5"/>
            </a:pPr>
            <a:r>
              <a:rPr lang="en-US" dirty="0">
                <a:latin typeface="Times New Roman" panose="02020603050405020304" pitchFamily="18" charset="0"/>
                <a:ea typeface="Times New Roman" panose="02020603050405020304" pitchFamily="18" charset="0"/>
              </a:rPr>
              <a:t>A free form surface is cut by a vertical plane. The normal to the surface at point x is not contained in the vertical plane. In such a case, </a:t>
            </a:r>
            <a:endParaRPr lang="en-US" sz="2400" dirty="0">
              <a:latin typeface="Times New Roman" panose="02020603050405020304" pitchFamily="18" charset="0"/>
              <a:ea typeface="Times New Roman" panose="02020603050405020304" pitchFamily="18" charset="0"/>
            </a:endParaRPr>
          </a:p>
          <a:p>
            <a:pPr marL="67628" indent="0">
              <a:spcBef>
                <a:spcPts val="0"/>
              </a:spcBef>
              <a:buNone/>
            </a:pP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arenBoth"/>
              <a:tabLst>
                <a:tab pos="342900" algn="l"/>
              </a:tabLst>
            </a:pPr>
            <a:r>
              <a:rPr lang="en-US" dirty="0">
                <a:latin typeface="Times New Roman" panose="02020603050405020304" pitchFamily="18" charset="0"/>
                <a:ea typeface="Times New Roman" panose="02020603050405020304" pitchFamily="18" charset="0"/>
              </a:rPr>
              <a:t>The intersection curve of plane and surface will not be contained in the plane</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arenBoth"/>
              <a:tabLst>
                <a:tab pos="171450" algn="l"/>
                <a:tab pos="342900" algn="l"/>
              </a:tabLst>
            </a:pPr>
            <a:r>
              <a:rPr lang="en-US" dirty="0">
                <a:latin typeface="Times New Roman" panose="02020603050405020304" pitchFamily="18" charset="0"/>
                <a:ea typeface="Times New Roman" panose="02020603050405020304" pitchFamily="18" charset="0"/>
              </a:rPr>
              <a:t>The normal p to plane will not be orthogonal to n</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arenBoth"/>
              <a:tabLst>
                <a:tab pos="171450" algn="l"/>
                <a:tab pos="342900" algn="l"/>
              </a:tabLst>
            </a:pPr>
            <a:r>
              <a:rPr lang="en-US" dirty="0">
                <a:latin typeface="Times New Roman" panose="02020603050405020304" pitchFamily="18" charset="0"/>
                <a:ea typeface="Times New Roman" panose="02020603050405020304" pitchFamily="18" charset="0"/>
              </a:rPr>
              <a:t>The center point of the ball ended cutter having cutter contact point at x would lie on the plane</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arenBoth"/>
              <a:tabLst>
                <a:tab pos="171450" algn="l"/>
                <a:tab pos="342900" algn="l"/>
              </a:tabLst>
            </a:pPr>
            <a:r>
              <a:rPr lang="en-US" dirty="0">
                <a:latin typeface="Times New Roman" panose="02020603050405020304" pitchFamily="18" charset="0"/>
                <a:ea typeface="Times New Roman" panose="02020603050405020304" pitchFamily="18" charset="0"/>
              </a:rPr>
              <a:t>None of the others</a:t>
            </a:r>
            <a:endParaRPr lang="en-US" sz="240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3550430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marL="257175" indent="-257175">
              <a:lnSpc>
                <a:spcPct val="107000"/>
              </a:lnSpc>
              <a:spcBef>
                <a:spcPts val="0"/>
              </a:spcBef>
              <a:buFont typeface="+mj-lt"/>
              <a:buAutoNum type="arabicPeriod" startAt="5"/>
            </a:pPr>
            <a:r>
              <a:rPr lang="en-IN" dirty="0">
                <a:latin typeface="Times New Roman" panose="02020603050405020304" pitchFamily="18" charset="0"/>
                <a:ea typeface="Calibri" panose="020F0502020204030204" pitchFamily="34" charset="0"/>
                <a:cs typeface="Times New Roman" panose="02020603050405020304" pitchFamily="18" charset="0"/>
              </a:rPr>
              <a:t>In the </a:t>
            </a:r>
            <a:r>
              <a:rPr lang="en-IN" dirty="0" err="1">
                <a:latin typeface="Times New Roman" panose="02020603050405020304" pitchFamily="18" charset="0"/>
                <a:ea typeface="Calibri" panose="020F0502020204030204" pitchFamily="34" charset="0"/>
                <a:cs typeface="Times New Roman" panose="02020603050405020304" pitchFamily="18" charset="0"/>
              </a:rPr>
              <a:t>isoplanar</a:t>
            </a:r>
            <a:r>
              <a:rPr lang="en-IN" dirty="0">
                <a:latin typeface="Times New Roman" panose="02020603050405020304" pitchFamily="18" charset="0"/>
                <a:ea typeface="Calibri" panose="020F0502020204030204" pitchFamily="34" charset="0"/>
                <a:cs typeface="Times New Roman" panose="02020603050405020304" pitchFamily="18" charset="0"/>
              </a:rPr>
              <a:t> method of cutter path generation, applied in case of free form surface machining in 3 axis machining centre with ball ended milling cutter, the cutter contact paths are the intersections of parallel vertical planes and the free form surface. Here,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67628" indent="0">
              <a:lnSpc>
                <a:spcPct val="107000"/>
              </a:lnSpc>
              <a:spcBef>
                <a:spcPts val="0"/>
              </a:spcBef>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07000"/>
              </a:lnSpc>
              <a:spcBef>
                <a:spcPts val="0"/>
              </a:spcBef>
              <a:buFont typeface="+mj-lt"/>
              <a:buAutoNum type="alphaLcPeriod"/>
            </a:pPr>
            <a:r>
              <a:rPr lang="en-IN" dirty="0">
                <a:latin typeface="Times New Roman" panose="02020603050405020304" pitchFamily="18" charset="0"/>
                <a:ea typeface="Calibri" panose="020F0502020204030204" pitchFamily="34" charset="0"/>
                <a:cs typeface="Times New Roman" panose="02020603050405020304" pitchFamily="18" charset="0"/>
              </a:rPr>
              <a:t>The CL points for one particular cutter path are always contained in a vertical plane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07000"/>
              </a:lnSpc>
              <a:spcBef>
                <a:spcPts val="0"/>
              </a:spcBef>
              <a:buFont typeface="+mj-lt"/>
              <a:buAutoNum type="alphaLcPeriod"/>
            </a:pPr>
            <a:r>
              <a:rPr lang="en-IN" dirty="0">
                <a:latin typeface="Times New Roman" panose="02020603050405020304" pitchFamily="18" charset="0"/>
                <a:ea typeface="Calibri" panose="020F0502020204030204" pitchFamily="34" charset="0"/>
                <a:cs typeface="Times New Roman" panose="02020603050405020304" pitchFamily="18" charset="0"/>
              </a:rPr>
              <a:t>The CC points  for one particular cutter path are always contained in a vertical plane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07000"/>
              </a:lnSpc>
              <a:spcBef>
                <a:spcPts val="0"/>
              </a:spcBef>
              <a:buFont typeface="+mj-lt"/>
              <a:buAutoNum type="alphaLcPeriod"/>
            </a:pPr>
            <a:r>
              <a:rPr lang="en-IN" dirty="0">
                <a:latin typeface="Times New Roman" panose="02020603050405020304" pitchFamily="18" charset="0"/>
                <a:ea typeface="Calibri" panose="020F0502020204030204" pitchFamily="34" charset="0"/>
                <a:cs typeface="Times New Roman" panose="02020603050405020304" pitchFamily="18" charset="0"/>
              </a:rPr>
              <a:t>Both the CC and CL points for one particular cutter path are always contained in a vertical plane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07000"/>
              </a:lnSpc>
              <a:spcBef>
                <a:spcPts val="0"/>
              </a:spcBef>
              <a:spcAft>
                <a:spcPts val="600"/>
              </a:spcAft>
              <a:buFont typeface="+mj-lt"/>
              <a:buAutoNum type="alphaLcPeriod"/>
            </a:pPr>
            <a:r>
              <a:rPr lang="en-IN" dirty="0">
                <a:latin typeface="Times New Roman" panose="02020603050405020304" pitchFamily="18" charset="0"/>
                <a:ea typeface="Calibri" panose="020F0502020204030204" pitchFamily="34" charset="0"/>
                <a:cs typeface="Times New Roman" panose="02020603050405020304" pitchFamily="18" charset="0"/>
              </a:rPr>
              <a:t>None of the others</a:t>
            </a: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53489668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557213" lvl="1" indent="-214313">
              <a:spcBef>
                <a:spcPts val="0"/>
              </a:spcBef>
              <a:buFont typeface="+mj-lt"/>
              <a:buAutoNum type="arabicPeriod" startAt="11"/>
              <a:tabLst>
                <a:tab pos="342900" algn="l"/>
              </a:tabLst>
            </a:pPr>
            <a:r>
              <a:rPr lang="en-US" dirty="0">
                <a:latin typeface="Times New Roman" panose="02020603050405020304" pitchFamily="18" charset="0"/>
                <a:ea typeface="Times New Roman" panose="02020603050405020304" pitchFamily="18" charset="0"/>
              </a:rPr>
              <a:t>In 3-axis CNC machining of a free form surface employing ball end milling cutter, the criterion of determining the forward steps is </a:t>
            </a:r>
            <a:endParaRPr lang="en-US" sz="2100" dirty="0">
              <a:latin typeface="Times New Roman" panose="02020603050405020304" pitchFamily="18" charset="0"/>
              <a:ea typeface="Times New Roman" panose="02020603050405020304" pitchFamily="18" charset="0"/>
            </a:endParaRPr>
          </a:p>
          <a:p>
            <a:pPr marL="0">
              <a:spcBef>
                <a:spcPts val="0"/>
              </a:spcBef>
            </a:pPr>
            <a:r>
              <a:rPr lang="en-US" dirty="0">
                <a:latin typeface="Times New Roman" panose="02020603050405020304" pitchFamily="18"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latin typeface="Times New Roman" panose="02020603050405020304" pitchFamily="18" charset="0"/>
                <a:ea typeface="Times New Roman" panose="02020603050405020304" pitchFamily="18" charset="0"/>
              </a:rPr>
              <a:t>Uniform surface roughness (created by scallops)</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latin typeface="Times New Roman" panose="02020603050405020304" pitchFamily="18" charset="0"/>
                <a:ea typeface="Times New Roman" panose="02020603050405020304" pitchFamily="18" charset="0"/>
              </a:rPr>
              <a:t>Equal side steps orthogonal to cutter path</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latin typeface="Times New Roman" panose="02020603050405020304" pitchFamily="18" charset="0"/>
                <a:ea typeface="Times New Roman" panose="02020603050405020304" pitchFamily="18" charset="0"/>
              </a:rPr>
              <a:t>Tolerable deviation from surface form</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latin typeface="Times New Roman" panose="02020603050405020304" pitchFamily="18" charset="0"/>
                <a:ea typeface="Times New Roman" panose="02020603050405020304" pitchFamily="18" charset="0"/>
              </a:rPr>
              <a:t>None of the others</a:t>
            </a:r>
            <a:endParaRPr lang="en-US" sz="240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8449231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57175" indent="-257175">
              <a:lnSpc>
                <a:spcPct val="107000"/>
              </a:lnSpc>
              <a:spcBef>
                <a:spcPts val="0"/>
              </a:spcBef>
              <a:buFont typeface="+mj-lt"/>
              <a:buAutoNum type="arabicPeriod" startAt="5"/>
            </a:pPr>
            <a:r>
              <a:rPr lang="en-IN" dirty="0">
                <a:latin typeface="Times New Roman" panose="02020603050405020304" pitchFamily="18" charset="0"/>
                <a:ea typeface="Calibri" panose="020F0502020204030204" pitchFamily="34" charset="0"/>
                <a:cs typeface="Times New Roman" panose="02020603050405020304" pitchFamily="18" charset="0"/>
              </a:rPr>
              <a:t>In a free form surface, the normal at any point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67628" indent="0">
              <a:lnSpc>
                <a:spcPct val="107000"/>
              </a:lnSpc>
              <a:spcBef>
                <a:spcPts val="0"/>
              </a:spcBef>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07000"/>
              </a:lnSpc>
              <a:spcBef>
                <a:spcPts val="0"/>
              </a:spcBef>
              <a:buFont typeface="+mj-lt"/>
              <a:buAutoNum type="alphaLcPeriod"/>
            </a:pPr>
            <a:r>
              <a:rPr lang="en-IN" dirty="0">
                <a:latin typeface="Times New Roman" panose="02020603050405020304" pitchFamily="18" charset="0"/>
                <a:ea typeface="Calibri" panose="020F0502020204030204" pitchFamily="34" charset="0"/>
                <a:cs typeface="Times New Roman" panose="02020603050405020304" pitchFamily="18" charset="0"/>
              </a:rPr>
              <a:t>Is always parallel to at least one tangent at that point to the surface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07000"/>
              </a:lnSpc>
              <a:spcBef>
                <a:spcPts val="0"/>
              </a:spcBef>
              <a:buFont typeface="+mj-lt"/>
              <a:buAutoNum type="alphaLcPeriod"/>
            </a:pPr>
            <a:r>
              <a:rPr lang="en-IN" dirty="0">
                <a:latin typeface="Times New Roman" panose="02020603050405020304" pitchFamily="18" charset="0"/>
                <a:ea typeface="Calibri" panose="020F0502020204030204" pitchFamily="34" charset="0"/>
                <a:cs typeface="Times New Roman" panose="02020603050405020304" pitchFamily="18" charset="0"/>
              </a:rPr>
              <a:t>Is always vertical</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07000"/>
              </a:lnSpc>
              <a:spcBef>
                <a:spcPts val="0"/>
              </a:spcBef>
              <a:buFont typeface="+mj-lt"/>
              <a:buAutoNum type="alphaLcPeriod"/>
            </a:pPr>
            <a:r>
              <a:rPr lang="en-IN" dirty="0">
                <a:latin typeface="Times New Roman" panose="02020603050405020304" pitchFamily="18" charset="0"/>
                <a:ea typeface="Calibri" panose="020F0502020204030204" pitchFamily="34" charset="0"/>
                <a:cs typeface="Times New Roman" panose="02020603050405020304" pitchFamily="18" charset="0"/>
              </a:rPr>
              <a:t>Can always be contained in a vertical plane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07000"/>
              </a:lnSpc>
              <a:spcBef>
                <a:spcPts val="0"/>
              </a:spcBef>
              <a:spcAft>
                <a:spcPts val="600"/>
              </a:spcAft>
              <a:buFont typeface="+mj-lt"/>
              <a:buAutoNum type="alphaLcPeriod"/>
            </a:pPr>
            <a:r>
              <a:rPr lang="en-IN" dirty="0">
                <a:latin typeface="Times New Roman" panose="02020603050405020304" pitchFamily="18" charset="0"/>
                <a:ea typeface="Calibri" panose="020F0502020204030204" pitchFamily="34" charset="0"/>
                <a:cs typeface="Times New Roman" panose="02020603050405020304" pitchFamily="18" charset="0"/>
              </a:rPr>
              <a:t>None of the others</a:t>
            </a: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38650156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628650" y="2226469"/>
            <a:ext cx="7886700" cy="3263504"/>
          </a:xfrm>
        </p:spPr>
        <p:txBody>
          <a:bodyPr>
            <a:normAutofit fontScale="92500"/>
          </a:bodyPr>
          <a:lstStyle/>
          <a:p>
            <a:pPr marL="557213" lvl="1" indent="-214313">
              <a:spcBef>
                <a:spcPts val="0"/>
              </a:spcBef>
              <a:buFont typeface="+mj-lt"/>
              <a:buAutoNum type="arabicPeriod" startAt="11"/>
              <a:tabLst>
                <a:tab pos="171450" algn="l"/>
              </a:tabLst>
            </a:pPr>
            <a:r>
              <a:rPr lang="en-US" dirty="0">
                <a:latin typeface="Times New Roman" panose="02020603050405020304" pitchFamily="18" charset="0"/>
                <a:ea typeface="Times New Roman" panose="02020603050405020304" pitchFamily="18" charset="0"/>
              </a:rPr>
              <a:t>In 3-axis CNC machining of a free form surface employing ball end milling cutter, cutter location (CL) data refers to </a:t>
            </a:r>
            <a:endParaRPr lang="en-US" sz="2100" dirty="0">
              <a:latin typeface="Times New Roman" panose="02020603050405020304" pitchFamily="18" charset="0"/>
              <a:ea typeface="Times New Roman" panose="02020603050405020304" pitchFamily="18" charset="0"/>
            </a:endParaRPr>
          </a:p>
          <a:p>
            <a:pPr marL="0">
              <a:spcBef>
                <a:spcPts val="0"/>
              </a:spcBef>
            </a:pPr>
            <a:r>
              <a:rPr lang="en-US" dirty="0">
                <a:latin typeface="Times New Roman" panose="02020603050405020304" pitchFamily="18"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latin typeface="Times New Roman" panose="02020603050405020304" pitchFamily="18" charset="0"/>
                <a:ea typeface="Times New Roman" panose="02020603050405020304" pitchFamily="18" charset="0"/>
              </a:rPr>
              <a:t>location of the points of contact between the cutter and the free form surface</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latin typeface="Times New Roman" panose="02020603050405020304" pitchFamily="18" charset="0"/>
                <a:ea typeface="Times New Roman" panose="02020603050405020304" pitchFamily="18" charset="0"/>
              </a:rPr>
              <a:t>location of the control points of the surface</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latin typeface="Times New Roman" panose="02020603050405020304" pitchFamily="18" charset="0"/>
                <a:ea typeface="Times New Roman" panose="02020603050405020304" pitchFamily="18" charset="0"/>
              </a:rPr>
              <a:t>Location of the scallop points between two adjacent positions of the cutter on two successive cutter paths</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latin typeface="Times New Roman" panose="02020603050405020304" pitchFamily="18" charset="0"/>
                <a:ea typeface="Times New Roman" panose="02020603050405020304" pitchFamily="18" charset="0"/>
              </a:rPr>
              <a:t>None of the others</a:t>
            </a:r>
            <a:endParaRPr lang="en-US" sz="240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61333140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57175" indent="-257175">
              <a:spcBef>
                <a:spcPts val="0"/>
              </a:spcBef>
              <a:buFont typeface="+mj-lt"/>
              <a:buAutoNum type="arabicPeriod" startAt="5"/>
            </a:pPr>
            <a:r>
              <a:rPr lang="en-US" dirty="0" err="1">
                <a:latin typeface="Times New Roman" panose="02020603050405020304" pitchFamily="18" charset="0"/>
                <a:ea typeface="Times New Roman" panose="02020603050405020304" pitchFamily="18" charset="0"/>
              </a:rPr>
              <a:t>Isoparametric</a:t>
            </a:r>
            <a:r>
              <a:rPr lang="en-US" dirty="0">
                <a:latin typeface="Times New Roman" panose="02020603050405020304" pitchFamily="18" charset="0"/>
                <a:ea typeface="Times New Roman" panose="02020603050405020304" pitchFamily="18" charset="0"/>
              </a:rPr>
              <a:t> machining is a popular strategy of cutter path generation as </a:t>
            </a:r>
            <a:endParaRPr lang="en-US" sz="2400" dirty="0">
              <a:latin typeface="Times New Roman" panose="02020603050405020304" pitchFamily="18" charset="0"/>
              <a:ea typeface="Times New Roman" panose="02020603050405020304" pitchFamily="18" charset="0"/>
            </a:endParaRPr>
          </a:p>
          <a:p>
            <a:pPr marL="202883">
              <a:spcBef>
                <a:spcPts val="0"/>
              </a:spcBef>
            </a:pPr>
            <a:r>
              <a:rPr lang="en-US" dirty="0">
                <a:latin typeface="Times New Roman" panose="02020603050405020304" pitchFamily="18"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557213" lvl="1" indent="-214313">
              <a:spcBef>
                <a:spcPts val="0"/>
              </a:spcBef>
              <a:buFont typeface="+mj-lt"/>
              <a:buAutoNum type="alphaLcPeriod"/>
              <a:tabLst>
                <a:tab pos="128588" algn="l"/>
              </a:tabLst>
            </a:pPr>
            <a:r>
              <a:rPr lang="en-US" dirty="0">
                <a:latin typeface="Times New Roman" panose="02020603050405020304" pitchFamily="18" charset="0"/>
                <a:ea typeface="Times New Roman" panose="02020603050405020304" pitchFamily="18" charset="0"/>
              </a:rPr>
              <a:t>It is computationally non-intensive</a:t>
            </a:r>
            <a:endParaRPr lang="en-US" sz="2100" dirty="0">
              <a:latin typeface="Times New Roman" panose="02020603050405020304" pitchFamily="18" charset="0"/>
              <a:ea typeface="Times New Roman" panose="02020603050405020304" pitchFamily="18" charset="0"/>
            </a:endParaRPr>
          </a:p>
          <a:p>
            <a:pPr marL="557213" lvl="1" indent="-214313">
              <a:spcBef>
                <a:spcPts val="0"/>
              </a:spcBef>
              <a:buFont typeface="+mj-lt"/>
              <a:buAutoNum type="alphaLcPeriod"/>
              <a:tabLst>
                <a:tab pos="128588" algn="l"/>
              </a:tabLst>
            </a:pPr>
            <a:r>
              <a:rPr lang="en-US" dirty="0">
                <a:latin typeface="Times New Roman" panose="02020603050405020304" pitchFamily="18" charset="0"/>
                <a:ea typeface="Times New Roman" panose="02020603050405020304" pitchFamily="18" charset="0"/>
              </a:rPr>
              <a:t>None of the others </a:t>
            </a:r>
            <a:endParaRPr lang="en-US" sz="2100" dirty="0">
              <a:latin typeface="Times New Roman" panose="02020603050405020304" pitchFamily="18" charset="0"/>
              <a:ea typeface="Times New Roman" panose="02020603050405020304" pitchFamily="18" charset="0"/>
            </a:endParaRPr>
          </a:p>
          <a:p>
            <a:pPr marL="557213" lvl="1" indent="-214313">
              <a:spcBef>
                <a:spcPts val="0"/>
              </a:spcBef>
              <a:buFont typeface="+mj-lt"/>
              <a:buAutoNum type="alphaLcPeriod"/>
            </a:pPr>
            <a:r>
              <a:rPr lang="en-US" dirty="0">
                <a:latin typeface="Times New Roman" panose="02020603050405020304" pitchFamily="18" charset="0"/>
                <a:ea typeface="Times New Roman" panose="02020603050405020304" pitchFamily="18" charset="0"/>
              </a:rPr>
              <a:t>Cutter paths do not get clustered on one side of surface and spread out on another </a:t>
            </a:r>
            <a:endParaRPr lang="en-US" sz="2100" dirty="0">
              <a:latin typeface="Times New Roman" panose="02020603050405020304" pitchFamily="18" charset="0"/>
              <a:ea typeface="Times New Roman" panose="02020603050405020304" pitchFamily="18" charset="0"/>
            </a:endParaRPr>
          </a:p>
          <a:p>
            <a:pPr marL="557213" lvl="1" indent="-214313">
              <a:spcBef>
                <a:spcPts val="0"/>
              </a:spcBef>
              <a:buFont typeface="+mj-lt"/>
              <a:buAutoNum type="alphaLcPeriod"/>
              <a:tabLst>
                <a:tab pos="128588" algn="l"/>
              </a:tabLst>
            </a:pPr>
            <a:r>
              <a:rPr lang="en-US" dirty="0">
                <a:latin typeface="Times New Roman" panose="02020603050405020304" pitchFamily="18" charset="0"/>
                <a:ea typeface="Times New Roman" panose="02020603050405020304" pitchFamily="18" charset="0"/>
              </a:rPr>
              <a:t>It produces uniform surface roughness</a:t>
            </a:r>
            <a:endParaRPr lang="en-US" sz="210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29359123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1"/>
          <p:cNvSpPr>
            <a:spLocks noGrp="1" noChangeArrowheads="1"/>
          </p:cNvSpPr>
          <p:nvPr>
            <p:ph idx="1"/>
          </p:nvPr>
        </p:nvSpPr>
        <p:spPr bwMode="auto">
          <a:xfrm>
            <a:off x="628650" y="2600186"/>
            <a:ext cx="5420395" cy="251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0" rIns="68580" bIns="0" numCol="1" rtlCol="0" anchor="ctr" anchorCtr="0" compatLnSpc="1">
            <a:prstTxWarp prst="textNoShape">
              <a:avLst/>
            </a:prstTxWarp>
            <a:spAutoFit/>
          </a:bodyPr>
          <a:lstStyle>
            <a:lvl1pPr eaLnBrk="0" fontAlgn="base" hangingPunct="0">
              <a:spcBef>
                <a:spcPct val="0"/>
              </a:spcBef>
              <a:spcAft>
                <a:spcPct val="0"/>
              </a:spcAft>
              <a:tabLst>
                <a:tab pos="228600" algn="l"/>
              </a:tabLst>
              <a:defRPr>
                <a:solidFill>
                  <a:schemeClr val="tx1"/>
                </a:solidFill>
                <a:latin typeface="Arial" panose="020B0604020202020204" pitchFamily="34" charset="0"/>
              </a:defRPr>
            </a:lvl1pPr>
            <a:lvl2pPr eaLnBrk="0" fontAlgn="base" hangingPunct="0">
              <a:spcBef>
                <a:spcPct val="0"/>
              </a:spcBef>
              <a:spcAft>
                <a:spcPct val="0"/>
              </a:spcAft>
              <a:tabLst>
                <a:tab pos="228600" algn="l"/>
              </a:tabLst>
              <a:defRPr>
                <a:solidFill>
                  <a:schemeClr val="tx1"/>
                </a:solidFill>
                <a:latin typeface="Arial" panose="020B0604020202020204" pitchFamily="34" charset="0"/>
              </a:defRPr>
            </a:lvl2pPr>
            <a:lvl3pPr eaLnBrk="0" fontAlgn="base" hangingPunct="0">
              <a:spcBef>
                <a:spcPct val="0"/>
              </a:spcBef>
              <a:spcAft>
                <a:spcPct val="0"/>
              </a:spcAft>
              <a:tabLst>
                <a:tab pos="228600" algn="l"/>
              </a:tabLst>
              <a:defRPr>
                <a:solidFill>
                  <a:schemeClr val="tx1"/>
                </a:solidFill>
                <a:latin typeface="Arial" panose="020B0604020202020204" pitchFamily="34" charset="0"/>
              </a:defRPr>
            </a:lvl3pPr>
            <a:lvl4pPr eaLnBrk="0" fontAlgn="base" hangingPunct="0">
              <a:spcBef>
                <a:spcPct val="0"/>
              </a:spcBef>
              <a:spcAft>
                <a:spcPct val="0"/>
              </a:spcAft>
              <a:tabLst>
                <a:tab pos="228600" algn="l"/>
              </a:tabLst>
              <a:defRPr>
                <a:solidFill>
                  <a:schemeClr val="tx1"/>
                </a:solidFill>
                <a:latin typeface="Arial" panose="020B0604020202020204" pitchFamily="34" charset="0"/>
              </a:defRPr>
            </a:lvl4pPr>
            <a:lvl5pPr eaLnBrk="0" fontAlgn="base" hangingPunct="0">
              <a:spcBef>
                <a:spcPct val="0"/>
              </a:spcBef>
              <a:spcAft>
                <a:spcPct val="0"/>
              </a:spcAft>
              <a:tabLst>
                <a:tab pos="228600" algn="l"/>
              </a:tabLst>
              <a:defRPr>
                <a:solidFill>
                  <a:schemeClr val="tx1"/>
                </a:solidFill>
                <a:latin typeface="Arial" panose="020B0604020202020204" pitchFamily="34" charset="0"/>
              </a:defRPr>
            </a:lvl5pPr>
            <a:lvl6pPr eaLnBrk="0" fontAlgn="base" hangingPunct="0">
              <a:spcBef>
                <a:spcPct val="0"/>
              </a:spcBef>
              <a:spcAft>
                <a:spcPct val="0"/>
              </a:spcAft>
              <a:tabLst>
                <a:tab pos="228600" algn="l"/>
              </a:tabLst>
              <a:defRPr>
                <a:solidFill>
                  <a:schemeClr val="tx1"/>
                </a:solidFill>
                <a:latin typeface="Arial" panose="020B0604020202020204" pitchFamily="34" charset="0"/>
              </a:defRPr>
            </a:lvl6pPr>
            <a:lvl7pPr eaLnBrk="0" fontAlgn="base" hangingPunct="0">
              <a:spcBef>
                <a:spcPct val="0"/>
              </a:spcBef>
              <a:spcAft>
                <a:spcPct val="0"/>
              </a:spcAft>
              <a:tabLst>
                <a:tab pos="228600" algn="l"/>
              </a:tabLst>
              <a:defRPr>
                <a:solidFill>
                  <a:schemeClr val="tx1"/>
                </a:solidFill>
                <a:latin typeface="Arial" panose="020B0604020202020204" pitchFamily="34" charset="0"/>
              </a:defRPr>
            </a:lvl7pPr>
            <a:lvl8pPr eaLnBrk="0" fontAlgn="base" hangingPunct="0">
              <a:spcBef>
                <a:spcPct val="0"/>
              </a:spcBef>
              <a:spcAft>
                <a:spcPct val="0"/>
              </a:spcAft>
              <a:tabLst>
                <a:tab pos="228600" algn="l"/>
              </a:tabLst>
              <a:defRPr>
                <a:solidFill>
                  <a:schemeClr val="tx1"/>
                </a:solidFill>
                <a:latin typeface="Arial" panose="020B0604020202020204" pitchFamily="34" charset="0"/>
              </a:defRPr>
            </a:lvl8pPr>
            <a:lvl9pPr eaLnBrk="0" fontAlgn="base" hangingPunct="0">
              <a:spcBef>
                <a:spcPct val="0"/>
              </a:spcBef>
              <a:spcAft>
                <a:spcPct val="0"/>
              </a:spcAft>
              <a:tabLst>
                <a:tab pos="228600" algn="l"/>
              </a:tabLst>
              <a:defRPr>
                <a:solidFill>
                  <a:schemeClr val="tx1"/>
                </a:solidFill>
                <a:latin typeface="Arial" panose="020B0604020202020204" pitchFamily="34" charset="0"/>
              </a:defRPr>
            </a:lvl9pPr>
          </a:lstStyle>
          <a:p>
            <a:pPr marL="342900" lvl="1" indent="0" defTabSz="685800">
              <a:lnSpc>
                <a:spcPct val="100000"/>
              </a:lnSpc>
              <a:buFontTx/>
              <a:buAutoNum type="alphaLcPeriod"/>
              <a:tabLst>
                <a:tab pos="171450" algn="l"/>
              </a:tabLst>
            </a:pPr>
            <a:r>
              <a:rPr lang="en-US" sz="1500" dirty="0">
                <a:ea typeface="Times New Roman" panose="02020603050405020304" pitchFamily="18" charset="0"/>
              </a:rPr>
              <a:t>The normal to a Bezier surface at a point is </a:t>
            </a:r>
          </a:p>
          <a:p>
            <a:pPr marL="342900" lvl="1" indent="0" defTabSz="685800">
              <a:lnSpc>
                <a:spcPct val="100000"/>
              </a:lnSpc>
              <a:buFontTx/>
              <a:buAutoNum type="alphaLcPeriod"/>
              <a:tabLst>
                <a:tab pos="171450" algn="l"/>
              </a:tabLst>
            </a:pPr>
            <a:endParaRPr lang="en-US" sz="1500" dirty="0"/>
          </a:p>
          <a:p>
            <a:pPr marL="342900" lvl="1" indent="0" defTabSz="685800">
              <a:lnSpc>
                <a:spcPct val="100000"/>
              </a:lnSpc>
              <a:buFontTx/>
              <a:buAutoNum type="alphaLcPeriod"/>
              <a:tabLst>
                <a:tab pos="171450" algn="l"/>
              </a:tabLst>
            </a:pPr>
            <a:endParaRPr lang="en-US" sz="1500" dirty="0"/>
          </a:p>
          <a:p>
            <a:pPr marL="0" indent="0" defTabSz="685800">
              <a:lnSpc>
                <a:spcPct val="100000"/>
              </a:lnSpc>
              <a:buFontTx/>
              <a:buAutoNum type="arabicPeriod"/>
              <a:tabLst>
                <a:tab pos="171450" algn="l"/>
              </a:tabLst>
            </a:pPr>
            <a:r>
              <a:rPr lang="en-US" sz="1500" dirty="0">
                <a:ea typeface="Times New Roman" panose="02020603050405020304" pitchFamily="18" charset="0"/>
              </a:rPr>
              <a:t>Normal to all the tangents to the surface at that point</a:t>
            </a:r>
          </a:p>
          <a:p>
            <a:pPr marL="0" indent="0" defTabSz="685800">
              <a:lnSpc>
                <a:spcPct val="100000"/>
              </a:lnSpc>
              <a:buFontTx/>
              <a:buAutoNum type="arabicPeriod"/>
              <a:tabLst>
                <a:tab pos="171450" algn="l"/>
              </a:tabLst>
            </a:pPr>
            <a:endParaRPr lang="en-US" sz="1500" dirty="0">
              <a:ea typeface="Times New Roman" panose="02020603050405020304" pitchFamily="18" charset="0"/>
            </a:endParaRPr>
          </a:p>
          <a:p>
            <a:pPr marL="0" indent="0" defTabSz="685800">
              <a:lnSpc>
                <a:spcPct val="100000"/>
              </a:lnSpc>
              <a:buFontTx/>
              <a:buAutoNum type="arabicPeriod"/>
              <a:tabLst>
                <a:tab pos="171450" algn="l"/>
              </a:tabLst>
            </a:pPr>
            <a:r>
              <a:rPr lang="en-US" sz="1500" dirty="0">
                <a:ea typeface="Times New Roman" panose="02020603050405020304" pitchFamily="18" charset="0"/>
              </a:rPr>
              <a:t>Normal to only the u- and v direction tangents at that point</a:t>
            </a:r>
          </a:p>
          <a:p>
            <a:pPr marL="0" indent="0" defTabSz="685800">
              <a:lnSpc>
                <a:spcPct val="100000"/>
              </a:lnSpc>
              <a:buFontTx/>
              <a:buAutoNum type="arabicPeriod"/>
              <a:tabLst>
                <a:tab pos="171450" algn="l"/>
              </a:tabLst>
            </a:pPr>
            <a:endParaRPr lang="en-US" sz="1500" dirty="0">
              <a:ea typeface="Times New Roman" panose="02020603050405020304" pitchFamily="18" charset="0"/>
            </a:endParaRPr>
          </a:p>
          <a:p>
            <a:pPr marL="0" indent="0" defTabSz="685800">
              <a:lnSpc>
                <a:spcPct val="100000"/>
              </a:lnSpc>
              <a:buFontTx/>
              <a:buAutoNum type="arabicPeriod"/>
              <a:tabLst>
                <a:tab pos="171450" algn="l"/>
              </a:tabLst>
            </a:pPr>
            <a:r>
              <a:rPr lang="en-US" sz="1500" dirty="0">
                <a:ea typeface="Times New Roman" panose="02020603050405020304" pitchFamily="18" charset="0"/>
              </a:rPr>
              <a:t>Not normal to any of the tangents to the surface at that point</a:t>
            </a:r>
          </a:p>
          <a:p>
            <a:pPr marL="0" indent="0" defTabSz="685800">
              <a:lnSpc>
                <a:spcPct val="100000"/>
              </a:lnSpc>
              <a:buFontTx/>
              <a:buAutoNum type="arabicPeriod"/>
              <a:tabLst>
                <a:tab pos="171450" algn="l"/>
              </a:tabLst>
            </a:pPr>
            <a:endParaRPr lang="en-US" sz="1500" dirty="0">
              <a:ea typeface="Times New Roman" panose="02020603050405020304" pitchFamily="18" charset="0"/>
            </a:endParaRPr>
          </a:p>
          <a:p>
            <a:pPr marL="0" indent="0" defTabSz="685800">
              <a:lnSpc>
                <a:spcPct val="100000"/>
              </a:lnSpc>
              <a:buFontTx/>
              <a:buAutoNum type="arabicPeriod"/>
              <a:tabLst>
                <a:tab pos="171450" algn="l"/>
              </a:tabLst>
            </a:pPr>
            <a:r>
              <a:rPr lang="en-US" sz="1500" dirty="0">
                <a:ea typeface="Times New Roman" panose="02020603050405020304" pitchFamily="18" charset="0"/>
              </a:rPr>
              <a:t>None of the others</a:t>
            </a:r>
            <a:endParaRPr lang="en-US" sz="1500" dirty="0"/>
          </a:p>
          <a:p>
            <a:pPr marL="0" indent="0" defTabSz="685800">
              <a:lnSpc>
                <a:spcPct val="100000"/>
              </a:lnSpc>
              <a:buNone/>
              <a:tabLst>
                <a:tab pos="171450" algn="l"/>
              </a:tabLst>
            </a:pPr>
            <a:endParaRPr lang="en-US" sz="1350" dirty="0"/>
          </a:p>
        </p:txBody>
      </p:sp>
    </p:spTree>
    <p:extLst>
      <p:ext uri="{BB962C8B-B14F-4D97-AF65-F5344CB8AC3E}">
        <p14:creationId xmlns:p14="http://schemas.microsoft.com/office/powerpoint/2010/main" val="332785988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marL="257175" indent="-257175">
              <a:lnSpc>
                <a:spcPct val="115000"/>
              </a:lnSpc>
              <a:spcBef>
                <a:spcPts val="0"/>
              </a:spcBef>
              <a:buFont typeface="+mj-lt"/>
              <a:buAutoNum type="arabicPeriod"/>
              <a:tabLst>
                <a:tab pos="171450" algn="l"/>
                <a:tab pos="300038" algn="l"/>
              </a:tabLst>
            </a:pPr>
            <a:r>
              <a:rPr lang="en-US" dirty="0">
                <a:latin typeface="Calibri" panose="020F0502020204030204" pitchFamily="34" charset="0"/>
                <a:ea typeface="Calibri" panose="020F0502020204030204" pitchFamily="34" charset="0"/>
              </a:rPr>
              <a:t>In </a:t>
            </a:r>
            <a:r>
              <a:rPr lang="en-US" dirty="0" err="1">
                <a:latin typeface="Calibri" panose="020F0502020204030204" pitchFamily="34" charset="0"/>
                <a:ea typeface="Calibri" panose="020F0502020204030204" pitchFamily="34" charset="0"/>
              </a:rPr>
              <a:t>isoscallop</a:t>
            </a:r>
            <a:r>
              <a:rPr lang="en-US" dirty="0">
                <a:latin typeface="Calibri" panose="020F0502020204030204" pitchFamily="34" charset="0"/>
                <a:ea typeface="Calibri" panose="020F0502020204030204" pitchFamily="34" charset="0"/>
              </a:rPr>
              <a:t> machining of free form surface in CNC 3-axis machine with ball ended milling cutter, uniform surface roughness (across lay lines) is obtained by </a:t>
            </a:r>
          </a:p>
          <a:p>
            <a:pPr marL="300038">
              <a:lnSpc>
                <a:spcPct val="115000"/>
              </a:lnSpc>
              <a:spcBef>
                <a:spcPts val="0"/>
              </a:spcBef>
              <a:tabLst>
                <a:tab pos="171450" algn="l"/>
              </a:tabLst>
            </a:pPr>
            <a:r>
              <a:rPr lang="en-US" dirty="0">
                <a:latin typeface="Calibri" panose="020F0502020204030204" pitchFamily="34" charset="0"/>
                <a:ea typeface="Calibri" panose="020F0502020204030204" pitchFamily="34" charset="0"/>
              </a:rPr>
              <a:t> </a:t>
            </a:r>
          </a:p>
          <a:p>
            <a:pPr marL="557213" lvl="1" indent="-214313">
              <a:lnSpc>
                <a:spcPct val="115000"/>
              </a:lnSpc>
              <a:spcBef>
                <a:spcPts val="0"/>
              </a:spcBef>
              <a:buFont typeface="+mj-lt"/>
              <a:buAutoNum type="alphaLcParenBoth"/>
              <a:tabLst>
                <a:tab pos="171450" algn="l"/>
                <a:tab pos="300038" algn="l"/>
              </a:tabLst>
            </a:pPr>
            <a:r>
              <a:rPr lang="en-US" dirty="0">
                <a:latin typeface="Calibri" panose="020F0502020204030204" pitchFamily="34" charset="0"/>
                <a:ea typeface="Times New Roman" panose="02020603050405020304" pitchFamily="18" charset="0"/>
                <a:cs typeface="Times New Roman" panose="02020603050405020304" pitchFamily="18" charset="0"/>
              </a:rPr>
              <a:t>Forward steps with circular arc approximation </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557213" lvl="1" indent="-214313">
              <a:lnSpc>
                <a:spcPct val="115000"/>
              </a:lnSpc>
              <a:spcBef>
                <a:spcPts val="0"/>
              </a:spcBef>
              <a:buFont typeface="+mj-lt"/>
              <a:buAutoNum type="alphaLcParenBoth"/>
              <a:tabLst>
                <a:tab pos="171450" algn="l"/>
              </a:tabLst>
            </a:pPr>
            <a:r>
              <a:rPr lang="en-US" dirty="0">
                <a:latin typeface="Calibri" panose="020F0502020204030204" pitchFamily="34" charset="0"/>
                <a:ea typeface="Times New Roman" panose="02020603050405020304" pitchFamily="18" charset="0"/>
                <a:cs typeface="Times New Roman" panose="02020603050405020304" pitchFamily="18" charset="0"/>
              </a:rPr>
              <a:t>Forward steps of equal parametric increments</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557213" lvl="1" indent="-214313">
              <a:lnSpc>
                <a:spcPct val="115000"/>
              </a:lnSpc>
              <a:spcBef>
                <a:spcPts val="0"/>
              </a:spcBef>
              <a:buFont typeface="+mj-lt"/>
              <a:buAutoNum type="alphaLcParenBoth"/>
              <a:tabLst>
                <a:tab pos="171450" algn="l"/>
              </a:tabLst>
            </a:pPr>
            <a:r>
              <a:rPr lang="en-US" dirty="0">
                <a:latin typeface="Calibri" panose="020F0502020204030204" pitchFamily="34" charset="0"/>
                <a:ea typeface="Times New Roman" panose="02020603050405020304" pitchFamily="18" charset="0"/>
                <a:cs typeface="Times New Roman" panose="02020603050405020304" pitchFamily="18" charset="0"/>
              </a:rPr>
              <a:t>Equal forward steps</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557213" lvl="1" indent="-214313">
              <a:lnSpc>
                <a:spcPct val="115000"/>
              </a:lnSpc>
              <a:spcBef>
                <a:spcPts val="0"/>
              </a:spcBef>
              <a:buFont typeface="+mj-lt"/>
              <a:buAutoNum type="alphaLcParenBoth"/>
              <a:tabLst>
                <a:tab pos="171450" algn="l"/>
              </a:tabLst>
            </a:pPr>
            <a:r>
              <a:rPr lang="en-US" dirty="0">
                <a:latin typeface="Calibri" panose="020F0502020204030204" pitchFamily="34" charset="0"/>
                <a:ea typeface="Times New Roman" panose="02020603050405020304" pitchFamily="18" charset="0"/>
                <a:cs typeface="Times New Roman" panose="02020603050405020304" pitchFamily="18" charset="0"/>
              </a:rPr>
              <a:t>Equal side steps </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557213" lvl="1" indent="-214313">
              <a:lnSpc>
                <a:spcPct val="115000"/>
              </a:lnSpc>
              <a:spcBef>
                <a:spcPts val="0"/>
              </a:spcBef>
              <a:buFont typeface="+mj-lt"/>
              <a:buAutoNum type="alphaLcParenBoth"/>
              <a:tabLst>
                <a:tab pos="171450" algn="l"/>
              </a:tabLst>
            </a:pPr>
            <a:r>
              <a:rPr lang="en-US" dirty="0">
                <a:latin typeface="Calibri" panose="020F0502020204030204" pitchFamily="34" charset="0"/>
                <a:ea typeface="Times New Roman" panose="02020603050405020304" pitchFamily="18" charset="0"/>
                <a:cs typeface="Times New Roman" panose="02020603050405020304" pitchFamily="18" charset="0"/>
              </a:rPr>
              <a:t>None of the others</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1887782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57175" indent="-257175">
              <a:lnSpc>
                <a:spcPct val="115000"/>
              </a:lnSpc>
              <a:spcBef>
                <a:spcPts val="0"/>
              </a:spcBef>
              <a:buFont typeface="+mj-lt"/>
              <a:buAutoNum type="arabicPeriod"/>
            </a:pPr>
            <a:r>
              <a:rPr lang="en-US" dirty="0">
                <a:latin typeface="Calibri" panose="020F0502020204030204" pitchFamily="34" charset="0"/>
                <a:ea typeface="Calibri" panose="020F0502020204030204" pitchFamily="34" charset="0"/>
              </a:rPr>
              <a:t>In case of </a:t>
            </a:r>
            <a:r>
              <a:rPr lang="en-US" dirty="0" err="1">
                <a:latin typeface="Calibri" panose="020F0502020204030204" pitchFamily="34" charset="0"/>
                <a:ea typeface="Calibri" panose="020F0502020204030204" pitchFamily="34" charset="0"/>
              </a:rPr>
              <a:t>isoparametric</a:t>
            </a:r>
            <a:r>
              <a:rPr lang="en-US" dirty="0">
                <a:latin typeface="Calibri" panose="020F0502020204030204" pitchFamily="34" charset="0"/>
                <a:ea typeface="Calibri" panose="020F0502020204030204" pitchFamily="34" charset="0"/>
              </a:rPr>
              <a:t> machining of </a:t>
            </a:r>
            <a:r>
              <a:rPr lang="en-US" dirty="0" err="1">
                <a:latin typeface="Calibri" panose="020F0502020204030204" pitchFamily="34" charset="0"/>
                <a:ea typeface="Calibri" panose="020F0502020204030204" pitchFamily="34" charset="0"/>
              </a:rPr>
              <a:t>ff</a:t>
            </a:r>
            <a:r>
              <a:rPr lang="en-US" dirty="0">
                <a:latin typeface="Calibri" panose="020F0502020204030204" pitchFamily="34" charset="0"/>
                <a:ea typeface="Calibri" panose="020F0502020204030204" pitchFamily="34" charset="0"/>
              </a:rPr>
              <a:t> surface P(</a:t>
            </a:r>
            <a:r>
              <a:rPr lang="en-US" dirty="0" err="1">
                <a:latin typeface="Calibri" panose="020F0502020204030204" pitchFamily="34" charset="0"/>
                <a:ea typeface="Calibri" panose="020F0502020204030204" pitchFamily="34" charset="0"/>
              </a:rPr>
              <a:t>u,w</a:t>
            </a:r>
            <a:r>
              <a:rPr lang="en-US" dirty="0">
                <a:latin typeface="Calibri" panose="020F0502020204030204" pitchFamily="34" charset="0"/>
                <a:ea typeface="Calibri" panose="020F0502020204030204" pitchFamily="34" charset="0"/>
              </a:rPr>
              <a:t>) by ball end milling cutter on 3 axis  machining center , cutter path is along</a:t>
            </a:r>
          </a:p>
          <a:p>
            <a:pPr marL="685800">
              <a:lnSpc>
                <a:spcPct val="115000"/>
              </a:lnSpc>
              <a:spcBef>
                <a:spcPts val="0"/>
              </a:spcBef>
            </a:pPr>
            <a:r>
              <a:rPr lang="en-US" dirty="0">
                <a:latin typeface="Calibri" panose="020F0502020204030204" pitchFamily="34" charset="0"/>
                <a:ea typeface="Calibri" panose="020F0502020204030204" pitchFamily="34" charset="0"/>
              </a:rPr>
              <a:t> </a:t>
            </a:r>
          </a:p>
          <a:p>
            <a:pPr marL="557213" lvl="1" indent="-214313">
              <a:lnSpc>
                <a:spcPct val="115000"/>
              </a:lnSpc>
              <a:spcBef>
                <a:spcPts val="0"/>
              </a:spcBef>
              <a:buFont typeface="+mj-lt"/>
              <a:buAutoNum type="alphaLcPeriod"/>
            </a:pPr>
            <a:r>
              <a:rPr lang="en-US" dirty="0">
                <a:latin typeface="Calibri" panose="020F0502020204030204" pitchFamily="34" charset="0"/>
                <a:ea typeface="Calibri" panose="020F0502020204030204" pitchFamily="34" charset="0"/>
              </a:rPr>
              <a:t>Lines along which u=w</a:t>
            </a:r>
          </a:p>
          <a:p>
            <a:pPr marL="557213" lvl="1" indent="-214313">
              <a:lnSpc>
                <a:spcPct val="115000"/>
              </a:lnSpc>
              <a:spcBef>
                <a:spcPts val="0"/>
              </a:spcBef>
              <a:buFont typeface="+mj-lt"/>
              <a:buAutoNum type="alphaLcPeriod"/>
            </a:pPr>
            <a:r>
              <a:rPr lang="en-US" dirty="0">
                <a:latin typeface="Calibri" panose="020F0502020204030204" pitchFamily="34" charset="0"/>
                <a:ea typeface="Calibri" panose="020F0502020204030204" pitchFamily="34" charset="0"/>
              </a:rPr>
              <a:t>None of the others </a:t>
            </a:r>
          </a:p>
          <a:p>
            <a:pPr marL="557213" lvl="1" indent="-214313">
              <a:lnSpc>
                <a:spcPct val="115000"/>
              </a:lnSpc>
              <a:spcBef>
                <a:spcPts val="0"/>
              </a:spcBef>
              <a:buFont typeface="+mj-lt"/>
              <a:buAutoNum type="alphaLcPeriod"/>
            </a:pPr>
            <a:r>
              <a:rPr lang="en-US" dirty="0">
                <a:latin typeface="Calibri" panose="020F0502020204030204" pitchFamily="34" charset="0"/>
                <a:ea typeface="Calibri" panose="020F0502020204030204" pitchFamily="34" charset="0"/>
              </a:rPr>
              <a:t>Lines of </a:t>
            </a:r>
            <a:r>
              <a:rPr lang="en-US" dirty="0" err="1">
                <a:latin typeface="Calibri" panose="020F0502020204030204" pitchFamily="34" charset="0"/>
                <a:ea typeface="Calibri" panose="020F0502020204030204" pitchFamily="34" charset="0"/>
              </a:rPr>
              <a:t>iso</a:t>
            </a:r>
            <a:r>
              <a:rPr lang="en-US" dirty="0">
                <a:latin typeface="Calibri" panose="020F0502020204030204" pitchFamily="34" charset="0"/>
                <a:ea typeface="Calibri" panose="020F0502020204030204" pitchFamily="34" charset="0"/>
              </a:rPr>
              <a:t>-curvature</a:t>
            </a:r>
          </a:p>
          <a:p>
            <a:pPr marL="557213" lvl="1" indent="-214313">
              <a:lnSpc>
                <a:spcPct val="115000"/>
              </a:lnSpc>
              <a:spcBef>
                <a:spcPts val="0"/>
              </a:spcBef>
              <a:buFont typeface="+mj-lt"/>
              <a:buAutoNum type="alphaLcPeriod"/>
            </a:pPr>
            <a:r>
              <a:rPr lang="en-US" dirty="0">
                <a:latin typeface="Calibri" panose="020F0502020204030204" pitchFamily="34" charset="0"/>
                <a:ea typeface="Calibri" panose="020F0502020204030204" pitchFamily="34" charset="0"/>
              </a:rPr>
              <a:t>Lines of </a:t>
            </a:r>
            <a:r>
              <a:rPr lang="en-US" dirty="0" err="1">
                <a:latin typeface="Calibri" panose="020F0502020204030204" pitchFamily="34" charset="0"/>
                <a:ea typeface="Calibri" panose="020F0502020204030204" pitchFamily="34" charset="0"/>
              </a:rPr>
              <a:t>iso</a:t>
            </a:r>
            <a:r>
              <a:rPr lang="en-US" dirty="0">
                <a:latin typeface="Calibri" panose="020F0502020204030204" pitchFamily="34" charset="0"/>
                <a:ea typeface="Calibri" panose="020F0502020204030204" pitchFamily="34" charset="0"/>
              </a:rPr>
              <a:t>-height</a:t>
            </a:r>
          </a:p>
          <a:p>
            <a:endParaRPr lang="en-US" dirty="0"/>
          </a:p>
        </p:txBody>
      </p:sp>
    </p:spTree>
    <p:extLst>
      <p:ext uri="{BB962C8B-B14F-4D97-AF65-F5344CB8AC3E}">
        <p14:creationId xmlns:p14="http://schemas.microsoft.com/office/powerpoint/2010/main" val="313897301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57175" indent="-257175">
              <a:lnSpc>
                <a:spcPct val="115000"/>
              </a:lnSpc>
              <a:spcBef>
                <a:spcPts val="0"/>
              </a:spcBef>
              <a:spcAft>
                <a:spcPts val="750"/>
              </a:spcAft>
              <a:buFont typeface="+mj-lt"/>
              <a:buAutoNum type="arabicPeriod"/>
            </a:pPr>
            <a:r>
              <a:rPr lang="en-US" dirty="0">
                <a:latin typeface="Calibri" panose="020F0502020204030204" pitchFamily="34" charset="0"/>
                <a:ea typeface="Calibri" panose="020F0502020204030204" pitchFamily="34" charset="0"/>
              </a:rPr>
              <a:t>A flat ended milling cutter cannot machine free form surfaces on 3 axis machines as it</a:t>
            </a:r>
          </a:p>
          <a:p>
            <a:pPr marL="557213" marR="128588" lvl="1" indent="-214313">
              <a:lnSpc>
                <a:spcPct val="115000"/>
              </a:lnSpc>
              <a:spcBef>
                <a:spcPts val="0"/>
              </a:spcBef>
              <a:buFont typeface="+mj-lt"/>
              <a:buAutoNum type="alphaLcPeriod"/>
            </a:pPr>
            <a:r>
              <a:rPr lang="en-US" dirty="0">
                <a:latin typeface="Calibri" panose="020F0502020204030204" pitchFamily="34" charset="0"/>
                <a:ea typeface="Calibri" panose="020F0502020204030204" pitchFamily="34" charset="0"/>
              </a:rPr>
              <a:t>Suffers  from stress concentration </a:t>
            </a:r>
          </a:p>
          <a:p>
            <a:pPr marL="557213" marR="128588" lvl="1" indent="-214313">
              <a:lnSpc>
                <a:spcPct val="115000"/>
              </a:lnSpc>
              <a:spcBef>
                <a:spcPts val="0"/>
              </a:spcBef>
              <a:buFont typeface="+mj-lt"/>
              <a:buAutoNum type="alphaLcPeriod"/>
            </a:pPr>
            <a:r>
              <a:rPr lang="en-US" dirty="0">
                <a:latin typeface="Calibri" panose="020F0502020204030204" pitchFamily="34" charset="0"/>
                <a:ea typeface="Calibri" panose="020F0502020204030204" pitchFamily="34" charset="0"/>
              </a:rPr>
              <a:t>Cannot machine concave curvature</a:t>
            </a:r>
          </a:p>
          <a:p>
            <a:pPr marL="557213" marR="128588" lvl="1" indent="-214313">
              <a:lnSpc>
                <a:spcPct val="115000"/>
              </a:lnSpc>
              <a:spcBef>
                <a:spcPts val="0"/>
              </a:spcBef>
              <a:buFont typeface="+mj-lt"/>
              <a:buAutoNum type="alphaLcPeriod"/>
            </a:pPr>
            <a:r>
              <a:rPr lang="en-US" dirty="0">
                <a:latin typeface="Calibri" panose="020F0502020204030204" pitchFamily="34" charset="0"/>
                <a:ea typeface="Calibri" panose="020F0502020204030204" pitchFamily="34" charset="0"/>
              </a:rPr>
              <a:t>Cannot machine convex curvature</a:t>
            </a:r>
          </a:p>
          <a:p>
            <a:pPr marL="557213" marR="128588" lvl="1" indent="-214313">
              <a:lnSpc>
                <a:spcPct val="115000"/>
              </a:lnSpc>
              <a:spcBef>
                <a:spcPts val="0"/>
              </a:spcBef>
              <a:buFont typeface="+mj-lt"/>
              <a:buAutoNum type="alphaLcPeriod"/>
            </a:pPr>
            <a:r>
              <a:rPr lang="en-US" dirty="0">
                <a:latin typeface="Calibri" panose="020F0502020204030204" pitchFamily="34" charset="0"/>
                <a:ea typeface="Calibri" panose="020F0502020204030204" pitchFamily="34" charset="0"/>
              </a:rPr>
              <a:t>None of the others</a:t>
            </a:r>
          </a:p>
          <a:p>
            <a:pPr marR="128588">
              <a:lnSpc>
                <a:spcPct val="115000"/>
              </a:lnSpc>
              <a:spcBef>
                <a:spcPts val="0"/>
              </a:spcBef>
            </a:pPr>
            <a:r>
              <a:rPr lang="en-US" dirty="0">
                <a:latin typeface="Calibri" panose="020F0502020204030204" pitchFamily="34" charset="0"/>
                <a:ea typeface="Calibri" panose="020F0502020204030204" pitchFamily="34" charset="0"/>
              </a:rPr>
              <a:t> </a:t>
            </a:r>
          </a:p>
          <a:p>
            <a:endParaRPr lang="en-US" dirty="0"/>
          </a:p>
        </p:txBody>
      </p:sp>
    </p:spTree>
    <p:extLst>
      <p:ext uri="{BB962C8B-B14F-4D97-AF65-F5344CB8AC3E}">
        <p14:creationId xmlns:p14="http://schemas.microsoft.com/office/powerpoint/2010/main" val="2718829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control</a:t>
            </a:r>
          </a:p>
        </p:txBody>
      </p:sp>
      <p:sp>
        <p:nvSpPr>
          <p:cNvPr id="3" name="Content Placeholder 2"/>
          <p:cNvSpPr>
            <a:spLocks noGrp="1"/>
          </p:cNvSpPr>
          <p:nvPr>
            <p:ph idx="1"/>
          </p:nvPr>
        </p:nvSpPr>
        <p:spPr/>
        <p:txBody>
          <a:bodyPr/>
          <a:lstStyle/>
          <a:p>
            <a:r>
              <a:rPr lang="en-US" dirty="0"/>
              <a:t>The path and final destination of the tool or cutter needs to be controlled. </a:t>
            </a:r>
          </a:p>
          <a:p>
            <a:r>
              <a:rPr lang="en-US" dirty="0"/>
              <a:t>Examples : Lathe work, Milling</a:t>
            </a:r>
          </a:p>
          <a:p>
            <a:r>
              <a:rPr lang="en-US" dirty="0"/>
              <a:t>Point to note – the DPU (Data processing unit has a device called an interpolator)</a:t>
            </a:r>
          </a:p>
          <a:p>
            <a:r>
              <a:rPr lang="en-US" dirty="0"/>
              <a:t>The cutter velocity as well as the extent of motion (destination) are controlled.</a:t>
            </a:r>
          </a:p>
        </p:txBody>
      </p:sp>
    </p:spTree>
    <p:extLst>
      <p:ext uri="{BB962C8B-B14F-4D97-AF65-F5344CB8AC3E}">
        <p14:creationId xmlns:p14="http://schemas.microsoft.com/office/powerpoint/2010/main" val="359798410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marL="557213" lvl="1" indent="-214313">
              <a:spcBef>
                <a:spcPts val="0"/>
              </a:spcBef>
              <a:buFont typeface="+mj-lt"/>
              <a:buAutoNum type="arabicPeriod" startAt="11"/>
              <a:tabLst>
                <a:tab pos="171450" algn="l"/>
              </a:tabLst>
            </a:pPr>
            <a:r>
              <a:rPr lang="en-US" dirty="0">
                <a:latin typeface="Times New Roman" panose="02020603050405020304" pitchFamily="18" charset="0"/>
                <a:ea typeface="Times New Roman" panose="02020603050405020304" pitchFamily="18" charset="0"/>
              </a:rPr>
              <a:t>Three axis CNC machines cannot cut all free form surfaces because </a:t>
            </a:r>
            <a:endParaRPr lang="en-US" sz="2100" dirty="0">
              <a:latin typeface="Times New Roman" panose="02020603050405020304" pitchFamily="18" charset="0"/>
              <a:ea typeface="Times New Roman" panose="02020603050405020304" pitchFamily="18" charset="0"/>
            </a:endParaRPr>
          </a:p>
          <a:p>
            <a:pPr marL="0">
              <a:spcBef>
                <a:spcPts val="0"/>
              </a:spcBef>
            </a:pPr>
            <a:r>
              <a:rPr lang="en-US" dirty="0">
                <a:latin typeface="Times New Roman" panose="02020603050405020304" pitchFamily="18"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171450" algn="l"/>
              </a:tabLst>
            </a:pPr>
            <a:r>
              <a:rPr lang="en-US" dirty="0">
                <a:latin typeface="Times New Roman" panose="02020603050405020304" pitchFamily="18" charset="0"/>
                <a:ea typeface="Times New Roman" panose="02020603050405020304" pitchFamily="18" charset="0"/>
              </a:rPr>
              <a:t>The real world is 4-dimensional </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171450" algn="l"/>
              </a:tabLst>
            </a:pPr>
            <a:r>
              <a:rPr lang="en-US" dirty="0">
                <a:latin typeface="Times New Roman" panose="02020603050405020304" pitchFamily="18" charset="0"/>
                <a:ea typeface="Times New Roman" panose="02020603050405020304" pitchFamily="18" charset="0"/>
              </a:rPr>
              <a:t>Free form surfaces might have re-entrant sides</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171450" algn="l"/>
              </a:tabLst>
            </a:pPr>
            <a:r>
              <a:rPr lang="en-US" dirty="0">
                <a:latin typeface="Times New Roman" panose="02020603050405020304" pitchFamily="18" charset="0"/>
                <a:ea typeface="Times New Roman" panose="02020603050405020304" pitchFamily="18" charset="0"/>
              </a:rPr>
              <a:t>Five axis machine manufacturers hold a patent on machining some kind of free form surfaces</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171450" algn="l"/>
              </a:tabLst>
            </a:pPr>
            <a:r>
              <a:rPr lang="en-US" dirty="0">
                <a:latin typeface="Times New Roman" panose="02020603050405020304" pitchFamily="18" charset="0"/>
                <a:ea typeface="Times New Roman" panose="02020603050405020304" pitchFamily="18" charset="0"/>
              </a:rPr>
              <a:t>Three axis machines cannot produce uniform side step and uniform surface roughness as five axis machines do</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171450" algn="l"/>
              </a:tabLst>
            </a:pPr>
            <a:r>
              <a:rPr lang="en-US" dirty="0">
                <a:latin typeface="Times New Roman" panose="02020603050405020304" pitchFamily="18" charset="0"/>
                <a:ea typeface="Times New Roman" panose="02020603050405020304" pitchFamily="18" charset="0"/>
              </a:rPr>
              <a:t>None of the others</a:t>
            </a:r>
            <a:endParaRPr lang="en-US" sz="2400" dirty="0">
              <a:latin typeface="Times New Roman" panose="02020603050405020304" pitchFamily="18" charset="0"/>
              <a:ea typeface="Times New Roman" panose="02020603050405020304" pitchFamily="18" charset="0"/>
            </a:endParaRPr>
          </a:p>
          <a:p>
            <a:pPr marL="0">
              <a:spcBef>
                <a:spcPts val="0"/>
              </a:spcBef>
            </a:pPr>
            <a:r>
              <a:rPr lang="en-US" dirty="0">
                <a:latin typeface="Times New Roman" panose="02020603050405020304" pitchFamily="18"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10503693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557213" lvl="1" indent="-214313">
              <a:spcBef>
                <a:spcPts val="0"/>
              </a:spcBef>
              <a:buFont typeface="+mj-lt"/>
              <a:buAutoNum type="arabicPeriod" startAt="11"/>
              <a:tabLst>
                <a:tab pos="342900" algn="l"/>
              </a:tabLst>
            </a:pPr>
            <a:r>
              <a:rPr lang="en-US" dirty="0">
                <a:latin typeface="Times New Roman" panose="02020603050405020304" pitchFamily="18" charset="0"/>
                <a:ea typeface="Times New Roman" panose="02020603050405020304" pitchFamily="18" charset="0"/>
              </a:rPr>
              <a:t>In 3-axis CNC machining of a free form surface employing ball end milling cutter, </a:t>
            </a:r>
            <a:r>
              <a:rPr lang="en-US" dirty="0" err="1">
                <a:latin typeface="Times New Roman" panose="02020603050405020304" pitchFamily="18" charset="0"/>
                <a:ea typeface="Times New Roman" panose="02020603050405020304" pitchFamily="18" charset="0"/>
              </a:rPr>
              <a:t>isoplanar</a:t>
            </a:r>
            <a:r>
              <a:rPr lang="en-US" dirty="0">
                <a:latin typeface="Times New Roman" panose="02020603050405020304" pitchFamily="18" charset="0"/>
                <a:ea typeface="Times New Roman" panose="02020603050405020304" pitchFamily="18" charset="0"/>
              </a:rPr>
              <a:t> strategy of cutter path generation refers to </a:t>
            </a:r>
            <a:endParaRPr lang="en-US" sz="2100" dirty="0">
              <a:latin typeface="Times New Roman" panose="02020603050405020304" pitchFamily="18" charset="0"/>
              <a:ea typeface="Times New Roman" panose="02020603050405020304" pitchFamily="18" charset="0"/>
            </a:endParaRPr>
          </a:p>
          <a:p>
            <a:pPr marL="0">
              <a:spcBef>
                <a:spcPts val="0"/>
              </a:spcBef>
            </a:pPr>
            <a:r>
              <a:rPr lang="en-US" dirty="0">
                <a:latin typeface="Times New Roman" panose="02020603050405020304" pitchFamily="18"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latin typeface="Times New Roman" panose="02020603050405020304" pitchFamily="18" charset="0"/>
                <a:ea typeface="Times New Roman" panose="02020603050405020304" pitchFamily="18" charset="0"/>
              </a:rPr>
              <a:t>generation of cutter paths by intersection of surface with parallel vertical planes</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latin typeface="Times New Roman" panose="02020603050405020304" pitchFamily="18" charset="0"/>
                <a:ea typeface="Times New Roman" panose="02020603050405020304" pitchFamily="18" charset="0"/>
              </a:rPr>
              <a:t>generation of cutter paths along </a:t>
            </a:r>
            <a:r>
              <a:rPr lang="en-US" dirty="0" err="1">
                <a:latin typeface="Times New Roman" panose="02020603050405020304" pitchFamily="18" charset="0"/>
                <a:ea typeface="Times New Roman" panose="02020603050405020304" pitchFamily="18" charset="0"/>
              </a:rPr>
              <a:t>isoparametric</a:t>
            </a:r>
            <a:r>
              <a:rPr lang="en-US" dirty="0">
                <a:latin typeface="Times New Roman" panose="02020603050405020304" pitchFamily="18" charset="0"/>
                <a:ea typeface="Times New Roman" panose="02020603050405020304" pitchFamily="18" charset="0"/>
              </a:rPr>
              <a:t> lines of the surface</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latin typeface="Times New Roman" panose="02020603050405020304" pitchFamily="18" charset="0"/>
                <a:ea typeface="Times New Roman" panose="02020603050405020304" pitchFamily="18" charset="0"/>
              </a:rPr>
              <a:t>generation of cutter paths along maximum concave curvature of the surface at every point</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latin typeface="Times New Roman" panose="02020603050405020304" pitchFamily="18" charset="0"/>
                <a:ea typeface="Times New Roman" panose="02020603050405020304" pitchFamily="18" charset="0"/>
              </a:rPr>
              <a:t>None of the others</a:t>
            </a:r>
            <a:endParaRPr lang="en-US" sz="240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75501892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557213" lvl="1" indent="-214313">
              <a:spcBef>
                <a:spcPts val="0"/>
              </a:spcBef>
              <a:buFont typeface="+mj-lt"/>
              <a:buAutoNum type="arabicPeriod" startAt="11"/>
              <a:tabLst>
                <a:tab pos="171450" algn="l"/>
              </a:tabLst>
            </a:pPr>
            <a:r>
              <a:rPr lang="en-US" dirty="0">
                <a:latin typeface="Times New Roman" panose="02020603050405020304" pitchFamily="18" charset="0"/>
                <a:ea typeface="Times New Roman" panose="02020603050405020304" pitchFamily="18" charset="0"/>
              </a:rPr>
              <a:t>In 3-axis CNC machining of a free form surface employing ball end milling cutter, </a:t>
            </a:r>
            <a:r>
              <a:rPr lang="en-US" dirty="0" err="1">
                <a:latin typeface="Times New Roman" panose="02020603050405020304" pitchFamily="18" charset="0"/>
                <a:ea typeface="Times New Roman" panose="02020603050405020304" pitchFamily="18" charset="0"/>
              </a:rPr>
              <a:t>isoscallop</a:t>
            </a:r>
            <a:r>
              <a:rPr lang="en-US" dirty="0">
                <a:latin typeface="Times New Roman" panose="02020603050405020304" pitchFamily="18" charset="0"/>
                <a:ea typeface="Times New Roman" panose="02020603050405020304" pitchFamily="18" charset="0"/>
              </a:rPr>
              <a:t> strategy of cutter path generation is considered superior to </a:t>
            </a:r>
            <a:r>
              <a:rPr lang="en-US" dirty="0" err="1">
                <a:latin typeface="Times New Roman" panose="02020603050405020304" pitchFamily="18" charset="0"/>
                <a:ea typeface="Times New Roman" panose="02020603050405020304" pitchFamily="18" charset="0"/>
              </a:rPr>
              <a:t>isoparametric</a:t>
            </a:r>
            <a:r>
              <a:rPr lang="en-US" dirty="0">
                <a:latin typeface="Times New Roman" panose="02020603050405020304" pitchFamily="18" charset="0"/>
                <a:ea typeface="Times New Roman" panose="02020603050405020304" pitchFamily="18" charset="0"/>
              </a:rPr>
              <a:t> strategy as </a:t>
            </a:r>
          </a:p>
          <a:p>
            <a:pPr marL="342900" lvl="1" indent="0">
              <a:spcBef>
                <a:spcPts val="0"/>
              </a:spcBef>
              <a:buNone/>
              <a:tabLst>
                <a:tab pos="171450" algn="l"/>
              </a:tabLst>
            </a:pPr>
            <a:endParaRPr lang="en-US" sz="2100" dirty="0">
              <a:latin typeface="Times New Roman" panose="02020603050405020304" pitchFamily="18" charset="0"/>
              <a:ea typeface="Times New Roman" panose="02020603050405020304" pitchFamily="18" charset="0"/>
            </a:endParaRPr>
          </a:p>
          <a:p>
            <a:pPr marL="557213" lvl="1" indent="-214313">
              <a:spcBef>
                <a:spcPts val="0"/>
              </a:spcBef>
              <a:buFont typeface="+mj-lt"/>
              <a:buAutoNum type="alphaLcPeriod"/>
              <a:tabLst>
                <a:tab pos="685800" algn="l"/>
              </a:tabLst>
            </a:pPr>
            <a:r>
              <a:rPr lang="en-US" dirty="0" err="1">
                <a:latin typeface="Times New Roman" panose="02020603050405020304" pitchFamily="18" charset="0"/>
                <a:ea typeface="Times New Roman" panose="02020603050405020304" pitchFamily="18" charset="0"/>
              </a:rPr>
              <a:t>Isoscallop</a:t>
            </a:r>
            <a:r>
              <a:rPr lang="en-US" dirty="0">
                <a:latin typeface="Times New Roman" panose="02020603050405020304" pitchFamily="18" charset="0"/>
                <a:ea typeface="Times New Roman" panose="02020603050405020304" pitchFamily="18" charset="0"/>
              </a:rPr>
              <a:t> strategy is computationally less intensive of the two</a:t>
            </a:r>
            <a:endParaRPr lang="en-US" sz="2100" dirty="0">
              <a:latin typeface="Times New Roman" panose="02020603050405020304" pitchFamily="18" charset="0"/>
              <a:ea typeface="Times New Roman" panose="02020603050405020304" pitchFamily="18" charset="0"/>
            </a:endParaRPr>
          </a:p>
          <a:p>
            <a:pPr marL="557213" lvl="1" indent="-214313">
              <a:spcBef>
                <a:spcPts val="0"/>
              </a:spcBef>
              <a:buFont typeface="+mj-lt"/>
              <a:buAutoNum type="alphaLcPeriod"/>
              <a:tabLst>
                <a:tab pos="685800" algn="l"/>
              </a:tabLst>
            </a:pPr>
            <a:r>
              <a:rPr lang="en-US" dirty="0">
                <a:latin typeface="Times New Roman" panose="02020603050405020304" pitchFamily="18" charset="0"/>
                <a:ea typeface="Times New Roman" panose="02020603050405020304" pitchFamily="18" charset="0"/>
              </a:rPr>
              <a:t>The side steps in </a:t>
            </a:r>
            <a:r>
              <a:rPr lang="en-US" dirty="0" err="1">
                <a:latin typeface="Times New Roman" panose="02020603050405020304" pitchFamily="18" charset="0"/>
                <a:ea typeface="Times New Roman" panose="02020603050405020304" pitchFamily="18" charset="0"/>
              </a:rPr>
              <a:t>isoscallop</a:t>
            </a:r>
            <a:r>
              <a:rPr lang="en-US" dirty="0">
                <a:latin typeface="Times New Roman" panose="02020603050405020304" pitchFamily="18" charset="0"/>
                <a:ea typeface="Times New Roman" panose="02020603050405020304" pitchFamily="18" charset="0"/>
              </a:rPr>
              <a:t> strategy are equal while it is not for </a:t>
            </a:r>
            <a:r>
              <a:rPr lang="en-US" dirty="0" err="1">
                <a:latin typeface="Times New Roman" panose="02020603050405020304" pitchFamily="18" charset="0"/>
                <a:ea typeface="Times New Roman" panose="02020603050405020304" pitchFamily="18" charset="0"/>
              </a:rPr>
              <a:t>isoparametric</a:t>
            </a:r>
            <a:endParaRPr lang="en-US" sz="2100" dirty="0">
              <a:latin typeface="Times New Roman" panose="02020603050405020304" pitchFamily="18" charset="0"/>
              <a:ea typeface="Times New Roman" panose="02020603050405020304" pitchFamily="18" charset="0"/>
            </a:endParaRPr>
          </a:p>
          <a:p>
            <a:pPr marL="557213" lvl="1" indent="-214313">
              <a:spcBef>
                <a:spcPts val="0"/>
              </a:spcBef>
              <a:buFont typeface="+mj-lt"/>
              <a:buAutoNum type="alphaLcPeriod"/>
              <a:tabLst>
                <a:tab pos="685800" algn="l"/>
              </a:tabLst>
            </a:pPr>
            <a:r>
              <a:rPr lang="en-US" dirty="0">
                <a:latin typeface="Times New Roman" panose="02020603050405020304" pitchFamily="18" charset="0"/>
                <a:ea typeface="Times New Roman" panose="02020603050405020304" pitchFamily="18" charset="0"/>
              </a:rPr>
              <a:t>The radius of curvature of the surface orthogonal to the cutter direction is equal at all cutter contact points while it is not so in </a:t>
            </a:r>
            <a:r>
              <a:rPr lang="en-US" dirty="0" err="1">
                <a:latin typeface="Times New Roman" panose="02020603050405020304" pitchFamily="18" charset="0"/>
                <a:ea typeface="Times New Roman" panose="02020603050405020304" pitchFamily="18" charset="0"/>
              </a:rPr>
              <a:t>isoparametric</a:t>
            </a:r>
            <a:endParaRPr lang="en-US" sz="2100" dirty="0">
              <a:latin typeface="Times New Roman" panose="02020603050405020304" pitchFamily="18" charset="0"/>
              <a:ea typeface="Times New Roman" panose="02020603050405020304" pitchFamily="18" charset="0"/>
            </a:endParaRPr>
          </a:p>
          <a:p>
            <a:pPr marL="557213" lvl="1" indent="-214313">
              <a:spcBef>
                <a:spcPts val="0"/>
              </a:spcBef>
              <a:buFont typeface="+mj-lt"/>
              <a:buAutoNum type="alphaLcPeriod"/>
              <a:tabLst>
                <a:tab pos="685800" algn="l"/>
              </a:tabLst>
            </a:pPr>
            <a:r>
              <a:rPr lang="en-US" dirty="0">
                <a:latin typeface="Times New Roman" panose="02020603050405020304" pitchFamily="18" charset="0"/>
                <a:ea typeface="Times New Roman" panose="02020603050405020304" pitchFamily="18" charset="0"/>
              </a:rPr>
              <a:t>None of the others</a:t>
            </a:r>
            <a:endParaRPr lang="en-US" sz="210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439091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Content Placeholder 61"/>
          <p:cNvGraphicFramePr>
            <a:graphicFrameLocks noGrp="1"/>
          </p:cNvGraphicFramePr>
          <p:nvPr>
            <p:ph idx="1"/>
          </p:nvPr>
        </p:nvGraphicFramePr>
        <p:xfrm>
          <a:off x="3973859" y="2386327"/>
          <a:ext cx="2822967" cy="386585"/>
        </p:xfrm>
        <a:graphic>
          <a:graphicData uri="http://schemas.openxmlformats.org/drawingml/2006/table">
            <a:tbl>
              <a:tblPr firstRow="1" firstCol="1" bandRow="1"/>
              <a:tblGrid>
                <a:gridCol w="403281">
                  <a:extLst>
                    <a:ext uri="{9D8B030D-6E8A-4147-A177-3AD203B41FA5}">
                      <a16:colId xmlns:a16="http://schemas.microsoft.com/office/drawing/2014/main" val="20000"/>
                    </a:ext>
                  </a:extLst>
                </a:gridCol>
                <a:gridCol w="403281">
                  <a:extLst>
                    <a:ext uri="{9D8B030D-6E8A-4147-A177-3AD203B41FA5}">
                      <a16:colId xmlns:a16="http://schemas.microsoft.com/office/drawing/2014/main" val="20001"/>
                    </a:ext>
                  </a:extLst>
                </a:gridCol>
                <a:gridCol w="403281">
                  <a:extLst>
                    <a:ext uri="{9D8B030D-6E8A-4147-A177-3AD203B41FA5}">
                      <a16:colId xmlns:a16="http://schemas.microsoft.com/office/drawing/2014/main" val="20002"/>
                    </a:ext>
                  </a:extLst>
                </a:gridCol>
                <a:gridCol w="403281">
                  <a:extLst>
                    <a:ext uri="{9D8B030D-6E8A-4147-A177-3AD203B41FA5}">
                      <a16:colId xmlns:a16="http://schemas.microsoft.com/office/drawing/2014/main" val="20003"/>
                    </a:ext>
                  </a:extLst>
                </a:gridCol>
                <a:gridCol w="403281">
                  <a:extLst>
                    <a:ext uri="{9D8B030D-6E8A-4147-A177-3AD203B41FA5}">
                      <a16:colId xmlns:a16="http://schemas.microsoft.com/office/drawing/2014/main" val="20004"/>
                    </a:ext>
                  </a:extLst>
                </a:gridCol>
                <a:gridCol w="403281">
                  <a:extLst>
                    <a:ext uri="{9D8B030D-6E8A-4147-A177-3AD203B41FA5}">
                      <a16:colId xmlns:a16="http://schemas.microsoft.com/office/drawing/2014/main" val="20005"/>
                    </a:ext>
                  </a:extLst>
                </a:gridCol>
                <a:gridCol w="403281">
                  <a:extLst>
                    <a:ext uri="{9D8B030D-6E8A-4147-A177-3AD203B41FA5}">
                      <a16:colId xmlns:a16="http://schemas.microsoft.com/office/drawing/2014/main" val="20006"/>
                    </a:ext>
                  </a:extLst>
                </a:gridCol>
              </a:tblGrid>
              <a:tr h="386585">
                <a:tc>
                  <a:txBody>
                    <a:bodyPr/>
                    <a:lstStyle/>
                    <a:p>
                      <a:pPr marL="0" marR="0" algn="l">
                        <a:lnSpc>
                          <a:spcPct val="107000"/>
                        </a:lnSpc>
                        <a:spcBef>
                          <a:spcPts val="0"/>
                        </a:spcBef>
                        <a:spcAft>
                          <a:spcPts val="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a:effectLst/>
                          <a:latin typeface="Calibri" panose="020F0502020204030204" pitchFamily="34" charset="0"/>
                          <a:ea typeface="Calibri" panose="020F0502020204030204" pitchFamily="34" charset="0"/>
                          <a:cs typeface="Times New Roman" panose="02020603050405020304" pitchFamily="18" charset="0"/>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a:effectLst/>
                          <a:latin typeface="Calibri" panose="020F0502020204030204" pitchFamily="34" charset="0"/>
                          <a:ea typeface="Calibri" panose="020F0502020204030204" pitchFamily="34" charset="0"/>
                          <a:cs typeface="Times New Roman" panose="02020603050405020304" pitchFamily="18" charset="0"/>
                        </a:rPr>
                        <a:t>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a:effectLst/>
                          <a:latin typeface="Calibri" panose="020F0502020204030204" pitchFamily="34" charset="0"/>
                          <a:ea typeface="Calibri" panose="020F0502020204030204" pitchFamily="34" charset="0"/>
                          <a:cs typeface="Times New Roman" panose="02020603050405020304" pitchFamily="18" charset="0"/>
                        </a:rPr>
                        <a:t>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a:effectLst/>
                          <a:latin typeface="Calibri" panose="020F0502020204030204" pitchFamily="34" charset="0"/>
                          <a:ea typeface="Calibri" panose="020F0502020204030204" pitchFamily="34" charset="0"/>
                          <a:cs typeface="Times New Roman" panose="02020603050405020304" pitchFamily="18" charset="0"/>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11" name="Group 10"/>
          <p:cNvGrpSpPr/>
          <p:nvPr/>
        </p:nvGrpSpPr>
        <p:grpSpPr>
          <a:xfrm>
            <a:off x="1295400" y="1295400"/>
            <a:ext cx="6705600" cy="5181600"/>
            <a:chOff x="0" y="0"/>
            <a:chExt cx="5410200" cy="3590925"/>
          </a:xfrm>
        </p:grpSpPr>
        <p:sp>
          <p:nvSpPr>
            <p:cNvPr id="12" name="Text Box 2"/>
            <p:cNvSpPr txBox="1">
              <a:spLocks noChangeArrowheads="1"/>
            </p:cNvSpPr>
            <p:nvPr/>
          </p:nvSpPr>
          <p:spPr bwMode="auto">
            <a:xfrm>
              <a:off x="2409825" y="533400"/>
              <a:ext cx="1552575" cy="266700"/>
            </a:xfrm>
            <a:prstGeom prst="rect">
              <a:avLst/>
            </a:prstGeom>
            <a:no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IN"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rPr>
                <a:t>Position down counter</a:t>
              </a:r>
              <a:endParaRPr kumimoji="0" lang="en-US"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grpSp>
          <p:nvGrpSpPr>
            <p:cNvPr id="13" name="Group 12"/>
            <p:cNvGrpSpPr/>
            <p:nvPr/>
          </p:nvGrpSpPr>
          <p:grpSpPr>
            <a:xfrm>
              <a:off x="0" y="0"/>
              <a:ext cx="5410200" cy="3590925"/>
              <a:chOff x="0" y="0"/>
              <a:chExt cx="5410200" cy="3590925"/>
            </a:xfrm>
          </p:grpSpPr>
          <p:grpSp>
            <p:nvGrpSpPr>
              <p:cNvPr id="16" name="Group 15"/>
              <p:cNvGrpSpPr/>
              <p:nvPr/>
            </p:nvGrpSpPr>
            <p:grpSpPr>
              <a:xfrm>
                <a:off x="1171575" y="2571750"/>
                <a:ext cx="4238625" cy="1019175"/>
                <a:chOff x="0" y="0"/>
                <a:chExt cx="4238625" cy="1019175"/>
              </a:xfrm>
            </p:grpSpPr>
            <p:grpSp>
              <p:nvGrpSpPr>
                <p:cNvPr id="49" name="Group 48"/>
                <p:cNvGrpSpPr>
                  <a:grpSpLocks/>
                </p:cNvGrpSpPr>
                <p:nvPr/>
              </p:nvGrpSpPr>
              <p:grpSpPr bwMode="auto">
                <a:xfrm>
                  <a:off x="1038225" y="0"/>
                  <a:ext cx="3200400" cy="1019175"/>
                  <a:chOff x="2025" y="1590"/>
                  <a:chExt cx="5040" cy="1605"/>
                </a:xfrm>
              </p:grpSpPr>
              <p:sp>
                <p:nvSpPr>
                  <p:cNvPr id="53" name="AutoShape 3"/>
                  <p:cNvSpPr>
                    <a:spLocks noChangeArrowheads="1"/>
                  </p:cNvSpPr>
                  <p:nvPr/>
                </p:nvSpPr>
                <p:spPr bwMode="auto">
                  <a:xfrm>
                    <a:off x="2040" y="2160"/>
                    <a:ext cx="1110" cy="840"/>
                  </a:xfrm>
                  <a:prstGeom prst="flowChartAlternateProcess">
                    <a:avLst/>
                  </a:prstGeom>
                  <a:solidFill>
                    <a:srgbClr val="FFFFFF"/>
                  </a:solidFill>
                  <a:ln w="9525">
                    <a:solidFill>
                      <a:sysClr val="windowText" lastClr="000000"/>
                    </a:solidFill>
                    <a:miter lim="800000"/>
                    <a:headEnd/>
                    <a:tailEnd/>
                  </a:ln>
                </p:spPr>
                <p:txBody>
                  <a:bodyPr rot="0" vert="horz" wrap="square" lIns="0" tIns="0" rIns="0" bIns="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sysClr val="windowText" lastClr="000000"/>
                        </a:solidFill>
                        <a:effectLst/>
                        <a:uLnTx/>
                        <a:uFillTx/>
                        <a:latin typeface="+mj-lt"/>
                        <a:ea typeface="Times New Roman" panose="02020603050405020304" pitchFamily="18" charset="0"/>
                      </a:rPr>
                      <a:t>Stepper Motor, 200 Steps/rev</a:t>
                    </a:r>
                  </a:p>
                </p:txBody>
              </p:sp>
              <p:sp>
                <p:nvSpPr>
                  <p:cNvPr id="54" name="AutoShape 4"/>
                  <p:cNvSpPr>
                    <a:spLocks noChangeArrowheads="1"/>
                  </p:cNvSpPr>
                  <p:nvPr/>
                </p:nvSpPr>
                <p:spPr bwMode="auto">
                  <a:xfrm flipV="1">
                    <a:off x="2025" y="3000"/>
                    <a:ext cx="1080" cy="19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FF"/>
                  </a:solidFill>
                  <a:ln w="9525">
                    <a:solidFill>
                      <a:sysClr val="windowText" lastClr="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sp>
                <p:nvSpPr>
                  <p:cNvPr id="55" name="Rectangle 54"/>
                  <p:cNvSpPr>
                    <a:spLocks noChangeArrowheads="1"/>
                  </p:cNvSpPr>
                  <p:nvPr/>
                </p:nvSpPr>
                <p:spPr bwMode="auto">
                  <a:xfrm>
                    <a:off x="3150" y="2490"/>
                    <a:ext cx="3585" cy="180"/>
                  </a:xfrm>
                  <a:prstGeom prst="rect">
                    <a:avLst/>
                  </a:prstGeom>
                  <a:solidFill>
                    <a:srgbClr val="FFFFFF"/>
                  </a:solidFill>
                  <a:ln w="9525">
                    <a:solidFill>
                      <a:sysClr val="windowText" lastClr="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sp>
                <p:nvSpPr>
                  <p:cNvPr id="56" name="AutoShape 6"/>
                  <p:cNvSpPr>
                    <a:spLocks noChangeArrowheads="1"/>
                  </p:cNvSpPr>
                  <p:nvPr/>
                </p:nvSpPr>
                <p:spPr bwMode="auto">
                  <a:xfrm>
                    <a:off x="3390" y="2265"/>
                    <a:ext cx="825" cy="630"/>
                  </a:xfrm>
                  <a:prstGeom prst="flowChartProcess">
                    <a:avLst/>
                  </a:prstGeom>
                  <a:solidFill>
                    <a:srgbClr val="FFFFFF"/>
                  </a:solidFill>
                  <a:ln w="9525">
                    <a:solidFill>
                      <a:sysClr val="windowText" lastClr="000000"/>
                    </a:solidFill>
                    <a:miter lim="800000"/>
                    <a:headEnd/>
                    <a:tailEnd/>
                  </a:ln>
                </p:spPr>
                <p:txBody>
                  <a:bodyPr rot="0" vert="horz" wrap="square" lIns="0" tIns="0" rIns="0" bIns="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sysClr val="windowText" lastClr="000000"/>
                        </a:solidFill>
                        <a:effectLst/>
                        <a:uLnTx/>
                        <a:uFillTx/>
                        <a:latin typeface="+mj-lt"/>
                        <a:ea typeface="Times New Roman" panose="02020603050405020304" pitchFamily="18" charset="0"/>
                      </a:rPr>
                      <a:t>Gear box Ratio = ¼ </a:t>
                    </a:r>
                  </a:p>
                </p:txBody>
              </p:sp>
              <p:sp>
                <p:nvSpPr>
                  <p:cNvPr id="57" name="Rectangle 56" descr="Light upward diagonal"/>
                  <p:cNvSpPr>
                    <a:spLocks noChangeArrowheads="1"/>
                  </p:cNvSpPr>
                  <p:nvPr/>
                </p:nvSpPr>
                <p:spPr bwMode="auto">
                  <a:xfrm>
                    <a:off x="5565" y="2220"/>
                    <a:ext cx="750" cy="705"/>
                  </a:xfrm>
                  <a:prstGeom prst="rect">
                    <a:avLst/>
                  </a:prstGeom>
                  <a:pattFill prst="ltUpDiag">
                    <a:fgClr>
                      <a:srgbClr val="000000"/>
                    </a:fgClr>
                    <a:bgClr>
                      <a:srgbClr val="FFFFFF"/>
                    </a:bgClr>
                  </a:pattFill>
                  <a:ln w="9525">
                    <a:solidFill>
                      <a:sysClr val="windowText" lastClr="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sp>
                <p:nvSpPr>
                  <p:cNvPr id="58" name="Rectangle 57" descr="Wide downward diagonal"/>
                  <p:cNvSpPr>
                    <a:spLocks noChangeArrowheads="1"/>
                  </p:cNvSpPr>
                  <p:nvPr/>
                </p:nvSpPr>
                <p:spPr bwMode="auto">
                  <a:xfrm>
                    <a:off x="4830" y="2490"/>
                    <a:ext cx="2235" cy="180"/>
                  </a:xfrm>
                  <a:prstGeom prst="rect">
                    <a:avLst/>
                  </a:prstGeom>
                  <a:pattFill prst="wdDnDiag">
                    <a:fgClr>
                      <a:srgbClr val="000000"/>
                    </a:fgClr>
                    <a:bgClr>
                      <a:srgbClr val="FFFFFF"/>
                    </a:bgClr>
                  </a:pattFill>
                  <a:ln w="9525">
                    <a:solidFill>
                      <a:sysClr val="windowText" lastClr="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sp>
                <p:nvSpPr>
                  <p:cNvPr id="59" name="AutoShape 9"/>
                  <p:cNvSpPr>
                    <a:spLocks noChangeArrowheads="1"/>
                  </p:cNvSpPr>
                  <p:nvPr/>
                </p:nvSpPr>
                <p:spPr bwMode="auto">
                  <a:xfrm>
                    <a:off x="5085" y="1785"/>
                    <a:ext cx="1755" cy="435"/>
                  </a:xfrm>
                  <a:prstGeom prst="flowChartProcess">
                    <a:avLst/>
                  </a:prstGeom>
                  <a:solidFill>
                    <a:srgbClr val="FFFFFF"/>
                  </a:solidFill>
                  <a:ln w="9525">
                    <a:solidFill>
                      <a:sysClr val="windowText" lastClr="000000"/>
                    </a:solidFill>
                    <a:miter lim="800000"/>
                    <a:headEnd/>
                    <a:tailEnd/>
                  </a:ln>
                </p:spPr>
                <p:txBody>
                  <a:bodyPr rot="0" vert="horz" wrap="square" lIns="91440" tIns="45720" rIns="91440" bIns="45720" anchor="t" anchorCtr="0" upright="1">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en-IN"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rPr>
                      <a:t>CNC Table X </a:t>
                    </a:r>
                    <a:r>
                      <a:rPr kumimoji="0" lang="en-IN"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sym typeface="Wingdings" panose="05000000000000000000" pitchFamily="2" charset="2"/>
                      </a:rPr>
                      <a:t></a:t>
                    </a:r>
                    <a:endParaRPr kumimoji="0" lang="en-US"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sp>
                <p:nvSpPr>
                  <p:cNvPr id="60" name="Text Box 10"/>
                  <p:cNvSpPr txBox="1">
                    <a:spLocks noChangeArrowheads="1"/>
                  </p:cNvSpPr>
                  <p:nvPr/>
                </p:nvSpPr>
                <p:spPr bwMode="auto">
                  <a:xfrm>
                    <a:off x="3120" y="1590"/>
                    <a:ext cx="1620" cy="510"/>
                  </a:xfrm>
                  <a:prstGeom prst="rect">
                    <a:avLst/>
                  </a:prstGeom>
                  <a:solidFill>
                    <a:srgbClr val="FFFFFF"/>
                  </a:solidFill>
                  <a:ln w="9525">
                    <a:noFill/>
                    <a:miter lim="800000"/>
                    <a:headEnd/>
                    <a:tailEnd/>
                  </a:ln>
                </p:spPr>
                <p:txBody>
                  <a:bodyPr rot="0" vert="horz" wrap="square" lIns="0" tIns="0" rIns="0" bIns="0" anchor="t" anchorCtr="0" upright="1">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sysClr val="windowText" lastClr="000000"/>
                        </a:solidFill>
                        <a:effectLst/>
                        <a:uLnTx/>
                        <a:uFillTx/>
                        <a:latin typeface="+mj-lt"/>
                        <a:ea typeface="Times New Roman" panose="02020603050405020304" pitchFamily="18" charset="0"/>
                      </a:rPr>
                      <a:t>Lead screw 4 mm pitch, 2 start</a:t>
                    </a:r>
                  </a:p>
                </p:txBody>
              </p:sp>
              <p:cxnSp>
                <p:nvCxnSpPr>
                  <p:cNvPr id="61" name="Line 11"/>
                  <p:cNvCxnSpPr>
                    <a:cxnSpLocks noChangeShapeType="1"/>
                  </p:cNvCxnSpPr>
                  <p:nvPr/>
                </p:nvCxnSpPr>
                <p:spPr bwMode="auto">
                  <a:xfrm>
                    <a:off x="4320" y="1875"/>
                    <a:ext cx="825" cy="600"/>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cxnSp>
            </p:grpSp>
            <p:cxnSp>
              <p:nvCxnSpPr>
                <p:cNvPr id="50" name="Straight Arrow Connector 49"/>
                <p:cNvCxnSpPr/>
                <p:nvPr/>
              </p:nvCxnSpPr>
              <p:spPr>
                <a:xfrm flipH="1">
                  <a:off x="552450" y="57150"/>
                  <a:ext cx="9525" cy="219075"/>
                </a:xfrm>
                <a:prstGeom prst="straightConnector1">
                  <a:avLst/>
                </a:prstGeom>
                <a:noFill/>
                <a:ln w="6350" cap="flat" cmpd="sng" algn="ctr">
                  <a:solidFill>
                    <a:sysClr val="windowText" lastClr="000000"/>
                  </a:solidFill>
                  <a:prstDash val="solid"/>
                  <a:miter lim="800000"/>
                  <a:tailEnd type="triangle"/>
                </a:ln>
                <a:effectLst/>
              </p:spPr>
            </p:cxnSp>
            <p:sp>
              <p:nvSpPr>
                <p:cNvPr id="51" name="Right Arrow 50"/>
                <p:cNvSpPr/>
                <p:nvPr/>
              </p:nvSpPr>
              <p:spPr>
                <a:xfrm>
                  <a:off x="809625" y="438150"/>
                  <a:ext cx="228600" cy="247650"/>
                </a:xfrm>
                <a:prstGeom prst="rightArrow">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 lastClr="FFFFFF"/>
                    </a:solidFill>
                    <a:effectLst/>
                    <a:uLnTx/>
                    <a:uFillTx/>
                    <a:latin typeface="+mj-lt"/>
                  </a:endParaRPr>
                </a:p>
              </p:txBody>
            </p:sp>
            <p:sp>
              <p:nvSpPr>
                <p:cNvPr id="52" name="Rectangle 51"/>
                <p:cNvSpPr/>
                <p:nvPr/>
              </p:nvSpPr>
              <p:spPr>
                <a:xfrm>
                  <a:off x="0" y="276225"/>
                  <a:ext cx="819150" cy="571500"/>
                </a:xfrm>
                <a:prstGeom prst="rect">
                  <a:avLst/>
                </a:prstGeom>
                <a:no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effectLst/>
                      <a:uLnTx/>
                      <a:uFillTx/>
                      <a:latin typeface="+mj-lt"/>
                    </a:rPr>
                    <a:t>Motor driver</a:t>
                  </a:r>
                </a:p>
              </p:txBody>
            </p:sp>
          </p:grpSp>
          <p:grpSp>
            <p:nvGrpSpPr>
              <p:cNvPr id="17" name="Group 16"/>
              <p:cNvGrpSpPr/>
              <p:nvPr/>
            </p:nvGrpSpPr>
            <p:grpSpPr>
              <a:xfrm>
                <a:off x="0" y="0"/>
                <a:ext cx="4438650" cy="2628900"/>
                <a:chOff x="0" y="0"/>
                <a:chExt cx="4438650" cy="2628900"/>
              </a:xfrm>
            </p:grpSpPr>
            <p:cxnSp>
              <p:nvCxnSpPr>
                <p:cNvPr id="18" name="Straight Arrow Connector 17"/>
                <p:cNvCxnSpPr/>
                <p:nvPr/>
              </p:nvCxnSpPr>
              <p:spPr>
                <a:xfrm>
                  <a:off x="1724025" y="942975"/>
                  <a:ext cx="419100" cy="0"/>
                </a:xfrm>
                <a:prstGeom prst="straightConnector1">
                  <a:avLst/>
                </a:prstGeom>
                <a:noFill/>
                <a:ln w="6350" cap="flat" cmpd="sng" algn="ctr">
                  <a:solidFill>
                    <a:sysClr val="windowText" lastClr="000000"/>
                  </a:solidFill>
                  <a:prstDash val="solid"/>
                  <a:miter lim="800000"/>
                  <a:tailEnd type="triangle"/>
                </a:ln>
                <a:effectLst/>
              </p:spPr>
            </p:cxnSp>
            <p:sp>
              <p:nvSpPr>
                <p:cNvPr id="19" name="Chord 18"/>
                <p:cNvSpPr/>
                <p:nvPr/>
              </p:nvSpPr>
              <p:spPr>
                <a:xfrm rot="10800000">
                  <a:off x="123825" y="1400175"/>
                  <a:ext cx="1095375" cy="828675"/>
                </a:xfrm>
                <a:prstGeom prst="chord">
                  <a:avLst>
                    <a:gd name="adj1" fmla="val 6701197"/>
                    <a:gd name="adj2" fmla="val 14861909"/>
                  </a:avLst>
                </a:prstGeom>
                <a:solidFill>
                  <a:sysClr val="window" lastClr="FFFFFF"/>
                </a:solidFill>
                <a:ln w="12700" cap="flat" cmpd="sng" algn="ctr">
                  <a:solidFill>
                    <a:sysClr val="windowText" lastClr="000000"/>
                  </a:solidFill>
                  <a:prstDash val="solid"/>
                  <a:miter lim="800000"/>
                </a:ln>
                <a:effectLst/>
              </p:spPr>
              <p:txBody>
                <a:bodyPr rot="0" spcFirstLastPara="0" vert="vert"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300" kern="0" dirty="0">
                    <a:solidFill>
                      <a:sysClr val="windowText" lastClr="000000"/>
                    </a:solidFill>
                    <a:latin typeface="+mj-lt"/>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300" kern="0" dirty="0">
                    <a:solidFill>
                      <a:sysClr val="windowText" lastClr="000000"/>
                    </a:solidFill>
                    <a:latin typeface="+mj-lt"/>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300" kern="0" dirty="0">
                    <a:solidFill>
                      <a:sysClr val="windowText" lastClr="000000"/>
                    </a:solidFill>
                    <a:latin typeface="+mj-lt"/>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300" kern="0" dirty="0">
                    <a:solidFill>
                      <a:sysClr val="windowText" lastClr="000000"/>
                    </a:solidFill>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lang="en-US" sz="1300" kern="0" dirty="0">
                      <a:solidFill>
                        <a:sysClr val="windowText" lastClr="000000"/>
                      </a:solidFill>
                      <a:latin typeface="+mj-lt"/>
                    </a:rPr>
                    <a:t>     AND</a:t>
                  </a:r>
                </a:p>
              </p:txBody>
            </p:sp>
            <p:cxnSp>
              <p:nvCxnSpPr>
                <p:cNvPr id="20" name="Straight Arrow Connector 19"/>
                <p:cNvCxnSpPr/>
                <p:nvPr/>
              </p:nvCxnSpPr>
              <p:spPr>
                <a:xfrm>
                  <a:off x="438150" y="1533525"/>
                  <a:ext cx="400050" cy="9525"/>
                </a:xfrm>
                <a:prstGeom prst="straightConnector1">
                  <a:avLst/>
                </a:prstGeom>
                <a:noFill/>
                <a:ln w="6350" cap="flat" cmpd="sng" algn="ctr">
                  <a:solidFill>
                    <a:sysClr val="windowText" lastClr="000000"/>
                  </a:solidFill>
                  <a:prstDash val="solid"/>
                  <a:miter lim="800000"/>
                  <a:tailEnd type="triangle"/>
                </a:ln>
                <a:effectLst/>
              </p:spPr>
            </p:cxnSp>
            <p:cxnSp>
              <p:nvCxnSpPr>
                <p:cNvPr id="21" name="Straight Arrow Connector 20"/>
                <p:cNvCxnSpPr/>
                <p:nvPr/>
              </p:nvCxnSpPr>
              <p:spPr>
                <a:xfrm>
                  <a:off x="438150" y="2000250"/>
                  <a:ext cx="400050" cy="9525"/>
                </a:xfrm>
                <a:prstGeom prst="straightConnector1">
                  <a:avLst/>
                </a:prstGeom>
                <a:noFill/>
                <a:ln w="6350" cap="flat" cmpd="sng" algn="ctr">
                  <a:solidFill>
                    <a:sysClr val="windowText" lastClr="000000"/>
                  </a:solidFill>
                  <a:prstDash val="solid"/>
                  <a:miter lim="800000"/>
                  <a:tailEnd type="triangle"/>
                </a:ln>
                <a:effectLst/>
              </p:spPr>
            </p:cxnSp>
            <p:cxnSp>
              <p:nvCxnSpPr>
                <p:cNvPr id="22" name="Straight Connector 21"/>
                <p:cNvCxnSpPr/>
                <p:nvPr/>
              </p:nvCxnSpPr>
              <p:spPr>
                <a:xfrm>
                  <a:off x="438150" y="2000250"/>
                  <a:ext cx="0" cy="457200"/>
                </a:xfrm>
                <a:prstGeom prst="line">
                  <a:avLst/>
                </a:prstGeom>
                <a:noFill/>
                <a:ln w="6350" cap="flat" cmpd="sng" algn="ctr">
                  <a:solidFill>
                    <a:sysClr val="windowText" lastClr="000000"/>
                  </a:solidFill>
                  <a:prstDash val="solid"/>
                  <a:miter lim="800000"/>
                </a:ln>
                <a:effectLst/>
              </p:spPr>
            </p:cxnSp>
            <p:cxnSp>
              <p:nvCxnSpPr>
                <p:cNvPr id="23" name="Straight Connector 22"/>
                <p:cNvCxnSpPr/>
                <p:nvPr/>
              </p:nvCxnSpPr>
              <p:spPr>
                <a:xfrm>
                  <a:off x="438150" y="2457450"/>
                  <a:ext cx="2809875" cy="0"/>
                </a:xfrm>
                <a:prstGeom prst="line">
                  <a:avLst/>
                </a:prstGeom>
                <a:noFill/>
                <a:ln w="6350" cap="flat" cmpd="sng" algn="ctr">
                  <a:solidFill>
                    <a:sysClr val="windowText" lastClr="000000"/>
                  </a:solidFill>
                  <a:prstDash val="solid"/>
                  <a:miter lim="800000"/>
                </a:ln>
                <a:effectLst/>
              </p:spPr>
            </p:cxnSp>
            <p:cxnSp>
              <p:nvCxnSpPr>
                <p:cNvPr id="24" name="Straight Connector 23"/>
                <p:cNvCxnSpPr/>
                <p:nvPr/>
              </p:nvCxnSpPr>
              <p:spPr>
                <a:xfrm flipV="1">
                  <a:off x="3248025" y="2085975"/>
                  <a:ext cx="0" cy="371475"/>
                </a:xfrm>
                <a:prstGeom prst="line">
                  <a:avLst/>
                </a:prstGeom>
                <a:noFill/>
                <a:ln w="6350" cap="flat" cmpd="sng" algn="ctr">
                  <a:solidFill>
                    <a:sysClr val="windowText" lastClr="000000"/>
                  </a:solidFill>
                  <a:prstDash val="solid"/>
                  <a:miter lim="800000"/>
                </a:ln>
                <a:effectLst/>
              </p:spPr>
            </p:cxnSp>
            <p:grpSp>
              <p:nvGrpSpPr>
                <p:cNvPr id="25" name="Group 24"/>
                <p:cNvGrpSpPr/>
                <p:nvPr/>
              </p:nvGrpSpPr>
              <p:grpSpPr>
                <a:xfrm>
                  <a:off x="2143125" y="361950"/>
                  <a:ext cx="2295525" cy="1724025"/>
                  <a:chOff x="0" y="0"/>
                  <a:chExt cx="2295525" cy="1724025"/>
                </a:xfrm>
              </p:grpSpPr>
              <p:grpSp>
                <p:nvGrpSpPr>
                  <p:cNvPr id="39" name="Group 38"/>
                  <p:cNvGrpSpPr/>
                  <p:nvPr/>
                </p:nvGrpSpPr>
                <p:grpSpPr>
                  <a:xfrm rot="5400000">
                    <a:off x="285750" y="-285750"/>
                    <a:ext cx="1724025" cy="2295525"/>
                    <a:chOff x="0" y="0"/>
                    <a:chExt cx="1724025" cy="971550"/>
                  </a:xfrm>
                </p:grpSpPr>
                <p:sp>
                  <p:nvSpPr>
                    <p:cNvPr id="47" name="Arc 46"/>
                    <p:cNvSpPr/>
                    <p:nvPr/>
                  </p:nvSpPr>
                  <p:spPr>
                    <a:xfrm>
                      <a:off x="0" y="0"/>
                      <a:ext cx="1724025" cy="971550"/>
                    </a:xfrm>
                    <a:prstGeom prst="arc">
                      <a:avLst>
                        <a:gd name="adj1" fmla="val 16200000"/>
                        <a:gd name="adj2" fmla="val 5548452"/>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sp>
                  <p:nvSpPr>
                    <p:cNvPr id="48" name="Arc 47"/>
                    <p:cNvSpPr/>
                    <p:nvPr/>
                  </p:nvSpPr>
                  <p:spPr>
                    <a:xfrm>
                      <a:off x="553820" y="0"/>
                      <a:ext cx="695325" cy="971550"/>
                    </a:xfrm>
                    <a:prstGeom prst="arc">
                      <a:avLst>
                        <a:gd name="adj1" fmla="val 16200000"/>
                        <a:gd name="adj2" fmla="val 5548452"/>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grpSp>
              <p:cxnSp>
                <p:nvCxnSpPr>
                  <p:cNvPr id="40" name="Straight Arrow Connector 39"/>
                  <p:cNvCxnSpPr/>
                  <p:nvPr/>
                </p:nvCxnSpPr>
                <p:spPr>
                  <a:xfrm>
                    <a:off x="828675" y="657225"/>
                    <a:ext cx="19050" cy="571500"/>
                  </a:xfrm>
                  <a:prstGeom prst="straightConnector1">
                    <a:avLst/>
                  </a:prstGeom>
                  <a:noFill/>
                  <a:ln w="6350" cap="flat" cmpd="sng" algn="ctr">
                    <a:solidFill>
                      <a:sysClr val="windowText" lastClr="000000"/>
                    </a:solidFill>
                    <a:prstDash val="solid"/>
                    <a:miter lim="800000"/>
                    <a:tailEnd type="triangle"/>
                  </a:ln>
                  <a:effectLst/>
                </p:spPr>
              </p:cxnSp>
              <p:cxnSp>
                <p:nvCxnSpPr>
                  <p:cNvPr id="41" name="Straight Arrow Connector 40"/>
                  <p:cNvCxnSpPr/>
                  <p:nvPr/>
                </p:nvCxnSpPr>
                <p:spPr>
                  <a:xfrm>
                    <a:off x="2171700" y="657225"/>
                    <a:ext cx="19050" cy="381000"/>
                  </a:xfrm>
                  <a:prstGeom prst="straightConnector1">
                    <a:avLst/>
                  </a:prstGeom>
                  <a:noFill/>
                  <a:ln w="6350" cap="flat" cmpd="sng" algn="ctr">
                    <a:solidFill>
                      <a:sysClr val="windowText" lastClr="000000"/>
                    </a:solidFill>
                    <a:prstDash val="solid"/>
                    <a:miter lim="800000"/>
                    <a:tailEnd type="triangle"/>
                  </a:ln>
                  <a:effectLst/>
                </p:spPr>
              </p:cxnSp>
              <p:cxnSp>
                <p:nvCxnSpPr>
                  <p:cNvPr id="42" name="Straight Arrow Connector 41"/>
                  <p:cNvCxnSpPr/>
                  <p:nvPr/>
                </p:nvCxnSpPr>
                <p:spPr>
                  <a:xfrm>
                    <a:off x="171450" y="657225"/>
                    <a:ext cx="19050" cy="438150"/>
                  </a:xfrm>
                  <a:prstGeom prst="straightConnector1">
                    <a:avLst/>
                  </a:prstGeom>
                  <a:noFill/>
                  <a:ln w="6350" cap="flat" cmpd="sng" algn="ctr">
                    <a:solidFill>
                      <a:sysClr val="windowText" lastClr="000000"/>
                    </a:solidFill>
                    <a:prstDash val="solid"/>
                    <a:miter lim="800000"/>
                    <a:tailEnd type="triangle"/>
                  </a:ln>
                  <a:effectLst/>
                </p:spPr>
              </p:cxnSp>
              <p:cxnSp>
                <p:nvCxnSpPr>
                  <p:cNvPr id="43" name="Straight Arrow Connector 42"/>
                  <p:cNvCxnSpPr/>
                  <p:nvPr/>
                </p:nvCxnSpPr>
                <p:spPr>
                  <a:xfrm>
                    <a:off x="1181100" y="657225"/>
                    <a:ext cx="19050" cy="571500"/>
                  </a:xfrm>
                  <a:prstGeom prst="straightConnector1">
                    <a:avLst/>
                  </a:prstGeom>
                  <a:noFill/>
                  <a:ln w="6350" cap="flat" cmpd="sng" algn="ctr">
                    <a:solidFill>
                      <a:sysClr val="windowText" lastClr="000000"/>
                    </a:solidFill>
                    <a:prstDash val="solid"/>
                    <a:miter lim="800000"/>
                    <a:tailEnd type="triangle"/>
                  </a:ln>
                  <a:effectLst/>
                </p:spPr>
              </p:cxnSp>
              <p:cxnSp>
                <p:nvCxnSpPr>
                  <p:cNvPr id="44" name="Straight Arrow Connector 43"/>
                  <p:cNvCxnSpPr/>
                  <p:nvPr/>
                </p:nvCxnSpPr>
                <p:spPr>
                  <a:xfrm>
                    <a:off x="1847850" y="657225"/>
                    <a:ext cx="0" cy="514350"/>
                  </a:xfrm>
                  <a:prstGeom prst="straightConnector1">
                    <a:avLst/>
                  </a:prstGeom>
                  <a:noFill/>
                  <a:ln w="6350" cap="flat" cmpd="sng" algn="ctr">
                    <a:solidFill>
                      <a:sysClr val="windowText" lastClr="000000"/>
                    </a:solidFill>
                    <a:prstDash val="solid"/>
                    <a:miter lim="800000"/>
                    <a:tailEnd type="triangle"/>
                  </a:ln>
                  <a:effectLst/>
                </p:spPr>
              </p:cxnSp>
              <p:cxnSp>
                <p:nvCxnSpPr>
                  <p:cNvPr id="45" name="Straight Arrow Connector 44"/>
                  <p:cNvCxnSpPr/>
                  <p:nvPr/>
                </p:nvCxnSpPr>
                <p:spPr>
                  <a:xfrm>
                    <a:off x="523875" y="657225"/>
                    <a:ext cx="0" cy="523875"/>
                  </a:xfrm>
                  <a:prstGeom prst="straightConnector1">
                    <a:avLst/>
                  </a:prstGeom>
                  <a:noFill/>
                  <a:ln w="6350" cap="flat" cmpd="sng" algn="ctr">
                    <a:solidFill>
                      <a:sysClr val="windowText" lastClr="000000"/>
                    </a:solidFill>
                    <a:prstDash val="solid"/>
                    <a:miter lim="800000"/>
                    <a:tailEnd type="triangle"/>
                  </a:ln>
                  <a:effectLst/>
                </p:spPr>
              </p:cxnSp>
              <p:cxnSp>
                <p:nvCxnSpPr>
                  <p:cNvPr id="46" name="Straight Arrow Connector 45"/>
                  <p:cNvCxnSpPr/>
                  <p:nvPr/>
                </p:nvCxnSpPr>
                <p:spPr>
                  <a:xfrm>
                    <a:off x="1514475" y="657225"/>
                    <a:ext cx="9525" cy="571500"/>
                  </a:xfrm>
                  <a:prstGeom prst="straightConnector1">
                    <a:avLst/>
                  </a:prstGeom>
                  <a:noFill/>
                  <a:ln w="6350" cap="flat" cmpd="sng" algn="ctr">
                    <a:solidFill>
                      <a:sysClr val="windowText" lastClr="000000"/>
                    </a:solidFill>
                    <a:prstDash val="solid"/>
                    <a:miter lim="800000"/>
                    <a:tailEnd type="triangle"/>
                  </a:ln>
                  <a:effectLst/>
                </p:spPr>
              </p:cxnSp>
            </p:grpSp>
            <p:cxnSp>
              <p:nvCxnSpPr>
                <p:cNvPr id="26" name="Straight Connector 25"/>
                <p:cNvCxnSpPr/>
                <p:nvPr/>
              </p:nvCxnSpPr>
              <p:spPr>
                <a:xfrm>
                  <a:off x="1219200" y="1800225"/>
                  <a:ext cx="504825" cy="0"/>
                </a:xfrm>
                <a:prstGeom prst="line">
                  <a:avLst/>
                </a:prstGeom>
                <a:noFill/>
                <a:ln w="6350" cap="flat" cmpd="sng" algn="ctr">
                  <a:solidFill>
                    <a:sysClr val="windowText" lastClr="000000"/>
                  </a:solidFill>
                  <a:prstDash val="solid"/>
                  <a:miter lim="800000"/>
                </a:ln>
                <a:effectLst/>
              </p:spPr>
            </p:cxnSp>
            <p:cxnSp>
              <p:nvCxnSpPr>
                <p:cNvPr id="27" name="Straight Connector 26"/>
                <p:cNvCxnSpPr/>
                <p:nvPr/>
              </p:nvCxnSpPr>
              <p:spPr>
                <a:xfrm flipV="1">
                  <a:off x="1724025" y="942975"/>
                  <a:ext cx="0" cy="857250"/>
                </a:xfrm>
                <a:prstGeom prst="line">
                  <a:avLst/>
                </a:prstGeom>
                <a:noFill/>
                <a:ln w="6350" cap="flat" cmpd="sng" algn="ctr">
                  <a:solidFill>
                    <a:sysClr val="windowText" lastClr="000000"/>
                  </a:solidFill>
                  <a:prstDash val="solid"/>
                  <a:miter lim="800000"/>
                </a:ln>
                <a:effectLst/>
              </p:spPr>
            </p:cxnSp>
            <p:sp>
              <p:nvSpPr>
                <p:cNvPr id="28" name="Rectangle 27"/>
                <p:cNvSpPr/>
                <p:nvPr/>
              </p:nvSpPr>
              <p:spPr>
                <a:xfrm>
                  <a:off x="0" y="0"/>
                  <a:ext cx="904875" cy="1019175"/>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en-IN"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rPr>
                    <a:t>Pulse Generator</a:t>
                  </a:r>
                  <a:endParaRPr kumimoji="0" lang="en-US"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cxnSp>
              <p:nvCxnSpPr>
                <p:cNvPr id="29" name="Straight Arrow Connector 28"/>
                <p:cNvCxnSpPr/>
                <p:nvPr/>
              </p:nvCxnSpPr>
              <p:spPr>
                <a:xfrm>
                  <a:off x="438150" y="1019175"/>
                  <a:ext cx="0" cy="523875"/>
                </a:xfrm>
                <a:prstGeom prst="straightConnector1">
                  <a:avLst/>
                </a:prstGeom>
                <a:noFill/>
                <a:ln w="6350" cap="flat" cmpd="sng" algn="ctr">
                  <a:solidFill>
                    <a:sysClr val="windowText" lastClr="000000"/>
                  </a:solidFill>
                  <a:prstDash val="solid"/>
                  <a:miter lim="800000"/>
                  <a:tailEnd type="triangle"/>
                </a:ln>
                <a:effectLst/>
              </p:spPr>
            </p:cxnSp>
            <p:cxnSp>
              <p:nvCxnSpPr>
                <p:cNvPr id="30" name="Straight Arrow Connector 29"/>
                <p:cNvCxnSpPr/>
                <p:nvPr/>
              </p:nvCxnSpPr>
              <p:spPr>
                <a:xfrm>
                  <a:off x="1724025" y="1800225"/>
                  <a:ext cx="0" cy="590550"/>
                </a:xfrm>
                <a:prstGeom prst="straightConnector1">
                  <a:avLst/>
                </a:prstGeom>
                <a:noFill/>
                <a:ln w="6350" cap="flat" cmpd="sng" algn="ctr">
                  <a:solidFill>
                    <a:sysClr val="windowText" lastClr="000000"/>
                  </a:solidFill>
                  <a:prstDash val="solid"/>
                  <a:miter lim="800000"/>
                  <a:tailEnd type="triangle"/>
                </a:ln>
                <a:effectLst/>
              </p:spPr>
            </p:cxnSp>
            <p:sp>
              <p:nvSpPr>
                <p:cNvPr id="31" name="Arc 30"/>
                <p:cNvSpPr/>
                <p:nvPr/>
              </p:nvSpPr>
              <p:spPr>
                <a:xfrm>
                  <a:off x="1600200" y="2390775"/>
                  <a:ext cx="266700" cy="238125"/>
                </a:xfrm>
                <a:prstGeom prst="arc">
                  <a:avLst>
                    <a:gd name="adj1" fmla="val 16200000"/>
                    <a:gd name="adj2" fmla="val 5400000"/>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grpSp>
              <p:nvGrpSpPr>
                <p:cNvPr id="32" name="Group 31"/>
                <p:cNvGrpSpPr/>
                <p:nvPr/>
              </p:nvGrpSpPr>
              <p:grpSpPr>
                <a:xfrm rot="5400000">
                  <a:off x="390526" y="1219200"/>
                  <a:ext cx="285750" cy="76200"/>
                  <a:chOff x="0" y="0"/>
                  <a:chExt cx="647700" cy="142875"/>
                </a:xfrm>
              </p:grpSpPr>
              <p:grpSp>
                <p:nvGrpSpPr>
                  <p:cNvPr id="33" name="Group 32"/>
                  <p:cNvGrpSpPr/>
                  <p:nvPr/>
                </p:nvGrpSpPr>
                <p:grpSpPr>
                  <a:xfrm>
                    <a:off x="0" y="0"/>
                    <a:ext cx="361950" cy="142875"/>
                    <a:chOff x="0" y="0"/>
                    <a:chExt cx="361950" cy="142875"/>
                  </a:xfrm>
                </p:grpSpPr>
                <p:cxnSp>
                  <p:nvCxnSpPr>
                    <p:cNvPr id="37" name="Elbow Connector 36"/>
                    <p:cNvCxnSpPr/>
                    <p:nvPr/>
                  </p:nvCxnSpPr>
                  <p:spPr>
                    <a:xfrm>
                      <a:off x="142875" y="0"/>
                      <a:ext cx="219075" cy="142875"/>
                    </a:xfrm>
                    <a:prstGeom prst="bentConnector3">
                      <a:avLst/>
                    </a:prstGeom>
                    <a:noFill/>
                    <a:ln w="6350" cap="flat" cmpd="sng" algn="ctr">
                      <a:solidFill>
                        <a:sysClr val="windowText" lastClr="000000"/>
                      </a:solidFill>
                      <a:prstDash val="solid"/>
                      <a:miter lim="800000"/>
                    </a:ln>
                    <a:effectLst/>
                  </p:spPr>
                </p:cxnSp>
                <p:cxnSp>
                  <p:nvCxnSpPr>
                    <p:cNvPr id="38" name="Elbow Connector 37"/>
                    <p:cNvCxnSpPr/>
                    <p:nvPr/>
                  </p:nvCxnSpPr>
                  <p:spPr>
                    <a:xfrm flipH="1">
                      <a:off x="0" y="0"/>
                      <a:ext cx="219075" cy="142875"/>
                    </a:xfrm>
                    <a:prstGeom prst="bentConnector3">
                      <a:avLst/>
                    </a:prstGeom>
                    <a:noFill/>
                    <a:ln w="6350" cap="flat" cmpd="sng" algn="ctr">
                      <a:solidFill>
                        <a:sysClr val="windowText" lastClr="000000"/>
                      </a:solidFill>
                      <a:prstDash val="solid"/>
                      <a:miter lim="800000"/>
                    </a:ln>
                    <a:effectLst/>
                  </p:spPr>
                </p:cxnSp>
              </p:grpSp>
              <p:grpSp>
                <p:nvGrpSpPr>
                  <p:cNvPr id="34" name="Group 33"/>
                  <p:cNvGrpSpPr/>
                  <p:nvPr/>
                </p:nvGrpSpPr>
                <p:grpSpPr>
                  <a:xfrm>
                    <a:off x="285750" y="0"/>
                    <a:ext cx="361950" cy="142875"/>
                    <a:chOff x="0" y="0"/>
                    <a:chExt cx="361950" cy="142875"/>
                  </a:xfrm>
                </p:grpSpPr>
                <p:cxnSp>
                  <p:nvCxnSpPr>
                    <p:cNvPr id="35" name="Elbow Connector 34"/>
                    <p:cNvCxnSpPr/>
                    <p:nvPr/>
                  </p:nvCxnSpPr>
                  <p:spPr>
                    <a:xfrm>
                      <a:off x="142875" y="0"/>
                      <a:ext cx="219075" cy="142875"/>
                    </a:xfrm>
                    <a:prstGeom prst="bentConnector3">
                      <a:avLst/>
                    </a:prstGeom>
                    <a:noFill/>
                    <a:ln w="6350" cap="flat" cmpd="sng" algn="ctr">
                      <a:solidFill>
                        <a:sysClr val="windowText" lastClr="000000"/>
                      </a:solidFill>
                      <a:prstDash val="solid"/>
                      <a:miter lim="800000"/>
                    </a:ln>
                    <a:effectLst/>
                  </p:spPr>
                </p:cxnSp>
                <p:cxnSp>
                  <p:nvCxnSpPr>
                    <p:cNvPr id="36" name="Elbow Connector 35"/>
                    <p:cNvCxnSpPr/>
                    <p:nvPr/>
                  </p:nvCxnSpPr>
                  <p:spPr>
                    <a:xfrm flipH="1">
                      <a:off x="0" y="0"/>
                      <a:ext cx="219075" cy="142875"/>
                    </a:xfrm>
                    <a:prstGeom prst="bentConnector3">
                      <a:avLst/>
                    </a:prstGeom>
                    <a:noFill/>
                    <a:ln w="6350" cap="flat" cmpd="sng" algn="ctr">
                      <a:solidFill>
                        <a:sysClr val="windowText" lastClr="000000"/>
                      </a:solidFill>
                      <a:prstDash val="solid"/>
                      <a:miter lim="800000"/>
                    </a:ln>
                    <a:effectLst/>
                  </p:spPr>
                </p:cxnSp>
              </p:grpSp>
            </p:grpSp>
          </p:grpSp>
        </p:grpSp>
        <p:sp>
          <p:nvSpPr>
            <p:cNvPr id="14" name="Text Box 2"/>
            <p:cNvSpPr txBox="1">
              <a:spLocks noChangeArrowheads="1"/>
            </p:cNvSpPr>
            <p:nvPr/>
          </p:nvSpPr>
          <p:spPr bwMode="auto">
            <a:xfrm>
              <a:off x="2143125" y="2143125"/>
              <a:ext cx="981075" cy="25717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IN" sz="14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rPr>
                <a:t>End of count </a:t>
              </a:r>
              <a:endParaRPr kumimoji="0" lang="en-US" sz="14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sp>
          <p:nvSpPr>
            <p:cNvPr id="15" name="Text Box 2"/>
            <p:cNvSpPr txBox="1">
              <a:spLocks noChangeArrowheads="1"/>
            </p:cNvSpPr>
            <p:nvPr/>
          </p:nvSpPr>
          <p:spPr bwMode="auto">
            <a:xfrm>
              <a:off x="2828925" y="1657350"/>
              <a:ext cx="981075" cy="25717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IN"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rPr>
                <a:t>OR Gate </a:t>
              </a:r>
              <a:endParaRPr kumimoji="0" lang="en-US"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grpSp>
      <p:sp>
        <p:nvSpPr>
          <p:cNvPr id="63" name="Title 62"/>
          <p:cNvSpPr>
            <a:spLocks noGrp="1"/>
          </p:cNvSpPr>
          <p:nvPr>
            <p:ph type="title"/>
          </p:nvPr>
        </p:nvSpPr>
        <p:spPr/>
        <p:txBody>
          <a:bodyPr>
            <a:normAutofit/>
          </a:bodyPr>
          <a:lstStyle/>
          <a:p>
            <a:r>
              <a:rPr lang="en-US" dirty="0"/>
              <a:t>Point-to-point control – one example</a:t>
            </a:r>
          </a:p>
        </p:txBody>
      </p:sp>
    </p:spTree>
    <p:extLst>
      <p:ext uri="{BB962C8B-B14F-4D97-AF65-F5344CB8AC3E}">
        <p14:creationId xmlns:p14="http://schemas.microsoft.com/office/powerpoint/2010/main" val="3617571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Explanations to the control loop elements</a:t>
            </a:r>
          </a:p>
        </p:txBody>
      </p:sp>
      <p:sp>
        <p:nvSpPr>
          <p:cNvPr id="3" name="Content Placeholder 2"/>
          <p:cNvSpPr>
            <a:spLocks noGrp="1"/>
          </p:cNvSpPr>
          <p:nvPr>
            <p:ph idx="1"/>
          </p:nvPr>
        </p:nvSpPr>
        <p:spPr/>
        <p:txBody>
          <a:bodyPr>
            <a:normAutofit lnSpcReduction="10000"/>
          </a:bodyPr>
          <a:lstStyle/>
          <a:p>
            <a:r>
              <a:rPr lang="en-US" dirty="0"/>
              <a:t>PDC = position down counter. It can be loaded with a binary number. A train of pulses input as shown will </a:t>
            </a:r>
            <a:r>
              <a:rPr lang="en-US" dirty="0" err="1"/>
              <a:t>downcount</a:t>
            </a:r>
            <a:r>
              <a:rPr lang="en-US" dirty="0"/>
              <a:t> the content of the counter, 1 bit for 1 pulse.</a:t>
            </a:r>
          </a:p>
          <a:p>
            <a:r>
              <a:rPr lang="en-US" dirty="0"/>
              <a:t>End of count = All the bits of the PDC are input t the OR gate. The OR gate will output a 0 only when all the inputs are 0. Which means – the contents of the PDC have been counted down to 0, so it is called ‘End of count’.</a:t>
            </a:r>
          </a:p>
          <a:p>
            <a:r>
              <a:rPr lang="en-US" dirty="0"/>
              <a:t>Pulse generator = The pulse generator sends out pulses continuously at a definite frequency</a:t>
            </a:r>
          </a:p>
          <a:p>
            <a:endParaRPr lang="en-US" dirty="0"/>
          </a:p>
          <a:p>
            <a:endParaRPr lang="en-US" dirty="0"/>
          </a:p>
          <a:p>
            <a:endParaRPr lang="en-US" dirty="0"/>
          </a:p>
        </p:txBody>
      </p:sp>
    </p:spTree>
    <p:extLst>
      <p:ext uri="{BB962C8B-B14F-4D97-AF65-F5344CB8AC3E}">
        <p14:creationId xmlns:p14="http://schemas.microsoft.com/office/powerpoint/2010/main" val="2277862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Explanations – </a:t>
            </a:r>
            <a:r>
              <a:rPr lang="en-US" dirty="0" err="1"/>
              <a:t>cotd</a:t>
            </a:r>
            <a:r>
              <a:rPr lang="en-US" dirty="0"/>
              <a:t>.</a:t>
            </a:r>
          </a:p>
        </p:txBody>
      </p:sp>
      <p:sp>
        <p:nvSpPr>
          <p:cNvPr id="3" name="Content Placeholder 2"/>
          <p:cNvSpPr>
            <a:spLocks noGrp="1"/>
          </p:cNvSpPr>
          <p:nvPr>
            <p:ph idx="1"/>
          </p:nvPr>
        </p:nvSpPr>
        <p:spPr/>
        <p:txBody>
          <a:bodyPr>
            <a:normAutofit/>
          </a:bodyPr>
          <a:lstStyle/>
          <a:p>
            <a:r>
              <a:rPr lang="en-US" dirty="0"/>
              <a:t>Gear Box – Normally, CNC machine tools do not employ gear boxes. However, they may be present as a fixed speed reducer for attaining a definite speed range. Gear ratio = Output RPM/Input RPM</a:t>
            </a:r>
          </a:p>
          <a:p>
            <a:r>
              <a:rPr lang="en-US" dirty="0"/>
              <a:t>Lead screw – nut mechanism : For 1 rotation of lead screw, the nut rotates by p × n = lead, where p = pitch and n = number of starts of screw</a:t>
            </a:r>
          </a:p>
          <a:p>
            <a:r>
              <a:rPr lang="en-US" dirty="0"/>
              <a:t>Stepper motor – is a motor which moves in discrete steps in response to voltage pulses as input</a:t>
            </a:r>
          </a:p>
        </p:txBody>
      </p:sp>
    </p:spTree>
    <p:extLst>
      <p:ext uri="{BB962C8B-B14F-4D97-AF65-F5344CB8AC3E}">
        <p14:creationId xmlns:p14="http://schemas.microsoft.com/office/powerpoint/2010/main" val="1970161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p:cNvGrpSpPr/>
          <p:nvPr/>
        </p:nvGrpSpPr>
        <p:grpSpPr>
          <a:xfrm>
            <a:off x="7640858" y="3681917"/>
            <a:ext cx="1134852" cy="680343"/>
            <a:chOff x="685800" y="2594600"/>
            <a:chExt cx="1138346" cy="680343"/>
          </a:xfrm>
        </p:grpSpPr>
        <p:sp>
          <p:nvSpPr>
            <p:cNvPr id="99" name="Rectangle 98"/>
            <p:cNvSpPr/>
            <p:nvPr/>
          </p:nvSpPr>
          <p:spPr>
            <a:xfrm>
              <a:off x="685800" y="2594600"/>
              <a:ext cx="1138346" cy="67347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1013675" y="2773276"/>
              <a:ext cx="466499" cy="501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48253" y="149638"/>
            <a:ext cx="8229600" cy="734816"/>
          </a:xfrm>
        </p:spPr>
        <p:txBody>
          <a:bodyPr>
            <a:normAutofit/>
          </a:bodyPr>
          <a:lstStyle/>
          <a:p>
            <a:r>
              <a:rPr lang="en-US" dirty="0"/>
              <a:t>P-T-P control – another example</a:t>
            </a:r>
          </a:p>
        </p:txBody>
      </p:sp>
      <p:grpSp>
        <p:nvGrpSpPr>
          <p:cNvPr id="4" name="Group 3"/>
          <p:cNvGrpSpPr/>
          <p:nvPr/>
        </p:nvGrpSpPr>
        <p:grpSpPr>
          <a:xfrm>
            <a:off x="2442703" y="3993966"/>
            <a:ext cx="6016138" cy="2984603"/>
            <a:chOff x="0" y="285750"/>
            <a:chExt cx="3724275" cy="1414462"/>
          </a:xfrm>
        </p:grpSpPr>
        <p:grpSp>
          <p:nvGrpSpPr>
            <p:cNvPr id="5" name="Group 4"/>
            <p:cNvGrpSpPr/>
            <p:nvPr/>
          </p:nvGrpSpPr>
          <p:grpSpPr>
            <a:xfrm>
              <a:off x="0" y="285750"/>
              <a:ext cx="3724275" cy="1328737"/>
              <a:chOff x="0" y="285750"/>
              <a:chExt cx="3724275" cy="1328737"/>
            </a:xfrm>
          </p:grpSpPr>
          <p:grpSp>
            <p:nvGrpSpPr>
              <p:cNvPr id="7" name="Group 6"/>
              <p:cNvGrpSpPr/>
              <p:nvPr/>
            </p:nvGrpSpPr>
            <p:grpSpPr>
              <a:xfrm>
                <a:off x="2180919" y="285750"/>
                <a:ext cx="1543356" cy="1328737"/>
                <a:chOff x="-982994" y="285750"/>
                <a:chExt cx="2792744" cy="1328737"/>
              </a:xfrm>
            </p:grpSpPr>
            <p:sp>
              <p:nvSpPr>
                <p:cNvPr id="19" name="Oval 18"/>
                <p:cNvSpPr>
                  <a:spLocks noChangeArrowheads="1"/>
                </p:cNvSpPr>
                <p:nvPr/>
              </p:nvSpPr>
              <p:spPr bwMode="auto">
                <a:xfrm>
                  <a:off x="1219200" y="285750"/>
                  <a:ext cx="590550" cy="110490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Oval 19"/>
                <p:cNvSpPr>
                  <a:spLocks noChangeArrowheads="1"/>
                </p:cNvSpPr>
                <p:nvPr/>
              </p:nvSpPr>
              <p:spPr bwMode="auto">
                <a:xfrm>
                  <a:off x="1455102" y="348850"/>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a:spLocks noChangeArrowheads="1"/>
                </p:cNvSpPr>
                <p:nvPr/>
              </p:nvSpPr>
              <p:spPr bwMode="auto">
                <a:xfrm>
                  <a:off x="1314450" y="485775"/>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a:spLocks noChangeArrowheads="1"/>
                </p:cNvSpPr>
                <p:nvPr/>
              </p:nvSpPr>
              <p:spPr bwMode="auto">
                <a:xfrm>
                  <a:off x="1638300" y="590550"/>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a:spLocks noChangeArrowheads="1"/>
                </p:cNvSpPr>
                <p:nvPr/>
              </p:nvSpPr>
              <p:spPr bwMode="auto">
                <a:xfrm>
                  <a:off x="1285875" y="657225"/>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a:spLocks noChangeArrowheads="1"/>
                </p:cNvSpPr>
                <p:nvPr/>
              </p:nvSpPr>
              <p:spPr bwMode="auto">
                <a:xfrm>
                  <a:off x="1562100" y="1104900"/>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a:spLocks noChangeArrowheads="1"/>
                </p:cNvSpPr>
                <p:nvPr/>
              </p:nvSpPr>
              <p:spPr bwMode="auto">
                <a:xfrm>
                  <a:off x="1438275" y="1219200"/>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25"/>
                <p:cNvSpPr>
                  <a:spLocks noChangeArrowheads="1"/>
                </p:cNvSpPr>
                <p:nvPr/>
              </p:nvSpPr>
              <p:spPr bwMode="auto">
                <a:xfrm>
                  <a:off x="1657350" y="762000"/>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a:spLocks noChangeArrowheads="1"/>
                </p:cNvSpPr>
                <p:nvPr/>
              </p:nvSpPr>
              <p:spPr bwMode="auto">
                <a:xfrm>
                  <a:off x="1619250" y="952500"/>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Oval 27"/>
                <p:cNvSpPr>
                  <a:spLocks noChangeArrowheads="1"/>
                </p:cNvSpPr>
                <p:nvPr/>
              </p:nvSpPr>
              <p:spPr bwMode="auto">
                <a:xfrm>
                  <a:off x="1587175" y="451955"/>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a:spLocks noChangeArrowheads="1"/>
                </p:cNvSpPr>
                <p:nvPr/>
              </p:nvSpPr>
              <p:spPr bwMode="auto">
                <a:xfrm>
                  <a:off x="1285875" y="942975"/>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a:spLocks noChangeArrowheads="1"/>
                </p:cNvSpPr>
                <p:nvPr/>
              </p:nvSpPr>
              <p:spPr bwMode="auto">
                <a:xfrm>
                  <a:off x="1333500" y="1095375"/>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Text Box 27"/>
                <p:cNvSpPr txBox="1">
                  <a:spLocks noChangeArrowheads="1"/>
                </p:cNvSpPr>
                <p:nvPr/>
              </p:nvSpPr>
              <p:spPr bwMode="auto">
                <a:xfrm>
                  <a:off x="-982994" y="1376362"/>
                  <a:ext cx="2240645" cy="238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IN"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Encoder,  200 holes </a:t>
                  </a:r>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32" name="Line 28"/>
                <p:cNvCxnSpPr>
                  <a:cxnSpLocks noChangeShapeType="1"/>
                </p:cNvCxnSpPr>
                <p:nvPr/>
              </p:nvCxnSpPr>
              <p:spPr bwMode="auto">
                <a:xfrm flipV="1">
                  <a:off x="1078866" y="1166813"/>
                  <a:ext cx="290513" cy="28543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grpSp>
            <p:nvGrpSpPr>
              <p:cNvPr id="8" name="Group 7"/>
              <p:cNvGrpSpPr>
                <a:grpSpLocks/>
              </p:cNvGrpSpPr>
              <p:nvPr/>
            </p:nvGrpSpPr>
            <p:grpSpPr bwMode="auto">
              <a:xfrm>
                <a:off x="0" y="333375"/>
                <a:ext cx="3200400" cy="1063625"/>
                <a:chOff x="2025" y="1785"/>
                <a:chExt cx="5040" cy="1675"/>
              </a:xfrm>
            </p:grpSpPr>
            <p:sp>
              <p:nvSpPr>
                <p:cNvPr id="10" name="AutoShape 4"/>
                <p:cNvSpPr>
                  <a:spLocks noChangeArrowheads="1"/>
                </p:cNvSpPr>
                <p:nvPr/>
              </p:nvSpPr>
              <p:spPr bwMode="auto">
                <a:xfrm>
                  <a:off x="2040" y="2160"/>
                  <a:ext cx="1110" cy="840"/>
                </a:xfrm>
                <a:prstGeom prst="flowChartAlternateProcess">
                  <a:avLst/>
                </a:prstGeom>
                <a:solidFill>
                  <a:srgbClr val="FFFFFF"/>
                </a:solidFill>
                <a:ln w="9525">
                  <a:solidFill>
                    <a:srgbClr val="000000"/>
                  </a:solidFill>
                  <a:miter lim="800000"/>
                  <a:headEnd/>
                  <a:tailEnd/>
                </a:ln>
              </p:spPr>
              <p:txBody>
                <a:bodyPr rot="0" vert="horz" wrap="square" lIns="0" tIns="0" rIns="0" bIns="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Times New Roman" panose="02020603050405020304" pitchFamily="18" charset="0"/>
                    </a:rPr>
                    <a:t>DC Motor </a:t>
                  </a:r>
                </a:p>
              </p:txBody>
            </p:sp>
            <p:sp>
              <p:nvSpPr>
                <p:cNvPr id="11" name="AutoShape 5"/>
                <p:cNvSpPr>
                  <a:spLocks noChangeArrowheads="1"/>
                </p:cNvSpPr>
                <p:nvPr/>
              </p:nvSpPr>
              <p:spPr bwMode="auto">
                <a:xfrm flipV="1">
                  <a:off x="2025" y="3000"/>
                  <a:ext cx="1080" cy="19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Rectangle 11"/>
                <p:cNvSpPr>
                  <a:spLocks noChangeArrowheads="1"/>
                </p:cNvSpPr>
                <p:nvPr/>
              </p:nvSpPr>
              <p:spPr bwMode="auto">
                <a:xfrm>
                  <a:off x="3150" y="2490"/>
                  <a:ext cx="3585" cy="1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AutoShape 7"/>
                <p:cNvSpPr>
                  <a:spLocks noChangeArrowheads="1"/>
                </p:cNvSpPr>
                <p:nvPr/>
              </p:nvSpPr>
              <p:spPr bwMode="auto">
                <a:xfrm>
                  <a:off x="3390" y="2265"/>
                  <a:ext cx="825" cy="630"/>
                </a:xfrm>
                <a:prstGeom prst="flowChartProcess">
                  <a:avLst/>
                </a:prstGeom>
                <a:solidFill>
                  <a:srgbClr val="FFFFFF"/>
                </a:solidFill>
                <a:ln w="9525">
                  <a:solidFill>
                    <a:srgbClr val="000000"/>
                  </a:solidFill>
                  <a:miter lim="800000"/>
                  <a:headEnd/>
                  <a:tailEnd/>
                </a:ln>
              </p:spPr>
              <p:txBody>
                <a:bodyPr rot="0" vert="horz" wrap="square" lIns="0" tIns="0" rIns="0" bIns="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Times New Roman" panose="02020603050405020304" pitchFamily="18" charset="0"/>
                      <a:cs typeface="Calibri" panose="020F0502020204030204" pitchFamily="34" charset="0"/>
                    </a:rPr>
                    <a:t>Gear box Ratio = ¼ </a:t>
                  </a:r>
                </a:p>
              </p:txBody>
            </p:sp>
            <p:sp>
              <p:nvSpPr>
                <p:cNvPr id="14" name="Rectangle 13" descr="Light upward diagonal"/>
                <p:cNvSpPr>
                  <a:spLocks noChangeArrowheads="1"/>
                </p:cNvSpPr>
                <p:nvPr/>
              </p:nvSpPr>
              <p:spPr bwMode="auto">
                <a:xfrm>
                  <a:off x="5565" y="2220"/>
                  <a:ext cx="750" cy="705"/>
                </a:xfrm>
                <a:prstGeom prst="rect">
                  <a:avLst/>
                </a:prstGeom>
                <a:pattFill prst="ltUpDiag">
                  <a:fgClr>
                    <a:srgbClr val="000000"/>
                  </a:fgClr>
                  <a:bgClr>
                    <a:srgbClr val="FFFFFF"/>
                  </a:bgClr>
                </a:patt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14" descr="Wide downward diagonal"/>
                <p:cNvSpPr>
                  <a:spLocks noChangeArrowheads="1"/>
                </p:cNvSpPr>
                <p:nvPr/>
              </p:nvSpPr>
              <p:spPr bwMode="auto">
                <a:xfrm>
                  <a:off x="4830" y="2490"/>
                  <a:ext cx="2235" cy="180"/>
                </a:xfrm>
                <a:prstGeom prst="rect">
                  <a:avLst/>
                </a:prstGeom>
                <a:pattFill prst="wdDnDiag">
                  <a:fgClr>
                    <a:srgbClr val="000000"/>
                  </a:fgClr>
                  <a:bgClr>
                    <a:srgbClr val="FFFFFF"/>
                  </a:bgClr>
                </a:patt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AutoShape 10"/>
                <p:cNvSpPr>
                  <a:spLocks noChangeArrowheads="1"/>
                </p:cNvSpPr>
                <p:nvPr/>
              </p:nvSpPr>
              <p:spPr bwMode="auto">
                <a:xfrm>
                  <a:off x="5085" y="1785"/>
                  <a:ext cx="1755" cy="435"/>
                </a:xfrm>
                <a:prstGeom prst="flowChartProcess">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en-IN"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CNC Table </a:t>
                  </a:r>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11"/>
                <p:cNvSpPr txBox="1">
                  <a:spLocks noChangeArrowheads="1"/>
                </p:cNvSpPr>
                <p:nvPr/>
              </p:nvSpPr>
              <p:spPr bwMode="auto">
                <a:xfrm>
                  <a:off x="4293" y="2950"/>
                  <a:ext cx="1620" cy="5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panose="02020603050405020304" pitchFamily="18" charset="0"/>
                      <a:ea typeface="Times New Roman" panose="02020603050405020304" pitchFamily="18" charset="0"/>
                    </a:rPr>
                    <a:t>Lead</a:t>
                  </a:r>
                  <a:r>
                    <a:rPr kumimoji="0" lang="en-US" b="0" i="0" u="none" strike="noStrike" kern="0" cap="none" spc="0" normalizeH="0" noProof="0" dirty="0">
                      <a:ln>
                        <a:noFill/>
                      </a:ln>
                      <a:solidFill>
                        <a:sysClr val="windowText" lastClr="000000"/>
                      </a:solidFill>
                      <a:effectLst/>
                      <a:uLnTx/>
                      <a:uFillTx/>
                      <a:latin typeface="Times New Roman" panose="02020603050405020304" pitchFamily="18" charset="0"/>
                      <a:ea typeface="Times New Roman" panose="02020603050405020304" pitchFamily="18" charset="0"/>
                    </a:rPr>
                    <a:t> screw pitch = 4mm, 1 start</a:t>
                  </a:r>
                  <a:endParaRPr kumimoji="0" lang="en-US" b="0" i="0" u="none" strike="noStrike" kern="0" cap="none" spc="0" normalizeH="0" baseline="0" noProof="0" dirty="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p:grpSp>
          <p:sp>
            <p:nvSpPr>
              <p:cNvPr id="9" name="Rectangle 8"/>
              <p:cNvSpPr>
                <a:spLocks noChangeArrowheads="1"/>
              </p:cNvSpPr>
              <p:nvPr/>
            </p:nvSpPr>
            <p:spPr bwMode="auto">
              <a:xfrm>
                <a:off x="3200400" y="781050"/>
                <a:ext cx="342900" cy="1123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6" name="Text Box 29"/>
            <p:cNvSpPr txBox="1">
              <a:spLocks noChangeArrowheads="1"/>
            </p:cNvSpPr>
            <p:nvPr/>
          </p:nvSpPr>
          <p:spPr bwMode="auto">
            <a:xfrm>
              <a:off x="307794" y="1376362"/>
              <a:ext cx="628650" cy="323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IN"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Fig. 1</a:t>
              </a:r>
              <a:endParaRPr kumimoji="0" lang="en-US"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graphicFrame>
        <p:nvGraphicFramePr>
          <p:cNvPr id="34" name="Content Placeholder 61"/>
          <p:cNvGraphicFramePr>
            <a:graphicFrameLocks noGrp="1"/>
          </p:cNvGraphicFramePr>
          <p:nvPr>
            <p:ph idx="1"/>
          </p:nvPr>
        </p:nvGraphicFramePr>
        <p:xfrm>
          <a:off x="4337326" y="1934505"/>
          <a:ext cx="2822967" cy="386585"/>
        </p:xfrm>
        <a:graphic>
          <a:graphicData uri="http://schemas.openxmlformats.org/drawingml/2006/table">
            <a:tbl>
              <a:tblPr firstRow="1" firstCol="1" bandRow="1"/>
              <a:tblGrid>
                <a:gridCol w="403281">
                  <a:extLst>
                    <a:ext uri="{9D8B030D-6E8A-4147-A177-3AD203B41FA5}">
                      <a16:colId xmlns:a16="http://schemas.microsoft.com/office/drawing/2014/main" val="20000"/>
                    </a:ext>
                  </a:extLst>
                </a:gridCol>
                <a:gridCol w="403281">
                  <a:extLst>
                    <a:ext uri="{9D8B030D-6E8A-4147-A177-3AD203B41FA5}">
                      <a16:colId xmlns:a16="http://schemas.microsoft.com/office/drawing/2014/main" val="20001"/>
                    </a:ext>
                  </a:extLst>
                </a:gridCol>
                <a:gridCol w="403281">
                  <a:extLst>
                    <a:ext uri="{9D8B030D-6E8A-4147-A177-3AD203B41FA5}">
                      <a16:colId xmlns:a16="http://schemas.microsoft.com/office/drawing/2014/main" val="20002"/>
                    </a:ext>
                  </a:extLst>
                </a:gridCol>
                <a:gridCol w="403281">
                  <a:extLst>
                    <a:ext uri="{9D8B030D-6E8A-4147-A177-3AD203B41FA5}">
                      <a16:colId xmlns:a16="http://schemas.microsoft.com/office/drawing/2014/main" val="20003"/>
                    </a:ext>
                  </a:extLst>
                </a:gridCol>
                <a:gridCol w="403281">
                  <a:extLst>
                    <a:ext uri="{9D8B030D-6E8A-4147-A177-3AD203B41FA5}">
                      <a16:colId xmlns:a16="http://schemas.microsoft.com/office/drawing/2014/main" val="20004"/>
                    </a:ext>
                  </a:extLst>
                </a:gridCol>
                <a:gridCol w="403281">
                  <a:extLst>
                    <a:ext uri="{9D8B030D-6E8A-4147-A177-3AD203B41FA5}">
                      <a16:colId xmlns:a16="http://schemas.microsoft.com/office/drawing/2014/main" val="20005"/>
                    </a:ext>
                  </a:extLst>
                </a:gridCol>
                <a:gridCol w="403281">
                  <a:extLst>
                    <a:ext uri="{9D8B030D-6E8A-4147-A177-3AD203B41FA5}">
                      <a16:colId xmlns:a16="http://schemas.microsoft.com/office/drawing/2014/main" val="20006"/>
                    </a:ext>
                  </a:extLst>
                </a:gridCol>
              </a:tblGrid>
              <a:tr h="386585">
                <a:tc>
                  <a:txBody>
                    <a:bodyPr/>
                    <a:lstStyle/>
                    <a:p>
                      <a:pPr marL="0" marR="0" algn="l">
                        <a:lnSpc>
                          <a:spcPct val="107000"/>
                        </a:lnSpc>
                        <a:spcBef>
                          <a:spcPts val="0"/>
                        </a:spcBef>
                        <a:spcAft>
                          <a:spcPts val="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a:effectLst/>
                          <a:latin typeface="Calibri" panose="020F0502020204030204" pitchFamily="34" charset="0"/>
                          <a:ea typeface="Calibri" panose="020F0502020204030204" pitchFamily="34" charset="0"/>
                          <a:cs typeface="Times New Roman" panose="02020603050405020304" pitchFamily="18" charset="0"/>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a:effectLst/>
                          <a:latin typeface="Calibri" panose="020F0502020204030204" pitchFamily="34" charset="0"/>
                          <a:ea typeface="Calibri" panose="020F0502020204030204" pitchFamily="34" charset="0"/>
                          <a:cs typeface="Times New Roman" panose="02020603050405020304" pitchFamily="18" charset="0"/>
                        </a:rPr>
                        <a:t>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a:effectLst/>
                          <a:latin typeface="Calibri" panose="020F0502020204030204" pitchFamily="34" charset="0"/>
                          <a:ea typeface="Calibri" panose="020F0502020204030204" pitchFamily="34" charset="0"/>
                          <a:cs typeface="Times New Roman" panose="02020603050405020304" pitchFamily="18" charset="0"/>
                        </a:rPr>
                        <a:t>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a:effectLst/>
                          <a:latin typeface="Calibri" panose="020F0502020204030204" pitchFamily="34" charset="0"/>
                          <a:ea typeface="Calibri" panose="020F0502020204030204" pitchFamily="34" charset="0"/>
                          <a:cs typeface="Times New Roman" panose="02020603050405020304" pitchFamily="18" charset="0"/>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36" name="Text Box 2"/>
          <p:cNvSpPr txBox="1">
            <a:spLocks noChangeArrowheads="1"/>
          </p:cNvSpPr>
          <p:nvPr/>
        </p:nvSpPr>
        <p:spPr bwMode="auto">
          <a:xfrm>
            <a:off x="2576135" y="1967330"/>
            <a:ext cx="1924318" cy="384840"/>
          </a:xfrm>
          <a:prstGeom prst="rect">
            <a:avLst/>
          </a:prstGeom>
          <a:no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IN" sz="13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rPr>
              <a:t>Position down counter</a:t>
            </a:r>
            <a:endParaRPr kumimoji="0" lang="en-US" sz="13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cxnSp>
        <p:nvCxnSpPr>
          <p:cNvPr id="44" name="Straight Arrow Connector 43"/>
          <p:cNvCxnSpPr>
            <a:stCxn id="20" idx="6"/>
          </p:cNvCxnSpPr>
          <p:nvPr/>
        </p:nvCxnSpPr>
        <p:spPr>
          <a:xfrm flipH="1">
            <a:off x="7936958" y="4222913"/>
            <a:ext cx="286348" cy="10372"/>
          </a:xfrm>
          <a:prstGeom prst="straightConnector1">
            <a:avLst/>
          </a:prstGeom>
          <a:noFill/>
          <a:ln w="6350" cap="flat" cmpd="sng" algn="ctr">
            <a:solidFill>
              <a:sysClr val="windowText" lastClr="000000"/>
            </a:solidFill>
            <a:prstDash val="solid"/>
            <a:miter lim="800000"/>
            <a:tailEnd type="triangle"/>
          </a:ln>
          <a:effectLst/>
        </p:spPr>
      </p:cxnSp>
      <p:cxnSp>
        <p:nvCxnSpPr>
          <p:cNvPr id="47" name="Straight Connector 46"/>
          <p:cNvCxnSpPr/>
          <p:nvPr/>
        </p:nvCxnSpPr>
        <p:spPr>
          <a:xfrm>
            <a:off x="3290892" y="3921884"/>
            <a:ext cx="2405503" cy="5913"/>
          </a:xfrm>
          <a:prstGeom prst="line">
            <a:avLst/>
          </a:prstGeom>
          <a:noFill/>
          <a:ln w="6350" cap="flat" cmpd="sng" algn="ctr">
            <a:solidFill>
              <a:sysClr val="windowText" lastClr="000000"/>
            </a:solidFill>
            <a:prstDash val="solid"/>
            <a:miter lim="800000"/>
            <a:headEnd type="stealth"/>
            <a:tailEnd type="none"/>
          </a:ln>
          <a:effectLst/>
        </p:spPr>
      </p:cxnSp>
      <p:cxnSp>
        <p:nvCxnSpPr>
          <p:cNvPr id="48" name="Straight Connector 47"/>
          <p:cNvCxnSpPr/>
          <p:nvPr/>
        </p:nvCxnSpPr>
        <p:spPr>
          <a:xfrm flipV="1">
            <a:off x="5696395" y="3694301"/>
            <a:ext cx="0" cy="233496"/>
          </a:xfrm>
          <a:prstGeom prst="line">
            <a:avLst/>
          </a:prstGeom>
          <a:noFill/>
          <a:ln w="6350" cap="flat" cmpd="sng" algn="ctr">
            <a:solidFill>
              <a:sysClr val="windowText" lastClr="000000"/>
            </a:solidFill>
            <a:prstDash val="solid"/>
            <a:miter lim="800000"/>
          </a:ln>
          <a:effectLst/>
        </p:spPr>
      </p:cxnSp>
      <p:grpSp>
        <p:nvGrpSpPr>
          <p:cNvPr id="49" name="Group 48"/>
          <p:cNvGrpSpPr/>
          <p:nvPr/>
        </p:nvGrpSpPr>
        <p:grpSpPr>
          <a:xfrm>
            <a:off x="4315134" y="1467566"/>
            <a:ext cx="2845158" cy="2240321"/>
            <a:chOff x="0" y="0"/>
            <a:chExt cx="2295525" cy="1724025"/>
          </a:xfrm>
        </p:grpSpPr>
        <p:grpSp>
          <p:nvGrpSpPr>
            <p:cNvPr id="63" name="Group 62"/>
            <p:cNvGrpSpPr/>
            <p:nvPr/>
          </p:nvGrpSpPr>
          <p:grpSpPr>
            <a:xfrm rot="5400000">
              <a:off x="285750" y="-285750"/>
              <a:ext cx="1724025" cy="2295525"/>
              <a:chOff x="0" y="0"/>
              <a:chExt cx="1724025" cy="971550"/>
            </a:xfrm>
          </p:grpSpPr>
          <p:sp>
            <p:nvSpPr>
              <p:cNvPr id="71" name="Arc 70"/>
              <p:cNvSpPr/>
              <p:nvPr/>
            </p:nvSpPr>
            <p:spPr>
              <a:xfrm>
                <a:off x="0" y="0"/>
                <a:ext cx="1724025" cy="971550"/>
              </a:xfrm>
              <a:prstGeom prst="arc">
                <a:avLst>
                  <a:gd name="adj1" fmla="val 16200000"/>
                  <a:gd name="adj2" fmla="val 5548452"/>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sp>
            <p:nvSpPr>
              <p:cNvPr id="72" name="Arc 71"/>
              <p:cNvSpPr/>
              <p:nvPr/>
            </p:nvSpPr>
            <p:spPr>
              <a:xfrm>
                <a:off x="553820" y="0"/>
                <a:ext cx="695325" cy="971550"/>
              </a:xfrm>
              <a:prstGeom prst="arc">
                <a:avLst>
                  <a:gd name="adj1" fmla="val 16200000"/>
                  <a:gd name="adj2" fmla="val 5548452"/>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grpSp>
        <p:cxnSp>
          <p:nvCxnSpPr>
            <p:cNvPr id="64" name="Straight Arrow Connector 63"/>
            <p:cNvCxnSpPr/>
            <p:nvPr/>
          </p:nvCxnSpPr>
          <p:spPr>
            <a:xfrm>
              <a:off x="828675" y="657225"/>
              <a:ext cx="19050" cy="571500"/>
            </a:xfrm>
            <a:prstGeom prst="straightConnector1">
              <a:avLst/>
            </a:prstGeom>
            <a:noFill/>
            <a:ln w="6350" cap="flat" cmpd="sng" algn="ctr">
              <a:solidFill>
                <a:sysClr val="windowText" lastClr="000000"/>
              </a:solidFill>
              <a:prstDash val="solid"/>
              <a:miter lim="800000"/>
              <a:tailEnd type="triangle"/>
            </a:ln>
            <a:effectLst/>
          </p:spPr>
        </p:cxnSp>
        <p:cxnSp>
          <p:nvCxnSpPr>
            <p:cNvPr id="65" name="Straight Arrow Connector 64"/>
            <p:cNvCxnSpPr/>
            <p:nvPr/>
          </p:nvCxnSpPr>
          <p:spPr>
            <a:xfrm>
              <a:off x="2171700" y="657225"/>
              <a:ext cx="19050" cy="381000"/>
            </a:xfrm>
            <a:prstGeom prst="straightConnector1">
              <a:avLst/>
            </a:prstGeom>
            <a:noFill/>
            <a:ln w="6350" cap="flat" cmpd="sng" algn="ctr">
              <a:solidFill>
                <a:sysClr val="windowText" lastClr="000000"/>
              </a:solidFill>
              <a:prstDash val="solid"/>
              <a:miter lim="800000"/>
              <a:tailEnd type="triangle"/>
            </a:ln>
            <a:effectLst/>
          </p:spPr>
        </p:cxnSp>
        <p:cxnSp>
          <p:nvCxnSpPr>
            <p:cNvPr id="66" name="Straight Arrow Connector 65"/>
            <p:cNvCxnSpPr/>
            <p:nvPr/>
          </p:nvCxnSpPr>
          <p:spPr>
            <a:xfrm>
              <a:off x="171450" y="657225"/>
              <a:ext cx="19050" cy="438150"/>
            </a:xfrm>
            <a:prstGeom prst="straightConnector1">
              <a:avLst/>
            </a:prstGeom>
            <a:noFill/>
            <a:ln w="6350" cap="flat" cmpd="sng" algn="ctr">
              <a:solidFill>
                <a:sysClr val="windowText" lastClr="000000"/>
              </a:solidFill>
              <a:prstDash val="solid"/>
              <a:miter lim="800000"/>
              <a:tailEnd type="triangle"/>
            </a:ln>
            <a:effectLst/>
          </p:spPr>
        </p:cxnSp>
        <p:cxnSp>
          <p:nvCxnSpPr>
            <p:cNvPr id="67" name="Straight Arrow Connector 66"/>
            <p:cNvCxnSpPr/>
            <p:nvPr/>
          </p:nvCxnSpPr>
          <p:spPr>
            <a:xfrm>
              <a:off x="1181100" y="657225"/>
              <a:ext cx="19050" cy="571500"/>
            </a:xfrm>
            <a:prstGeom prst="straightConnector1">
              <a:avLst/>
            </a:prstGeom>
            <a:noFill/>
            <a:ln w="6350" cap="flat" cmpd="sng" algn="ctr">
              <a:solidFill>
                <a:sysClr val="windowText" lastClr="000000"/>
              </a:solidFill>
              <a:prstDash val="solid"/>
              <a:miter lim="800000"/>
              <a:tailEnd type="triangle"/>
            </a:ln>
            <a:effectLst/>
          </p:spPr>
        </p:cxnSp>
        <p:cxnSp>
          <p:nvCxnSpPr>
            <p:cNvPr id="68" name="Straight Arrow Connector 67"/>
            <p:cNvCxnSpPr/>
            <p:nvPr/>
          </p:nvCxnSpPr>
          <p:spPr>
            <a:xfrm>
              <a:off x="1847850" y="657225"/>
              <a:ext cx="0" cy="514350"/>
            </a:xfrm>
            <a:prstGeom prst="straightConnector1">
              <a:avLst/>
            </a:prstGeom>
            <a:noFill/>
            <a:ln w="6350" cap="flat" cmpd="sng" algn="ctr">
              <a:solidFill>
                <a:sysClr val="windowText" lastClr="000000"/>
              </a:solidFill>
              <a:prstDash val="solid"/>
              <a:miter lim="800000"/>
              <a:tailEnd type="triangle"/>
            </a:ln>
            <a:effectLst/>
          </p:spPr>
        </p:cxnSp>
        <p:cxnSp>
          <p:nvCxnSpPr>
            <p:cNvPr id="69" name="Straight Arrow Connector 68"/>
            <p:cNvCxnSpPr/>
            <p:nvPr/>
          </p:nvCxnSpPr>
          <p:spPr>
            <a:xfrm>
              <a:off x="523875" y="657225"/>
              <a:ext cx="0" cy="523875"/>
            </a:xfrm>
            <a:prstGeom prst="straightConnector1">
              <a:avLst/>
            </a:prstGeom>
            <a:noFill/>
            <a:ln w="6350" cap="flat" cmpd="sng" algn="ctr">
              <a:solidFill>
                <a:sysClr val="windowText" lastClr="000000"/>
              </a:solidFill>
              <a:prstDash val="solid"/>
              <a:miter lim="800000"/>
              <a:tailEnd type="triangle"/>
            </a:ln>
            <a:effectLst/>
          </p:spPr>
        </p:cxnSp>
        <p:cxnSp>
          <p:nvCxnSpPr>
            <p:cNvPr id="70" name="Straight Arrow Connector 69"/>
            <p:cNvCxnSpPr/>
            <p:nvPr/>
          </p:nvCxnSpPr>
          <p:spPr>
            <a:xfrm>
              <a:off x="1514475" y="657225"/>
              <a:ext cx="9525" cy="571500"/>
            </a:xfrm>
            <a:prstGeom prst="straightConnector1">
              <a:avLst/>
            </a:prstGeom>
            <a:noFill/>
            <a:ln w="6350" cap="flat" cmpd="sng" algn="ctr">
              <a:solidFill>
                <a:sysClr val="windowText" lastClr="000000"/>
              </a:solidFill>
              <a:prstDash val="solid"/>
              <a:miter lim="800000"/>
              <a:tailEnd type="triangle"/>
            </a:ln>
            <a:effectLst/>
          </p:spPr>
        </p:cxnSp>
      </p:grpSp>
      <p:grpSp>
        <p:nvGrpSpPr>
          <p:cNvPr id="56" name="Group 55"/>
          <p:cNvGrpSpPr/>
          <p:nvPr/>
        </p:nvGrpSpPr>
        <p:grpSpPr>
          <a:xfrm rot="5400000">
            <a:off x="8006247" y="2599521"/>
            <a:ext cx="805920" cy="250385"/>
            <a:chOff x="0" y="0"/>
            <a:chExt cx="647700" cy="142875"/>
          </a:xfrm>
        </p:grpSpPr>
        <p:grpSp>
          <p:nvGrpSpPr>
            <p:cNvPr id="57" name="Group 56"/>
            <p:cNvGrpSpPr/>
            <p:nvPr/>
          </p:nvGrpSpPr>
          <p:grpSpPr>
            <a:xfrm>
              <a:off x="0" y="0"/>
              <a:ext cx="361950" cy="142875"/>
              <a:chOff x="0" y="0"/>
              <a:chExt cx="361950" cy="142875"/>
            </a:xfrm>
          </p:grpSpPr>
          <p:cxnSp>
            <p:nvCxnSpPr>
              <p:cNvPr id="61" name="Elbow Connector 60"/>
              <p:cNvCxnSpPr/>
              <p:nvPr/>
            </p:nvCxnSpPr>
            <p:spPr>
              <a:xfrm>
                <a:off x="142875" y="0"/>
                <a:ext cx="219075" cy="142875"/>
              </a:xfrm>
              <a:prstGeom prst="bentConnector3">
                <a:avLst/>
              </a:prstGeom>
              <a:noFill/>
              <a:ln w="6350" cap="flat" cmpd="sng" algn="ctr">
                <a:solidFill>
                  <a:sysClr val="windowText" lastClr="000000"/>
                </a:solidFill>
                <a:prstDash val="solid"/>
                <a:miter lim="800000"/>
              </a:ln>
              <a:effectLst/>
            </p:spPr>
          </p:cxnSp>
          <p:cxnSp>
            <p:nvCxnSpPr>
              <p:cNvPr id="62" name="Elbow Connector 61"/>
              <p:cNvCxnSpPr/>
              <p:nvPr/>
            </p:nvCxnSpPr>
            <p:spPr>
              <a:xfrm flipH="1">
                <a:off x="0" y="0"/>
                <a:ext cx="219075" cy="142875"/>
              </a:xfrm>
              <a:prstGeom prst="bentConnector3">
                <a:avLst/>
              </a:prstGeom>
              <a:noFill/>
              <a:ln w="6350" cap="flat" cmpd="sng" algn="ctr">
                <a:solidFill>
                  <a:sysClr val="windowText" lastClr="000000"/>
                </a:solidFill>
                <a:prstDash val="solid"/>
                <a:miter lim="800000"/>
              </a:ln>
              <a:effectLst/>
            </p:spPr>
          </p:cxnSp>
        </p:grpSp>
        <p:grpSp>
          <p:nvGrpSpPr>
            <p:cNvPr id="58" name="Group 57"/>
            <p:cNvGrpSpPr/>
            <p:nvPr/>
          </p:nvGrpSpPr>
          <p:grpSpPr>
            <a:xfrm>
              <a:off x="285750" y="0"/>
              <a:ext cx="361950" cy="142875"/>
              <a:chOff x="0" y="0"/>
              <a:chExt cx="361950" cy="142875"/>
            </a:xfrm>
          </p:grpSpPr>
          <p:cxnSp>
            <p:nvCxnSpPr>
              <p:cNvPr id="59" name="Elbow Connector 58"/>
              <p:cNvCxnSpPr/>
              <p:nvPr/>
            </p:nvCxnSpPr>
            <p:spPr>
              <a:xfrm>
                <a:off x="142875" y="0"/>
                <a:ext cx="219075" cy="142875"/>
              </a:xfrm>
              <a:prstGeom prst="bentConnector3">
                <a:avLst/>
              </a:prstGeom>
              <a:noFill/>
              <a:ln w="6350" cap="flat" cmpd="sng" algn="ctr">
                <a:solidFill>
                  <a:sysClr val="windowText" lastClr="000000"/>
                </a:solidFill>
                <a:prstDash val="solid"/>
                <a:miter lim="800000"/>
              </a:ln>
              <a:effectLst/>
            </p:spPr>
          </p:cxnSp>
          <p:cxnSp>
            <p:nvCxnSpPr>
              <p:cNvPr id="60" name="Elbow Connector 59"/>
              <p:cNvCxnSpPr/>
              <p:nvPr/>
            </p:nvCxnSpPr>
            <p:spPr>
              <a:xfrm flipH="1">
                <a:off x="0" y="0"/>
                <a:ext cx="219075" cy="142875"/>
              </a:xfrm>
              <a:prstGeom prst="bentConnector3">
                <a:avLst>
                  <a:gd name="adj1" fmla="val 49999"/>
                </a:avLst>
              </a:prstGeom>
              <a:noFill/>
              <a:ln w="6350" cap="flat" cmpd="sng" algn="ctr">
                <a:solidFill>
                  <a:sysClr val="windowText" lastClr="000000"/>
                </a:solidFill>
                <a:prstDash val="solid"/>
                <a:miter lim="800000"/>
              </a:ln>
              <a:effectLst/>
            </p:spPr>
          </p:cxnSp>
        </p:grpSp>
      </p:grpSp>
      <p:sp>
        <p:nvSpPr>
          <p:cNvPr id="38" name="Text Box 2"/>
          <p:cNvSpPr txBox="1">
            <a:spLocks noChangeArrowheads="1"/>
          </p:cNvSpPr>
          <p:nvPr/>
        </p:nvSpPr>
        <p:spPr bwMode="auto">
          <a:xfrm>
            <a:off x="3308930" y="3532958"/>
            <a:ext cx="1576919" cy="36764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IN" sz="16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rPr>
              <a:t>End of count </a:t>
            </a:r>
            <a:endParaRPr kumimoji="0" lang="en-US" sz="16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sp>
        <p:nvSpPr>
          <p:cNvPr id="39" name="Text Box 2"/>
          <p:cNvSpPr txBox="1">
            <a:spLocks noChangeArrowheads="1"/>
          </p:cNvSpPr>
          <p:nvPr/>
        </p:nvSpPr>
        <p:spPr bwMode="auto">
          <a:xfrm>
            <a:off x="5182848" y="3135663"/>
            <a:ext cx="1215980" cy="37109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IN" sz="16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rPr>
              <a:t>OR Gate </a:t>
            </a:r>
            <a:endParaRPr kumimoji="0" lang="en-US" sz="16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cxnSp>
        <p:nvCxnSpPr>
          <p:cNvPr id="88" name="Straight Arrow Connector 87"/>
          <p:cNvCxnSpPr/>
          <p:nvPr/>
        </p:nvCxnSpPr>
        <p:spPr>
          <a:xfrm flipH="1" flipV="1">
            <a:off x="8166497" y="2152616"/>
            <a:ext cx="16278" cy="1507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7121160" y="2182157"/>
            <a:ext cx="1045337" cy="2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H="1" flipV="1">
            <a:off x="8339467" y="4231771"/>
            <a:ext cx="119374" cy="3028"/>
          </a:xfrm>
          <a:prstGeom prst="straightConnector1">
            <a:avLst/>
          </a:prstGeom>
          <a:noFill/>
          <a:ln w="6350" cap="flat" cmpd="sng" algn="ctr">
            <a:solidFill>
              <a:sysClr val="windowText" lastClr="000000"/>
            </a:solidFill>
            <a:prstDash val="solid"/>
            <a:miter lim="800000"/>
            <a:tailEnd type="none"/>
          </a:ln>
          <a:effectLst/>
        </p:spPr>
      </p:cxnSp>
      <p:sp>
        <p:nvSpPr>
          <p:cNvPr id="108" name="Rectangle 107"/>
          <p:cNvSpPr/>
          <p:nvPr/>
        </p:nvSpPr>
        <p:spPr>
          <a:xfrm>
            <a:off x="2141649" y="2339345"/>
            <a:ext cx="1149243" cy="20229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Analog voltage source</a:t>
            </a:r>
          </a:p>
        </p:txBody>
      </p:sp>
      <p:cxnSp>
        <p:nvCxnSpPr>
          <p:cNvPr id="129" name="Straight Arrow Connector 128"/>
          <p:cNvCxnSpPr/>
          <p:nvPr/>
        </p:nvCxnSpPr>
        <p:spPr>
          <a:xfrm flipV="1">
            <a:off x="4523994" y="1434637"/>
            <a:ext cx="3641" cy="485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V="1">
            <a:off x="4960803" y="1419421"/>
            <a:ext cx="7281" cy="49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V="1">
            <a:off x="5342224" y="1434637"/>
            <a:ext cx="7281" cy="49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V="1">
            <a:off x="5762805" y="1420275"/>
            <a:ext cx="7281" cy="49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V="1">
            <a:off x="6160454" y="1420275"/>
            <a:ext cx="7281" cy="49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6597043" y="1434637"/>
            <a:ext cx="7281" cy="49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V="1">
            <a:off x="6948983" y="1434637"/>
            <a:ext cx="7281" cy="49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315134" y="884454"/>
            <a:ext cx="2806026" cy="5501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Decoders</a:t>
            </a:r>
            <a:r>
              <a:rPr lang="en-US" dirty="0" err="1"/>
              <a:t>r</a:t>
            </a:r>
            <a:endParaRPr lang="en-US" dirty="0"/>
          </a:p>
        </p:txBody>
      </p:sp>
      <p:cxnSp>
        <p:nvCxnSpPr>
          <p:cNvPr id="139" name="Straight Connector 138"/>
          <p:cNvCxnSpPr/>
          <p:nvPr/>
        </p:nvCxnSpPr>
        <p:spPr>
          <a:xfrm>
            <a:off x="1053253" y="1143000"/>
            <a:ext cx="3261881" cy="0"/>
          </a:xfrm>
          <a:prstGeom prst="line">
            <a:avLst/>
          </a:prstGeom>
          <a:noFill/>
          <a:ln w="6350" cap="flat" cmpd="sng" algn="ctr">
            <a:solidFill>
              <a:sysClr val="windowText" lastClr="000000"/>
            </a:solidFill>
            <a:prstDash val="solid"/>
            <a:miter lim="800000"/>
            <a:headEnd type="stealth"/>
            <a:tailEnd type="none"/>
          </a:ln>
          <a:effectLst/>
        </p:spPr>
      </p:cxnSp>
      <p:sp>
        <p:nvSpPr>
          <p:cNvPr id="156" name="Left Arrow 155"/>
          <p:cNvSpPr/>
          <p:nvPr/>
        </p:nvSpPr>
        <p:spPr>
          <a:xfrm>
            <a:off x="1496805" y="3783265"/>
            <a:ext cx="644844" cy="324351"/>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77752" y="3532957"/>
            <a:ext cx="819053" cy="13518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tx1"/>
                </a:solidFill>
              </a:rPr>
              <a:t>Decelerator</a:t>
            </a:r>
          </a:p>
        </p:txBody>
      </p:sp>
      <p:cxnSp>
        <p:nvCxnSpPr>
          <p:cNvPr id="163" name="Straight Arrow Connector 162"/>
          <p:cNvCxnSpPr/>
          <p:nvPr/>
        </p:nvCxnSpPr>
        <p:spPr>
          <a:xfrm>
            <a:off x="1053253" y="1143000"/>
            <a:ext cx="0" cy="2363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a:off x="1053253" y="4884769"/>
            <a:ext cx="0" cy="418827"/>
          </a:xfrm>
          <a:prstGeom prst="straightConnector1">
            <a:avLst/>
          </a:prstGeom>
          <a:noFill/>
          <a:ln w="6350" cap="flat" cmpd="sng" algn="ctr">
            <a:solidFill>
              <a:sysClr val="windowText" lastClr="000000"/>
            </a:solidFill>
            <a:prstDash val="solid"/>
            <a:miter lim="800000"/>
            <a:tailEnd type="triangle"/>
          </a:ln>
          <a:effectLst/>
        </p:spPr>
      </p:cxnSp>
      <p:cxnSp>
        <p:nvCxnSpPr>
          <p:cNvPr id="171" name="Straight Arrow Connector 170"/>
          <p:cNvCxnSpPr/>
          <p:nvPr/>
        </p:nvCxnSpPr>
        <p:spPr>
          <a:xfrm>
            <a:off x="1053253" y="5303596"/>
            <a:ext cx="1404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096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Observations on the two P-T-P systems </a:t>
            </a:r>
          </a:p>
        </p:txBody>
      </p:sp>
      <p:sp>
        <p:nvSpPr>
          <p:cNvPr id="3" name="Content Placeholder 2"/>
          <p:cNvSpPr>
            <a:spLocks noGrp="1"/>
          </p:cNvSpPr>
          <p:nvPr>
            <p:ph idx="1"/>
          </p:nvPr>
        </p:nvSpPr>
        <p:spPr/>
        <p:txBody>
          <a:bodyPr/>
          <a:lstStyle/>
          <a:p>
            <a:r>
              <a:rPr lang="en-US" dirty="0"/>
              <a:t>In both the examples – there is no velocity control of the table movements.</a:t>
            </a:r>
          </a:p>
          <a:p>
            <a:r>
              <a:rPr lang="en-US" dirty="0"/>
              <a:t>The position down counter is present in both as it is associated with position control. </a:t>
            </a:r>
          </a:p>
          <a:p>
            <a:r>
              <a:rPr lang="en-US" dirty="0"/>
              <a:t>In one case – there is internal feedback while in the other – there is external feedback. </a:t>
            </a:r>
          </a:p>
          <a:p>
            <a:endParaRPr lang="en-US" dirty="0"/>
          </a:p>
        </p:txBody>
      </p:sp>
    </p:spTree>
    <p:extLst>
      <p:ext uri="{BB962C8B-B14F-4D97-AF65-F5344CB8AC3E}">
        <p14:creationId xmlns:p14="http://schemas.microsoft.com/office/powerpoint/2010/main" val="1047886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How is computer control achieved ?</a:t>
            </a:r>
          </a:p>
        </p:txBody>
      </p:sp>
      <p:sp>
        <p:nvSpPr>
          <p:cNvPr id="3" name="Content Placeholder 2"/>
          <p:cNvSpPr>
            <a:spLocks noGrp="1"/>
          </p:cNvSpPr>
          <p:nvPr>
            <p:ph idx="1"/>
          </p:nvPr>
        </p:nvSpPr>
        <p:spPr>
          <a:xfrm>
            <a:off x="628650" y="3564545"/>
            <a:ext cx="7886700" cy="2899317"/>
          </a:xfrm>
        </p:spPr>
        <p:txBody>
          <a:bodyPr>
            <a:normAutofit/>
          </a:bodyPr>
          <a:lstStyle/>
          <a:p>
            <a:r>
              <a:rPr lang="en-US" sz="2700" dirty="0"/>
              <a:t>By interfacing the machine with a computer </a:t>
            </a:r>
          </a:p>
          <a:p>
            <a:r>
              <a:rPr lang="en-US" sz="2700" dirty="0"/>
              <a:t>By modifying conventional machine tool architecture </a:t>
            </a:r>
          </a:p>
          <a:p>
            <a:r>
              <a:rPr lang="en-US" sz="2700" dirty="0"/>
              <a:t>By adding devices which permit the control of motion and other actions from computer </a:t>
            </a:r>
          </a:p>
          <a:p>
            <a:r>
              <a:rPr lang="en-US" sz="2700" dirty="0"/>
              <a:t>By writing and executing a program from the computer </a:t>
            </a:r>
          </a:p>
          <a:p>
            <a:endParaRPr lang="en-US" dirty="0"/>
          </a:p>
        </p:txBody>
      </p:sp>
      <p:pic>
        <p:nvPicPr>
          <p:cNvPr id="2050" name="Picture 2" descr="https://encrypted-tbn0.gstatic.com/images?q=tbn:ANd9GcSqtnai8gvqXgZb2DTF6slqYgS-bH4ayq9k8O3p0uMHCK9osmv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340870"/>
            <a:ext cx="1543050" cy="166449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a:grpSpLocks/>
          </p:cNvGrpSpPr>
          <p:nvPr/>
        </p:nvGrpSpPr>
        <p:grpSpPr bwMode="auto">
          <a:xfrm>
            <a:off x="3389586" y="1318514"/>
            <a:ext cx="4940011" cy="2203393"/>
            <a:chOff x="6150" y="5340"/>
            <a:chExt cx="4905" cy="1725"/>
          </a:xfrm>
        </p:grpSpPr>
        <p:grpSp>
          <p:nvGrpSpPr>
            <p:cNvPr id="6" name="Group 5"/>
            <p:cNvGrpSpPr>
              <a:grpSpLocks/>
            </p:cNvGrpSpPr>
            <p:nvPr/>
          </p:nvGrpSpPr>
          <p:grpSpPr bwMode="auto">
            <a:xfrm>
              <a:off x="6150" y="5340"/>
              <a:ext cx="4905" cy="1725"/>
              <a:chOff x="6135" y="5390"/>
              <a:chExt cx="4905" cy="1725"/>
            </a:xfrm>
          </p:grpSpPr>
          <p:grpSp>
            <p:nvGrpSpPr>
              <p:cNvPr id="8" name="Group 7"/>
              <p:cNvGrpSpPr>
                <a:grpSpLocks/>
              </p:cNvGrpSpPr>
              <p:nvPr/>
            </p:nvGrpSpPr>
            <p:grpSpPr bwMode="auto">
              <a:xfrm>
                <a:off x="6525" y="5390"/>
                <a:ext cx="4395" cy="1725"/>
                <a:chOff x="6525" y="9570"/>
                <a:chExt cx="4395" cy="1725"/>
              </a:xfrm>
            </p:grpSpPr>
            <p:sp>
              <p:nvSpPr>
                <p:cNvPr id="10" name="Text Box 799"/>
                <p:cNvSpPr txBox="1">
                  <a:spLocks noChangeArrowheads="1"/>
                </p:cNvSpPr>
                <p:nvPr/>
              </p:nvSpPr>
              <p:spPr bwMode="auto">
                <a:xfrm>
                  <a:off x="8505" y="10455"/>
                  <a:ext cx="330" cy="2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1:1</a:t>
                  </a:r>
                  <a:endParaRPr lang="en-US" sz="1200">
                    <a:effectLst/>
                    <a:latin typeface="Times New Roman" panose="02020603050405020304" pitchFamily="18" charset="0"/>
                    <a:ea typeface="Times New Roman" panose="02020603050405020304" pitchFamily="18" charset="0"/>
                  </a:endParaRPr>
                </a:p>
              </p:txBody>
            </p:sp>
            <p:grpSp>
              <p:nvGrpSpPr>
                <p:cNvPr id="11" name="Group 10"/>
                <p:cNvGrpSpPr>
                  <a:grpSpLocks/>
                </p:cNvGrpSpPr>
                <p:nvPr/>
              </p:nvGrpSpPr>
              <p:grpSpPr bwMode="auto">
                <a:xfrm>
                  <a:off x="6525" y="9570"/>
                  <a:ext cx="4395" cy="1725"/>
                  <a:chOff x="6525" y="9570"/>
                  <a:chExt cx="4395" cy="1725"/>
                </a:xfrm>
              </p:grpSpPr>
              <p:sp>
                <p:nvSpPr>
                  <p:cNvPr id="12" name="Rectangle 11"/>
                  <p:cNvSpPr>
                    <a:spLocks noChangeArrowheads="1"/>
                  </p:cNvSpPr>
                  <p:nvPr/>
                </p:nvSpPr>
                <p:spPr bwMode="auto">
                  <a:xfrm>
                    <a:off x="9000" y="10041"/>
                    <a:ext cx="1485" cy="2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grpSp>
                <p:nvGrpSpPr>
                  <p:cNvPr id="13" name="Group 12"/>
                  <p:cNvGrpSpPr>
                    <a:grpSpLocks/>
                  </p:cNvGrpSpPr>
                  <p:nvPr/>
                </p:nvGrpSpPr>
                <p:grpSpPr bwMode="auto">
                  <a:xfrm>
                    <a:off x="8700" y="9786"/>
                    <a:ext cx="360" cy="690"/>
                    <a:chOff x="9120" y="10695"/>
                    <a:chExt cx="795" cy="1230"/>
                  </a:xfrm>
                </p:grpSpPr>
                <p:sp>
                  <p:nvSpPr>
                    <p:cNvPr id="30" name="Rectangle 29"/>
                    <p:cNvSpPr>
                      <a:spLocks noChangeArrowheads="1"/>
                    </p:cNvSpPr>
                    <p:nvPr/>
                  </p:nvSpPr>
                  <p:spPr bwMode="auto">
                    <a:xfrm>
                      <a:off x="9120" y="10695"/>
                      <a:ext cx="555" cy="123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31" name="Rectangle 30"/>
                    <p:cNvSpPr>
                      <a:spLocks noChangeArrowheads="1"/>
                    </p:cNvSpPr>
                    <p:nvPr/>
                  </p:nvSpPr>
                  <p:spPr bwMode="auto">
                    <a:xfrm>
                      <a:off x="9675" y="10920"/>
                      <a:ext cx="240" cy="22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32" name="Rectangle 31"/>
                    <p:cNvSpPr>
                      <a:spLocks noChangeArrowheads="1"/>
                    </p:cNvSpPr>
                    <p:nvPr/>
                  </p:nvSpPr>
                  <p:spPr bwMode="auto">
                    <a:xfrm>
                      <a:off x="9675" y="11520"/>
                      <a:ext cx="225" cy="2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grpSp>
              <p:sp>
                <p:nvSpPr>
                  <p:cNvPr id="14" name="AutoShape 806"/>
                  <p:cNvSpPr>
                    <a:spLocks noChangeArrowheads="1"/>
                  </p:cNvSpPr>
                  <p:nvPr/>
                </p:nvSpPr>
                <p:spPr bwMode="auto">
                  <a:xfrm>
                    <a:off x="6525" y="9801"/>
                    <a:ext cx="825" cy="630"/>
                  </a:xfrm>
                  <a:prstGeom prst="roundRect">
                    <a:avLst>
                      <a:gd name="adj" fmla="val 16667"/>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en-US"/>
                  </a:p>
                </p:txBody>
              </p:sp>
              <p:sp>
                <p:nvSpPr>
                  <p:cNvPr id="15" name="Rectangle 14"/>
                  <p:cNvSpPr>
                    <a:spLocks noChangeArrowheads="1"/>
                  </p:cNvSpPr>
                  <p:nvPr/>
                </p:nvSpPr>
                <p:spPr bwMode="auto">
                  <a:xfrm>
                    <a:off x="7350" y="10026"/>
                    <a:ext cx="1350" cy="1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16" name="Text Box 808"/>
                  <p:cNvSpPr txBox="1">
                    <a:spLocks noChangeArrowheads="1"/>
                  </p:cNvSpPr>
                  <p:nvPr/>
                </p:nvSpPr>
                <p:spPr bwMode="auto">
                  <a:xfrm>
                    <a:off x="7470" y="9771"/>
                    <a:ext cx="780" cy="735"/>
                  </a:xfrm>
                  <a:prstGeom prst="rect">
                    <a:avLst/>
                  </a:prstGeom>
                  <a:solidFill>
                    <a:srgbClr val="FFFFFF"/>
                  </a:solidFill>
                  <a:ln w="9525">
                    <a:solidFill>
                      <a:srgbClr val="000000"/>
                    </a:solidFill>
                    <a:miter lim="800000"/>
                    <a:headEnd/>
                    <a:tailEnd/>
                  </a:ln>
                </p:spPr>
                <p:txBody>
                  <a:bodyPr rot="0" vert="horz" wrap="square" lIns="0" tIns="0" rIns="0" bIns="0" anchor="t" anchorCtr="0" upright="1">
                    <a:noAutofit/>
                  </a:bodyPr>
                  <a:lstStyle/>
                  <a:p>
                    <a:pPr marL="0" marR="0">
                      <a:spcBef>
                        <a:spcPts val="0"/>
                      </a:spcBef>
                      <a:spcAft>
                        <a:spcPts val="0"/>
                      </a:spcAft>
                    </a:pPr>
                    <a:endParaRPr lang="en-US" sz="1100" dirty="0">
                      <a:effectLst/>
                      <a:latin typeface="Times New Roman" panose="02020603050405020304" pitchFamily="18" charset="0"/>
                      <a:ea typeface="Times New Roman" panose="02020603050405020304" pitchFamily="18" charset="0"/>
                    </a:endParaRPr>
                  </a:p>
                  <a:p>
                    <a:pPr marL="0" marR="0">
                      <a:spcBef>
                        <a:spcPts val="0"/>
                      </a:spcBef>
                      <a:spcAft>
                        <a:spcPts val="0"/>
                      </a:spcAft>
                    </a:pPr>
                    <a:endParaRPr lang="en-US" sz="1100" dirty="0">
                      <a:latin typeface="Times New Roman" panose="02020603050405020304" pitchFamily="18" charset="0"/>
                      <a:ea typeface="Times New Roman" panose="02020603050405020304" pitchFamily="18" charset="0"/>
                    </a:endParaRPr>
                  </a:p>
                  <a:p>
                    <a:pPr marL="0" marR="0">
                      <a:spcBef>
                        <a:spcPts val="0"/>
                      </a:spcBef>
                      <a:spcAft>
                        <a:spcPts val="0"/>
                      </a:spcAft>
                    </a:pPr>
                    <a:r>
                      <a:rPr lang="en-US" sz="1600" dirty="0">
                        <a:effectLst/>
                        <a:latin typeface="Times New Roman" panose="02020603050405020304" pitchFamily="18" charset="0"/>
                        <a:ea typeface="Times New Roman" panose="02020603050405020304" pitchFamily="18" charset="0"/>
                      </a:rPr>
                      <a:t>Speed gear box</a:t>
                    </a:r>
                    <a:endParaRPr lang="en-US" sz="1600" dirty="0">
                      <a:latin typeface="Times New Roman" panose="02020603050405020304" pitchFamily="18" charset="0"/>
                      <a:ea typeface="Times New Roman" panose="02020603050405020304" pitchFamily="18" charset="0"/>
                    </a:endParaRPr>
                  </a:p>
                </p:txBody>
              </p:sp>
              <p:sp>
                <p:nvSpPr>
                  <p:cNvPr id="17" name="AutoShape 809"/>
                  <p:cNvSpPr>
                    <a:spLocks noChangeArrowheads="1"/>
                  </p:cNvSpPr>
                  <p:nvPr/>
                </p:nvSpPr>
                <p:spPr bwMode="auto">
                  <a:xfrm>
                    <a:off x="10020" y="10266"/>
                    <a:ext cx="293" cy="405"/>
                  </a:xfrm>
                  <a:prstGeom prst="triangle">
                    <a:avLst>
                      <a:gd name="adj" fmla="val 50000"/>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18" name="Text Box 810"/>
                  <p:cNvSpPr txBox="1">
                    <a:spLocks noChangeArrowheads="1"/>
                  </p:cNvSpPr>
                  <p:nvPr/>
                </p:nvSpPr>
                <p:spPr bwMode="auto">
                  <a:xfrm>
                    <a:off x="6585" y="9876"/>
                    <a:ext cx="70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spcBef>
                        <a:spcPts val="0"/>
                      </a:spcBef>
                      <a:spcAft>
                        <a:spcPts val="0"/>
                      </a:spcAft>
                    </a:pPr>
                    <a:r>
                      <a:rPr lang="en-US" sz="1600" dirty="0">
                        <a:effectLst/>
                        <a:latin typeface="Times New Roman" panose="02020603050405020304" pitchFamily="18" charset="0"/>
                        <a:ea typeface="Times New Roman" panose="02020603050405020304" pitchFamily="18" charset="0"/>
                      </a:rPr>
                      <a:t>Motor</a:t>
                    </a:r>
                  </a:p>
                </p:txBody>
              </p:sp>
              <p:sp>
                <p:nvSpPr>
                  <p:cNvPr id="19" name="AutoShape 811"/>
                  <p:cNvSpPr>
                    <a:spLocks noChangeArrowheads="1"/>
                  </p:cNvSpPr>
                  <p:nvPr/>
                </p:nvSpPr>
                <p:spPr bwMode="auto">
                  <a:xfrm flipV="1">
                    <a:off x="6555" y="10431"/>
                    <a:ext cx="780" cy="180"/>
                  </a:xfrm>
                  <a:custGeom>
                    <a:avLst/>
                    <a:gdLst>
                      <a:gd name="G0" fmla="+- 3323 0 0"/>
                      <a:gd name="G1" fmla="+- 21600 0 3323"/>
                      <a:gd name="G2" fmla="*/ 3323 1 2"/>
                      <a:gd name="G3" fmla="+- 21600 0 G2"/>
                      <a:gd name="G4" fmla="+/ 3323 21600 2"/>
                      <a:gd name="G5" fmla="+/ G1 0 2"/>
                      <a:gd name="G6" fmla="*/ 21600 21600 3323"/>
                      <a:gd name="G7" fmla="*/ G6 1 2"/>
                      <a:gd name="G8" fmla="+- 21600 0 G7"/>
                      <a:gd name="G9" fmla="*/ 21600 1 2"/>
                      <a:gd name="G10" fmla="+- 3323 0 G9"/>
                      <a:gd name="G11" fmla="?: G10 G8 0"/>
                      <a:gd name="G12" fmla="?: G10 G7 21600"/>
                      <a:gd name="T0" fmla="*/ 19938 w 21600"/>
                      <a:gd name="T1" fmla="*/ 10800 h 21600"/>
                      <a:gd name="T2" fmla="*/ 10800 w 21600"/>
                      <a:gd name="T3" fmla="*/ 21600 h 21600"/>
                      <a:gd name="T4" fmla="*/ 1662 w 21600"/>
                      <a:gd name="T5" fmla="*/ 10800 h 21600"/>
                      <a:gd name="T6" fmla="*/ 10800 w 21600"/>
                      <a:gd name="T7" fmla="*/ 0 h 21600"/>
                      <a:gd name="T8" fmla="*/ 3462 w 21600"/>
                      <a:gd name="T9" fmla="*/ 3462 h 21600"/>
                      <a:gd name="T10" fmla="*/ 18138 w 21600"/>
                      <a:gd name="T11" fmla="*/ 18138 h 21600"/>
                    </a:gdLst>
                    <a:ahLst/>
                    <a:cxnLst>
                      <a:cxn ang="0">
                        <a:pos x="T0" y="T1"/>
                      </a:cxn>
                      <a:cxn ang="0">
                        <a:pos x="T2" y="T3"/>
                      </a:cxn>
                      <a:cxn ang="0">
                        <a:pos x="T4" y="T5"/>
                      </a:cxn>
                      <a:cxn ang="0">
                        <a:pos x="T6" y="T7"/>
                      </a:cxn>
                    </a:cxnLst>
                    <a:rect l="T8" t="T9" r="T10" b="T11"/>
                    <a:pathLst>
                      <a:path w="21600" h="21600">
                        <a:moveTo>
                          <a:pt x="0" y="0"/>
                        </a:moveTo>
                        <a:lnTo>
                          <a:pt x="3323" y="21600"/>
                        </a:lnTo>
                        <a:lnTo>
                          <a:pt x="18277" y="21600"/>
                        </a:lnTo>
                        <a:lnTo>
                          <a:pt x="21600" y="0"/>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cxnSp>
                <p:nvCxnSpPr>
                  <p:cNvPr id="20" name="Line 812"/>
                  <p:cNvCxnSpPr>
                    <a:cxnSpLocks noChangeShapeType="1"/>
                  </p:cNvCxnSpPr>
                  <p:nvPr/>
                </p:nvCxnSpPr>
                <p:spPr bwMode="auto">
                  <a:xfrm>
                    <a:off x="10095" y="10041"/>
                    <a:ext cx="105" cy="2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1" name="Line 813"/>
                  <p:cNvCxnSpPr>
                    <a:cxnSpLocks noChangeShapeType="1"/>
                  </p:cNvCxnSpPr>
                  <p:nvPr/>
                </p:nvCxnSpPr>
                <p:spPr bwMode="auto">
                  <a:xfrm>
                    <a:off x="10200" y="10041"/>
                    <a:ext cx="105" cy="2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2" name="Line 814"/>
                  <p:cNvCxnSpPr>
                    <a:cxnSpLocks noChangeShapeType="1"/>
                  </p:cNvCxnSpPr>
                  <p:nvPr/>
                </p:nvCxnSpPr>
                <p:spPr bwMode="auto">
                  <a:xfrm>
                    <a:off x="10305" y="10041"/>
                    <a:ext cx="105" cy="2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3" name="Rectangle 22"/>
                  <p:cNvSpPr>
                    <a:spLocks noChangeArrowheads="1"/>
                  </p:cNvSpPr>
                  <p:nvPr/>
                </p:nvSpPr>
                <p:spPr bwMode="auto">
                  <a:xfrm>
                    <a:off x="8370" y="9570"/>
                    <a:ext cx="98" cy="94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24" name="Rectangle 23"/>
                  <p:cNvSpPr>
                    <a:spLocks noChangeArrowheads="1"/>
                  </p:cNvSpPr>
                  <p:nvPr/>
                </p:nvSpPr>
                <p:spPr bwMode="auto">
                  <a:xfrm>
                    <a:off x="8370" y="10515"/>
                    <a:ext cx="98" cy="7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25" name="Rectangle 24"/>
                  <p:cNvSpPr>
                    <a:spLocks noChangeArrowheads="1"/>
                  </p:cNvSpPr>
                  <p:nvPr/>
                </p:nvSpPr>
                <p:spPr bwMode="auto">
                  <a:xfrm>
                    <a:off x="8475" y="10905"/>
                    <a:ext cx="255" cy="12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26" name="Text Box 818"/>
                  <p:cNvSpPr txBox="1">
                    <a:spLocks noChangeArrowheads="1"/>
                  </p:cNvSpPr>
                  <p:nvPr/>
                </p:nvSpPr>
                <p:spPr bwMode="auto">
                  <a:xfrm>
                    <a:off x="8640" y="10731"/>
                    <a:ext cx="495" cy="54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r>
                      <a:rPr lang="en-US" sz="1200" dirty="0">
                        <a:latin typeface="Times New Roman" panose="02020603050405020304" pitchFamily="18" charset="0"/>
                        <a:ea typeface="Times New Roman" panose="02020603050405020304" pitchFamily="18" charset="0"/>
                      </a:rPr>
                      <a:t>Feed Gear Box</a:t>
                    </a:r>
                    <a:endParaRPr lang="en-US" sz="1600" dirty="0">
                      <a:effectLst/>
                      <a:latin typeface="Times New Roman" panose="02020603050405020304" pitchFamily="18" charset="0"/>
                      <a:ea typeface="Times New Roman" panose="02020603050405020304" pitchFamily="18" charset="0"/>
                    </a:endParaRPr>
                  </a:p>
                </p:txBody>
              </p:sp>
              <p:sp>
                <p:nvSpPr>
                  <p:cNvPr id="27" name="Rectangle 26" descr="Wide downward diagonal"/>
                  <p:cNvSpPr>
                    <a:spLocks noChangeArrowheads="1"/>
                  </p:cNvSpPr>
                  <p:nvPr/>
                </p:nvSpPr>
                <p:spPr bwMode="auto">
                  <a:xfrm>
                    <a:off x="9135" y="10890"/>
                    <a:ext cx="1620" cy="143"/>
                  </a:xfrm>
                  <a:prstGeom prst="rect">
                    <a:avLst/>
                  </a:prstGeom>
                  <a:pattFill prst="wdDnDiag">
                    <a:fgClr>
                      <a:srgbClr val="000000"/>
                    </a:fgClr>
                    <a:bgClr>
                      <a:srgbClr val="FFFFFF"/>
                    </a:bgClr>
                  </a:patt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28" name="Rectangle 27"/>
                  <p:cNvSpPr>
                    <a:spLocks noChangeArrowheads="1"/>
                  </p:cNvSpPr>
                  <p:nvPr/>
                </p:nvSpPr>
                <p:spPr bwMode="auto">
                  <a:xfrm>
                    <a:off x="9675" y="10425"/>
                    <a:ext cx="1245" cy="31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a:p>
                </p:txBody>
              </p:sp>
              <p:sp>
                <p:nvSpPr>
                  <p:cNvPr id="29" name="Text Box 821"/>
                  <p:cNvSpPr txBox="1">
                    <a:spLocks noChangeArrowheads="1"/>
                  </p:cNvSpPr>
                  <p:nvPr/>
                </p:nvSpPr>
                <p:spPr bwMode="auto">
                  <a:xfrm>
                    <a:off x="9840" y="10740"/>
                    <a:ext cx="840" cy="525"/>
                  </a:xfrm>
                  <a:prstGeom prst="rect">
                    <a:avLst/>
                  </a:prstGeom>
                  <a:solidFill>
                    <a:srgbClr val="FFFFFF"/>
                  </a:solidFill>
                  <a:ln w="9525">
                    <a:solidFill>
                      <a:srgbClr val="000000"/>
                    </a:solidFill>
                    <a:miter lim="800000"/>
                    <a:headEnd/>
                    <a:tailEnd/>
                  </a:ln>
                </p:spPr>
                <p:txBody>
                  <a:bodyPr rot="0" vert="horz" wrap="square" lIns="0" tIns="0" rIns="0" bIns="0" anchor="t" anchorCtr="0" upright="1">
                    <a:noAutofit/>
                  </a:bodyPr>
                  <a:lstStyle/>
                  <a:p>
                    <a:pPr marL="0" marR="0">
                      <a:spcBef>
                        <a:spcPts val="0"/>
                      </a:spcBef>
                      <a:spcAft>
                        <a:spcPts val="0"/>
                      </a:spcAft>
                    </a:pPr>
                    <a:r>
                      <a:rPr lang="en-US" dirty="0">
                        <a:effectLst/>
                        <a:latin typeface="Times New Roman" panose="02020603050405020304" pitchFamily="18" charset="0"/>
                        <a:ea typeface="Times New Roman" panose="02020603050405020304" pitchFamily="18" charset="0"/>
                      </a:rPr>
                      <a:t>    Nut</a:t>
                    </a:r>
                  </a:p>
                </p:txBody>
              </p:sp>
            </p:grpSp>
          </p:grpSp>
          <p:cxnSp>
            <p:nvCxnSpPr>
              <p:cNvPr id="9" name="Line 822"/>
              <p:cNvCxnSpPr>
                <a:cxnSpLocks noChangeShapeType="1"/>
              </p:cNvCxnSpPr>
              <p:nvPr/>
            </p:nvCxnSpPr>
            <p:spPr bwMode="auto">
              <a:xfrm>
                <a:off x="6135" y="5972"/>
                <a:ext cx="4905" cy="0"/>
              </a:xfrm>
              <a:prstGeom prst="line">
                <a:avLst/>
              </a:prstGeom>
              <a:noFill/>
              <a:ln w="9525">
                <a:solidFill>
                  <a:srgbClr val="000000"/>
                </a:solidFill>
                <a:prstDash val="lgDashDot"/>
                <a:round/>
                <a:headEnd/>
                <a:tailEnd/>
              </a:ln>
              <a:extLst>
                <a:ext uri="{909E8E84-426E-40DD-AFC4-6F175D3DCCD1}">
                  <a14:hiddenFill xmlns:a14="http://schemas.microsoft.com/office/drawing/2010/main">
                    <a:noFill/>
                  </a14:hiddenFill>
                </a:ext>
              </a:extLst>
            </p:spPr>
          </p:cxnSp>
        </p:grpSp>
        <p:sp>
          <p:nvSpPr>
            <p:cNvPr id="7" name="Text Box 823"/>
            <p:cNvSpPr txBox="1">
              <a:spLocks noChangeArrowheads="1"/>
            </p:cNvSpPr>
            <p:nvPr/>
          </p:nvSpPr>
          <p:spPr bwMode="auto">
            <a:xfrm>
              <a:off x="9690" y="6195"/>
              <a:ext cx="1275" cy="315"/>
            </a:xfrm>
            <a:prstGeom prst="rect">
              <a:avLst/>
            </a:prstGeom>
            <a:solidFill>
              <a:srgbClr val="FFFFFF"/>
            </a:solidFill>
            <a:ln w="9525">
              <a:solidFill>
                <a:srgbClr val="000000"/>
              </a:solidFill>
              <a:miter lim="800000"/>
              <a:headEnd/>
              <a:tailEnd/>
            </a:ln>
          </p:spPr>
          <p:txBody>
            <a:bodyPr rot="0" vert="horz" wrap="square" lIns="0" tIns="0" rIns="0" bIns="0" anchor="t" anchorCtr="0" upright="1">
              <a:noAutofit/>
            </a:bodyPr>
            <a:lstStyle/>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Carriage</a:t>
              </a:r>
            </a:p>
          </p:txBody>
        </p:sp>
      </p:grpSp>
      <p:sp>
        <p:nvSpPr>
          <p:cNvPr id="4" name="Left-Right Arrow 3"/>
          <p:cNvSpPr/>
          <p:nvPr/>
        </p:nvSpPr>
        <p:spPr>
          <a:xfrm>
            <a:off x="1797926" y="1858450"/>
            <a:ext cx="1969336" cy="40235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5364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MCQ on P-T-P machines</a:t>
            </a:r>
          </a:p>
        </p:txBody>
      </p:sp>
      <p:sp>
        <p:nvSpPr>
          <p:cNvPr id="3" name="Content Placeholder 2"/>
          <p:cNvSpPr>
            <a:spLocks noGrp="1"/>
          </p:cNvSpPr>
          <p:nvPr>
            <p:ph idx="1"/>
          </p:nvPr>
        </p:nvSpPr>
        <p:spPr/>
        <p:txBody>
          <a:bodyPr/>
          <a:lstStyle/>
          <a:p>
            <a:pPr lvl="0">
              <a:lnSpc>
                <a:spcPct val="115000"/>
              </a:lnSpc>
              <a:spcBef>
                <a:spcPts val="0"/>
              </a:spcBef>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The basic length unit (BLU) of the following drive is </a:t>
            </a:r>
          </a:p>
          <a:p>
            <a:pPr marL="0" lvl="0" indent="0">
              <a:lnSpc>
                <a:spcPct val="115000"/>
              </a:lnSpc>
              <a:spcBef>
                <a:spcPts val="0"/>
              </a:spcBef>
              <a:buNone/>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lvl="0" indent="-457200">
              <a:lnSpc>
                <a:spcPct val="115000"/>
              </a:lnSpc>
              <a:spcBef>
                <a:spcPts val="0"/>
              </a:spcBef>
              <a:buAutoNum type="alphaL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5 microns</a:t>
            </a:r>
            <a:r>
              <a:rPr lang="en-US" sz="2400" dirty="0">
                <a:latin typeface="Calibri" panose="020F0502020204030204" pitchFamily="34" charset="0"/>
                <a:ea typeface="Calibri" panose="020F0502020204030204" pitchFamily="34" charset="0"/>
                <a:cs typeface="Times New Roman" panose="02020603050405020304" pitchFamily="18" charset="0"/>
              </a:rPr>
              <a:t>                                      b. </a:t>
            </a:r>
            <a:r>
              <a:rPr lang="en-US" sz="2400" dirty="0">
                <a:latin typeface="Times New Roman" panose="02020603050405020304" pitchFamily="18" charset="0"/>
                <a:ea typeface="Calibri" panose="020F0502020204030204" pitchFamily="34" charset="0"/>
                <a:cs typeface="Times New Roman" panose="02020603050405020304" pitchFamily="18" charset="0"/>
              </a:rPr>
              <a:t>50 microns</a:t>
            </a:r>
          </a:p>
          <a:p>
            <a:pPr marL="0" lvl="0" indent="0">
              <a:lnSpc>
                <a:spcPct val="115000"/>
              </a:lnSpc>
              <a:spcBef>
                <a:spcPts val="0"/>
              </a:spcBef>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0" lvl="0" indent="0">
              <a:lnSpc>
                <a:spcPct val="115000"/>
              </a:lnSpc>
              <a:spcBef>
                <a:spcPts val="0"/>
              </a:spcBef>
              <a:buNone/>
            </a:pPr>
            <a:r>
              <a:rPr lang="en-US" sz="2400" dirty="0">
                <a:latin typeface="Times New Roman" panose="02020603050405020304" pitchFamily="18" charset="0"/>
                <a:ea typeface="Calibri" panose="020F0502020204030204" pitchFamily="34" charset="0"/>
                <a:cs typeface="Times New Roman" panose="02020603050405020304" pitchFamily="18" charset="0"/>
              </a:rPr>
              <a:t>c. 10 microns</a:t>
            </a:r>
            <a:r>
              <a:rPr lang="en-US" sz="2400" dirty="0">
                <a:latin typeface="Calibri" panose="020F0502020204030204" pitchFamily="34" charset="0"/>
                <a:ea typeface="Calibri" panose="020F0502020204030204" pitchFamily="34" charset="0"/>
                <a:cs typeface="Times New Roman" panose="02020603050405020304" pitchFamily="18" charset="0"/>
              </a:rPr>
              <a:t>                                       d. </a:t>
            </a:r>
            <a:r>
              <a:rPr lang="en-US" sz="2400" dirty="0">
                <a:latin typeface="Times New Roman" panose="02020603050405020304" pitchFamily="18" charset="0"/>
                <a:ea typeface="Calibri" panose="020F0502020204030204" pitchFamily="34" charset="0"/>
                <a:cs typeface="Times New Roman" panose="02020603050405020304" pitchFamily="18" charset="0"/>
              </a:rPr>
              <a:t>None of the others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grpSp>
        <p:nvGrpSpPr>
          <p:cNvPr id="16" name="Group 15"/>
          <p:cNvGrpSpPr>
            <a:grpSpLocks/>
          </p:cNvGrpSpPr>
          <p:nvPr/>
        </p:nvGrpSpPr>
        <p:grpSpPr bwMode="auto">
          <a:xfrm>
            <a:off x="2286000" y="4267200"/>
            <a:ext cx="4059464" cy="1420739"/>
            <a:chOff x="1695" y="1770"/>
            <a:chExt cx="5370" cy="1425"/>
          </a:xfrm>
        </p:grpSpPr>
        <p:sp>
          <p:nvSpPr>
            <p:cNvPr id="17" name="AutoShape 34"/>
            <p:cNvSpPr>
              <a:spLocks noChangeArrowheads="1"/>
            </p:cNvSpPr>
            <p:nvPr/>
          </p:nvSpPr>
          <p:spPr bwMode="auto">
            <a:xfrm>
              <a:off x="1695" y="2100"/>
              <a:ext cx="1455" cy="900"/>
            </a:xfrm>
            <a:prstGeom prst="flowChartAlternateProcess">
              <a:avLst/>
            </a:prstGeom>
            <a:solidFill>
              <a:srgbClr val="FFFFFF"/>
            </a:solidFill>
            <a:ln w="9525">
              <a:solidFill>
                <a:srgbClr val="000000"/>
              </a:solidFill>
              <a:miter lim="800000"/>
              <a:headEnd/>
              <a:tailEnd/>
            </a:ln>
          </p:spPr>
          <p:txBody>
            <a:bodyPr rot="0" vert="horz" wrap="square" lIns="0" tIns="0" rIns="0" bIns="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Times New Roman" panose="02020603050405020304" pitchFamily="18" charset="0"/>
                </a:rPr>
                <a:t>Stepper Motor, 200 Steps/rev</a:t>
              </a:r>
            </a:p>
          </p:txBody>
        </p:sp>
        <p:sp>
          <p:nvSpPr>
            <p:cNvPr id="18" name="AutoShape 35"/>
            <p:cNvSpPr>
              <a:spLocks noChangeArrowheads="1"/>
            </p:cNvSpPr>
            <p:nvPr/>
          </p:nvSpPr>
          <p:spPr bwMode="auto">
            <a:xfrm flipV="1">
              <a:off x="1882" y="3000"/>
              <a:ext cx="1080" cy="19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ectangle 18"/>
            <p:cNvSpPr>
              <a:spLocks noChangeArrowheads="1"/>
            </p:cNvSpPr>
            <p:nvPr/>
          </p:nvSpPr>
          <p:spPr bwMode="auto">
            <a:xfrm>
              <a:off x="3150" y="2490"/>
              <a:ext cx="3585" cy="1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AutoShape 37"/>
            <p:cNvSpPr>
              <a:spLocks noChangeArrowheads="1"/>
            </p:cNvSpPr>
            <p:nvPr/>
          </p:nvSpPr>
          <p:spPr bwMode="auto">
            <a:xfrm>
              <a:off x="3390" y="2265"/>
              <a:ext cx="1020" cy="660"/>
            </a:xfrm>
            <a:prstGeom prst="flowChartProcess">
              <a:avLst/>
            </a:prstGeom>
            <a:solidFill>
              <a:srgbClr val="FFFFFF"/>
            </a:solidFill>
            <a:ln w="9525">
              <a:solidFill>
                <a:srgbClr val="000000"/>
              </a:solidFill>
              <a:miter lim="800000"/>
              <a:headEnd/>
              <a:tailEnd/>
            </a:ln>
          </p:spPr>
          <p:txBody>
            <a:bodyPr rot="0" vert="horz" wrap="square" lIns="0" tIns="0" rIns="0" bIns="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mj-lt"/>
                  <a:ea typeface="Times New Roman" panose="02020603050405020304" pitchFamily="18" charset="0"/>
                </a:rPr>
                <a:t>Gear box Ratio = </a:t>
              </a:r>
              <a:r>
                <a:rPr kumimoji="0" lang="en-US" b="0" i="0" u="none" strike="noStrike" kern="0" cap="none" spc="0" normalizeH="0" baseline="0" noProof="0" dirty="0">
                  <a:ln>
                    <a:noFill/>
                  </a:ln>
                  <a:solidFill>
                    <a:sysClr val="windowText" lastClr="000000"/>
                  </a:solidFill>
                  <a:effectLst/>
                  <a:uLnTx/>
                  <a:uFillTx/>
                  <a:latin typeface="+mj-lt"/>
                  <a:ea typeface="Times New Roman" panose="02020603050405020304" pitchFamily="18" charset="0"/>
                </a:rPr>
                <a:t>¼</a:t>
              </a:r>
              <a:r>
                <a:rPr kumimoji="0" lang="en-US" sz="1400" b="0" i="0" u="none" strike="noStrike" kern="0" cap="none" spc="0" normalizeH="0" baseline="0" noProof="0" dirty="0">
                  <a:ln>
                    <a:noFill/>
                  </a:ln>
                  <a:solidFill>
                    <a:sysClr val="windowText" lastClr="000000"/>
                  </a:solidFill>
                  <a:effectLst/>
                  <a:uLnTx/>
                  <a:uFillTx/>
                  <a:latin typeface="+mj-lt"/>
                  <a:ea typeface="Times New Roman" panose="02020603050405020304" pitchFamily="18" charset="0"/>
                </a:rPr>
                <a:t> </a:t>
              </a:r>
            </a:p>
          </p:txBody>
        </p:sp>
        <p:sp>
          <p:nvSpPr>
            <p:cNvPr id="21" name="Rectangle 20" descr="Light upward diagonal"/>
            <p:cNvSpPr>
              <a:spLocks noChangeArrowheads="1"/>
            </p:cNvSpPr>
            <p:nvPr/>
          </p:nvSpPr>
          <p:spPr bwMode="auto">
            <a:xfrm>
              <a:off x="5565" y="2220"/>
              <a:ext cx="750" cy="705"/>
            </a:xfrm>
            <a:prstGeom prst="rect">
              <a:avLst/>
            </a:prstGeom>
            <a:pattFill prst="ltUpDiag">
              <a:fgClr>
                <a:srgbClr val="000000"/>
              </a:fgClr>
              <a:bgClr>
                <a:srgbClr val="FFFFFF"/>
              </a:bgClr>
            </a:patt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Rectangle 21" descr="Wide downward diagonal"/>
            <p:cNvSpPr>
              <a:spLocks noChangeArrowheads="1"/>
            </p:cNvSpPr>
            <p:nvPr/>
          </p:nvSpPr>
          <p:spPr bwMode="auto">
            <a:xfrm>
              <a:off x="4830" y="2490"/>
              <a:ext cx="2235" cy="180"/>
            </a:xfrm>
            <a:prstGeom prst="rect">
              <a:avLst/>
            </a:prstGeom>
            <a:pattFill prst="wdDnDiag">
              <a:fgClr>
                <a:srgbClr val="000000"/>
              </a:fgClr>
              <a:bgClr>
                <a:srgbClr val="FFFFFF"/>
              </a:bgClr>
            </a:patt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AutoShape 40"/>
            <p:cNvSpPr>
              <a:spLocks noChangeArrowheads="1"/>
            </p:cNvSpPr>
            <p:nvPr/>
          </p:nvSpPr>
          <p:spPr bwMode="auto">
            <a:xfrm>
              <a:off x="5085" y="1785"/>
              <a:ext cx="1755" cy="435"/>
            </a:xfrm>
            <a:prstGeom prst="flowChartProcess">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lvl="0" indent="0" algn="ctr" defTabSz="914400" eaLnBrk="1" fontAlgn="auto" latinLnBrk="0" hangingPunct="1">
                <a:lnSpc>
                  <a:spcPct val="115000"/>
                </a:lnSpc>
                <a:spcBef>
                  <a:spcPts val="0"/>
                </a:spcBef>
                <a:spcAft>
                  <a:spcPts val="10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Table</a:t>
              </a:r>
              <a:r>
                <a:rPr kumimoji="0" lang="en-US" sz="11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24" name="Text Box 41"/>
            <p:cNvSpPr txBox="1">
              <a:spLocks noChangeArrowheads="1"/>
            </p:cNvSpPr>
            <p:nvPr/>
          </p:nvSpPr>
          <p:spPr bwMode="auto">
            <a:xfrm>
              <a:off x="3150" y="1770"/>
              <a:ext cx="1590" cy="3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ea typeface="Times New Roman" panose="02020603050405020304" pitchFamily="18" charset="0"/>
                </a:rPr>
                <a:t>p=4 mm pitch </a:t>
              </a:r>
            </a:p>
          </p:txBody>
        </p:sp>
        <p:cxnSp>
          <p:nvCxnSpPr>
            <p:cNvPr id="25" name="Line 42"/>
            <p:cNvCxnSpPr>
              <a:cxnSpLocks noChangeShapeType="1"/>
            </p:cNvCxnSpPr>
            <p:nvPr/>
          </p:nvCxnSpPr>
          <p:spPr bwMode="auto">
            <a:xfrm>
              <a:off x="4590" y="2025"/>
              <a:ext cx="555" cy="4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770194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 example of Continuous control </a:t>
            </a:r>
          </a:p>
        </p:txBody>
      </p:sp>
      <p:sp>
        <p:nvSpPr>
          <p:cNvPr id="10" name="Content Placeholder 9"/>
          <p:cNvSpPr>
            <a:spLocks noGrp="1"/>
          </p:cNvSpPr>
          <p:nvPr>
            <p:ph idx="1"/>
          </p:nvPr>
        </p:nvSpPr>
        <p:spPr/>
        <p:txBody>
          <a:bodyPr/>
          <a:lstStyle/>
          <a:p>
            <a:endParaRPr lang="en-US" dirty="0"/>
          </a:p>
        </p:txBody>
      </p:sp>
      <p:grpSp>
        <p:nvGrpSpPr>
          <p:cNvPr id="15" name="Group 14"/>
          <p:cNvGrpSpPr/>
          <p:nvPr/>
        </p:nvGrpSpPr>
        <p:grpSpPr>
          <a:xfrm>
            <a:off x="588817" y="2286000"/>
            <a:ext cx="7976755" cy="3733800"/>
            <a:chOff x="588817" y="2286000"/>
            <a:chExt cx="7976755" cy="3733800"/>
          </a:xfrm>
        </p:grpSpPr>
        <p:grpSp>
          <p:nvGrpSpPr>
            <p:cNvPr id="13" name="Group 12"/>
            <p:cNvGrpSpPr/>
            <p:nvPr/>
          </p:nvGrpSpPr>
          <p:grpSpPr>
            <a:xfrm>
              <a:off x="588817" y="2286000"/>
              <a:ext cx="7976755" cy="3733800"/>
              <a:chOff x="588817" y="2286000"/>
              <a:chExt cx="7976755" cy="3733800"/>
            </a:xfrm>
          </p:grpSpPr>
          <p:pic>
            <p:nvPicPr>
              <p:cNvPr id="11" name="Content Placeholder 108"/>
              <p:cNvPicPr>
                <a:picLocks noChangeAspect="1"/>
              </p:cNvPicPr>
              <p:nvPr/>
            </p:nvPicPr>
            <p:blipFill rotWithShape="1">
              <a:blip r:embed="rId2"/>
              <a:srcRect l="6367" t="12249" r="4131" b="28554"/>
              <a:stretch/>
            </p:blipFill>
            <p:spPr>
              <a:xfrm>
                <a:off x="588817" y="2286000"/>
                <a:ext cx="7976755" cy="3733800"/>
              </a:xfrm>
              <a:prstGeom prst="rect">
                <a:avLst/>
              </a:prstGeom>
            </p:spPr>
          </p:pic>
          <p:sp>
            <p:nvSpPr>
              <p:cNvPr id="12" name="Rectangle 11"/>
              <p:cNvSpPr/>
              <p:nvPr/>
            </p:nvSpPr>
            <p:spPr>
              <a:xfrm>
                <a:off x="588817" y="3369110"/>
                <a:ext cx="2382983"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p:cNvSpPr/>
            <p:nvPr/>
          </p:nvSpPr>
          <p:spPr>
            <a:xfrm>
              <a:off x="6781800" y="3369110"/>
              <a:ext cx="9906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p:cNvSpPr/>
          <p:nvPr/>
        </p:nvSpPr>
        <p:spPr>
          <a:xfrm>
            <a:off x="588817" y="2286000"/>
            <a:ext cx="3297383"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 Y &amp; Z axes will have similar loops</a:t>
            </a:r>
            <a:endParaRPr lang="en-US" dirty="0"/>
          </a:p>
        </p:txBody>
      </p:sp>
    </p:spTree>
    <p:extLst>
      <p:ext uri="{BB962C8B-B14F-4D97-AF65-F5344CB8AC3E}">
        <p14:creationId xmlns:p14="http://schemas.microsoft.com/office/powerpoint/2010/main" val="1788409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Discussion on the elements of continuous control system</a:t>
            </a:r>
          </a:p>
        </p:txBody>
      </p:sp>
      <p:sp>
        <p:nvSpPr>
          <p:cNvPr id="3" name="Content Placeholder 2"/>
          <p:cNvSpPr>
            <a:spLocks noGrp="1"/>
          </p:cNvSpPr>
          <p:nvPr>
            <p:ph idx="1"/>
          </p:nvPr>
        </p:nvSpPr>
        <p:spPr/>
        <p:txBody>
          <a:bodyPr>
            <a:normAutofit/>
          </a:bodyPr>
          <a:lstStyle/>
          <a:p>
            <a:r>
              <a:rPr lang="en-US" dirty="0"/>
              <a:t>The PDC is present here as well, since position needs to be controlled. </a:t>
            </a:r>
          </a:p>
          <a:p>
            <a:r>
              <a:rPr lang="en-US" dirty="0"/>
              <a:t>The voltage pulse rate from the interpolator can be varied – so that velocity of the motor can be changed. </a:t>
            </a:r>
          </a:p>
          <a:p>
            <a:r>
              <a:rPr lang="en-US" dirty="0"/>
              <a:t>The up-down counter content is converted to an analog voltage which is utilized in running the motor.</a:t>
            </a:r>
          </a:p>
          <a:p>
            <a:r>
              <a:rPr lang="en-US" dirty="0"/>
              <a:t>There is feedback for velocity as well as position control </a:t>
            </a:r>
          </a:p>
        </p:txBody>
      </p:sp>
    </p:spTree>
    <p:extLst>
      <p:ext uri="{BB962C8B-B14F-4D97-AF65-F5344CB8AC3E}">
        <p14:creationId xmlns:p14="http://schemas.microsoft.com/office/powerpoint/2010/main" val="4078083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Content Placeholder 61"/>
          <p:cNvGraphicFramePr>
            <a:graphicFrameLocks noGrp="1"/>
          </p:cNvGraphicFramePr>
          <p:nvPr>
            <p:ph idx="1"/>
          </p:nvPr>
        </p:nvGraphicFramePr>
        <p:xfrm>
          <a:off x="3973859" y="2386327"/>
          <a:ext cx="2822967" cy="386585"/>
        </p:xfrm>
        <a:graphic>
          <a:graphicData uri="http://schemas.openxmlformats.org/drawingml/2006/table">
            <a:tbl>
              <a:tblPr firstRow="1" firstCol="1" bandRow="1"/>
              <a:tblGrid>
                <a:gridCol w="403281">
                  <a:extLst>
                    <a:ext uri="{9D8B030D-6E8A-4147-A177-3AD203B41FA5}">
                      <a16:colId xmlns:a16="http://schemas.microsoft.com/office/drawing/2014/main" val="20000"/>
                    </a:ext>
                  </a:extLst>
                </a:gridCol>
                <a:gridCol w="403281">
                  <a:extLst>
                    <a:ext uri="{9D8B030D-6E8A-4147-A177-3AD203B41FA5}">
                      <a16:colId xmlns:a16="http://schemas.microsoft.com/office/drawing/2014/main" val="20001"/>
                    </a:ext>
                  </a:extLst>
                </a:gridCol>
                <a:gridCol w="403281">
                  <a:extLst>
                    <a:ext uri="{9D8B030D-6E8A-4147-A177-3AD203B41FA5}">
                      <a16:colId xmlns:a16="http://schemas.microsoft.com/office/drawing/2014/main" val="20002"/>
                    </a:ext>
                  </a:extLst>
                </a:gridCol>
                <a:gridCol w="403281">
                  <a:extLst>
                    <a:ext uri="{9D8B030D-6E8A-4147-A177-3AD203B41FA5}">
                      <a16:colId xmlns:a16="http://schemas.microsoft.com/office/drawing/2014/main" val="20003"/>
                    </a:ext>
                  </a:extLst>
                </a:gridCol>
                <a:gridCol w="403281">
                  <a:extLst>
                    <a:ext uri="{9D8B030D-6E8A-4147-A177-3AD203B41FA5}">
                      <a16:colId xmlns:a16="http://schemas.microsoft.com/office/drawing/2014/main" val="20004"/>
                    </a:ext>
                  </a:extLst>
                </a:gridCol>
                <a:gridCol w="403281">
                  <a:extLst>
                    <a:ext uri="{9D8B030D-6E8A-4147-A177-3AD203B41FA5}">
                      <a16:colId xmlns:a16="http://schemas.microsoft.com/office/drawing/2014/main" val="20005"/>
                    </a:ext>
                  </a:extLst>
                </a:gridCol>
                <a:gridCol w="403281">
                  <a:extLst>
                    <a:ext uri="{9D8B030D-6E8A-4147-A177-3AD203B41FA5}">
                      <a16:colId xmlns:a16="http://schemas.microsoft.com/office/drawing/2014/main" val="20006"/>
                    </a:ext>
                  </a:extLst>
                </a:gridCol>
              </a:tblGrid>
              <a:tr h="386585">
                <a:tc>
                  <a:txBody>
                    <a:bodyPr/>
                    <a:lstStyle/>
                    <a:p>
                      <a:pPr marL="0" marR="0" algn="l">
                        <a:lnSpc>
                          <a:spcPct val="107000"/>
                        </a:lnSpc>
                        <a:spcBef>
                          <a:spcPts val="0"/>
                        </a:spcBef>
                        <a:spcAft>
                          <a:spcPts val="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a:effectLst/>
                          <a:latin typeface="Calibri" panose="020F0502020204030204" pitchFamily="34" charset="0"/>
                          <a:ea typeface="Calibri" panose="020F0502020204030204" pitchFamily="34" charset="0"/>
                          <a:cs typeface="Times New Roman" panose="02020603050405020304" pitchFamily="18" charset="0"/>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a:effectLst/>
                          <a:latin typeface="Calibri" panose="020F0502020204030204" pitchFamily="34" charset="0"/>
                          <a:ea typeface="Calibri" panose="020F0502020204030204" pitchFamily="34" charset="0"/>
                          <a:cs typeface="Times New Roman" panose="02020603050405020304" pitchFamily="18" charset="0"/>
                        </a:rPr>
                        <a:t>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a:effectLst/>
                          <a:latin typeface="Calibri" panose="020F0502020204030204" pitchFamily="34" charset="0"/>
                          <a:ea typeface="Calibri" panose="020F0502020204030204" pitchFamily="34" charset="0"/>
                          <a:cs typeface="Times New Roman" panose="02020603050405020304" pitchFamily="18" charset="0"/>
                        </a:rPr>
                        <a:t>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a:effectLst/>
                          <a:latin typeface="Calibri" panose="020F0502020204030204" pitchFamily="34" charset="0"/>
                          <a:ea typeface="Calibri" panose="020F0502020204030204" pitchFamily="34" charset="0"/>
                          <a:cs typeface="Times New Roman" panose="02020603050405020304" pitchFamily="18" charset="0"/>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11" name="Group 10"/>
          <p:cNvGrpSpPr/>
          <p:nvPr/>
        </p:nvGrpSpPr>
        <p:grpSpPr>
          <a:xfrm>
            <a:off x="1295400" y="1295400"/>
            <a:ext cx="6705600" cy="5181600"/>
            <a:chOff x="0" y="0"/>
            <a:chExt cx="5410200" cy="3590925"/>
          </a:xfrm>
        </p:grpSpPr>
        <p:sp>
          <p:nvSpPr>
            <p:cNvPr id="12" name="Text Box 2"/>
            <p:cNvSpPr txBox="1">
              <a:spLocks noChangeArrowheads="1"/>
            </p:cNvSpPr>
            <p:nvPr/>
          </p:nvSpPr>
          <p:spPr bwMode="auto">
            <a:xfrm>
              <a:off x="2409825" y="533400"/>
              <a:ext cx="1552575" cy="266700"/>
            </a:xfrm>
            <a:prstGeom prst="rect">
              <a:avLst/>
            </a:prstGeom>
            <a:no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IN"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rPr>
                <a:t>Position down counter</a:t>
              </a:r>
              <a:endParaRPr kumimoji="0" lang="en-US"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grpSp>
          <p:nvGrpSpPr>
            <p:cNvPr id="13" name="Group 12"/>
            <p:cNvGrpSpPr/>
            <p:nvPr/>
          </p:nvGrpSpPr>
          <p:grpSpPr>
            <a:xfrm>
              <a:off x="0" y="0"/>
              <a:ext cx="5410200" cy="3590925"/>
              <a:chOff x="0" y="0"/>
              <a:chExt cx="5410200" cy="3590925"/>
            </a:xfrm>
          </p:grpSpPr>
          <p:grpSp>
            <p:nvGrpSpPr>
              <p:cNvPr id="16" name="Group 15"/>
              <p:cNvGrpSpPr/>
              <p:nvPr/>
            </p:nvGrpSpPr>
            <p:grpSpPr>
              <a:xfrm>
                <a:off x="1171575" y="2571750"/>
                <a:ext cx="4238625" cy="1019175"/>
                <a:chOff x="0" y="0"/>
                <a:chExt cx="4238625" cy="1019175"/>
              </a:xfrm>
            </p:grpSpPr>
            <p:grpSp>
              <p:nvGrpSpPr>
                <p:cNvPr id="49" name="Group 48"/>
                <p:cNvGrpSpPr>
                  <a:grpSpLocks/>
                </p:cNvGrpSpPr>
                <p:nvPr/>
              </p:nvGrpSpPr>
              <p:grpSpPr bwMode="auto">
                <a:xfrm>
                  <a:off x="1038225" y="0"/>
                  <a:ext cx="3200400" cy="1019175"/>
                  <a:chOff x="2025" y="1590"/>
                  <a:chExt cx="5040" cy="1605"/>
                </a:xfrm>
              </p:grpSpPr>
              <p:sp>
                <p:nvSpPr>
                  <p:cNvPr id="53" name="AutoShape 3"/>
                  <p:cNvSpPr>
                    <a:spLocks noChangeArrowheads="1"/>
                  </p:cNvSpPr>
                  <p:nvPr/>
                </p:nvSpPr>
                <p:spPr bwMode="auto">
                  <a:xfrm>
                    <a:off x="2040" y="2160"/>
                    <a:ext cx="1110" cy="840"/>
                  </a:xfrm>
                  <a:prstGeom prst="flowChartAlternateProcess">
                    <a:avLst/>
                  </a:prstGeom>
                  <a:solidFill>
                    <a:srgbClr val="FFFFFF"/>
                  </a:solidFill>
                  <a:ln w="9525">
                    <a:solidFill>
                      <a:sysClr val="windowText" lastClr="000000"/>
                    </a:solidFill>
                    <a:miter lim="800000"/>
                    <a:headEnd/>
                    <a:tailEnd/>
                  </a:ln>
                </p:spPr>
                <p:txBody>
                  <a:bodyPr rot="0" vert="horz" wrap="square" lIns="0" tIns="0" rIns="0" bIns="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sysClr val="windowText" lastClr="000000"/>
                        </a:solidFill>
                        <a:effectLst/>
                        <a:uLnTx/>
                        <a:uFillTx/>
                        <a:latin typeface="+mj-lt"/>
                        <a:ea typeface="Times New Roman" panose="02020603050405020304" pitchFamily="18" charset="0"/>
                      </a:rPr>
                      <a:t>Stepper Motor, 200 Steps/rev</a:t>
                    </a:r>
                  </a:p>
                </p:txBody>
              </p:sp>
              <p:sp>
                <p:nvSpPr>
                  <p:cNvPr id="54" name="AutoShape 4"/>
                  <p:cNvSpPr>
                    <a:spLocks noChangeArrowheads="1"/>
                  </p:cNvSpPr>
                  <p:nvPr/>
                </p:nvSpPr>
                <p:spPr bwMode="auto">
                  <a:xfrm flipV="1">
                    <a:off x="2025" y="3000"/>
                    <a:ext cx="1080" cy="19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FF"/>
                  </a:solidFill>
                  <a:ln w="9525">
                    <a:solidFill>
                      <a:sysClr val="windowText" lastClr="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sp>
                <p:nvSpPr>
                  <p:cNvPr id="55" name="Rectangle 54"/>
                  <p:cNvSpPr>
                    <a:spLocks noChangeArrowheads="1"/>
                  </p:cNvSpPr>
                  <p:nvPr/>
                </p:nvSpPr>
                <p:spPr bwMode="auto">
                  <a:xfrm>
                    <a:off x="3150" y="2490"/>
                    <a:ext cx="3585" cy="180"/>
                  </a:xfrm>
                  <a:prstGeom prst="rect">
                    <a:avLst/>
                  </a:prstGeom>
                  <a:solidFill>
                    <a:srgbClr val="FFFFFF"/>
                  </a:solidFill>
                  <a:ln w="9525">
                    <a:solidFill>
                      <a:sysClr val="windowText" lastClr="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sp>
                <p:nvSpPr>
                  <p:cNvPr id="56" name="AutoShape 6"/>
                  <p:cNvSpPr>
                    <a:spLocks noChangeArrowheads="1"/>
                  </p:cNvSpPr>
                  <p:nvPr/>
                </p:nvSpPr>
                <p:spPr bwMode="auto">
                  <a:xfrm>
                    <a:off x="3390" y="2265"/>
                    <a:ext cx="825" cy="630"/>
                  </a:xfrm>
                  <a:prstGeom prst="flowChartProcess">
                    <a:avLst/>
                  </a:prstGeom>
                  <a:solidFill>
                    <a:srgbClr val="FFFFFF"/>
                  </a:solidFill>
                  <a:ln w="9525">
                    <a:solidFill>
                      <a:sysClr val="windowText" lastClr="000000"/>
                    </a:solidFill>
                    <a:miter lim="800000"/>
                    <a:headEnd/>
                    <a:tailEnd/>
                  </a:ln>
                </p:spPr>
                <p:txBody>
                  <a:bodyPr rot="0" vert="horz" wrap="square" lIns="0" tIns="0" rIns="0" bIns="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sysClr val="windowText" lastClr="000000"/>
                        </a:solidFill>
                        <a:effectLst/>
                        <a:uLnTx/>
                        <a:uFillTx/>
                        <a:latin typeface="+mj-lt"/>
                        <a:ea typeface="Times New Roman" panose="02020603050405020304" pitchFamily="18" charset="0"/>
                      </a:rPr>
                      <a:t>Gear box Ratio = ¼ </a:t>
                    </a:r>
                  </a:p>
                </p:txBody>
              </p:sp>
              <p:sp>
                <p:nvSpPr>
                  <p:cNvPr id="57" name="Rectangle 56" descr="Light upward diagonal"/>
                  <p:cNvSpPr>
                    <a:spLocks noChangeArrowheads="1"/>
                  </p:cNvSpPr>
                  <p:nvPr/>
                </p:nvSpPr>
                <p:spPr bwMode="auto">
                  <a:xfrm>
                    <a:off x="5565" y="2220"/>
                    <a:ext cx="750" cy="705"/>
                  </a:xfrm>
                  <a:prstGeom prst="rect">
                    <a:avLst/>
                  </a:prstGeom>
                  <a:pattFill prst="ltUpDiag">
                    <a:fgClr>
                      <a:srgbClr val="000000"/>
                    </a:fgClr>
                    <a:bgClr>
                      <a:srgbClr val="FFFFFF"/>
                    </a:bgClr>
                  </a:pattFill>
                  <a:ln w="9525">
                    <a:solidFill>
                      <a:sysClr val="windowText" lastClr="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sp>
                <p:nvSpPr>
                  <p:cNvPr id="58" name="Rectangle 57" descr="Wide downward diagonal"/>
                  <p:cNvSpPr>
                    <a:spLocks noChangeArrowheads="1"/>
                  </p:cNvSpPr>
                  <p:nvPr/>
                </p:nvSpPr>
                <p:spPr bwMode="auto">
                  <a:xfrm>
                    <a:off x="4830" y="2490"/>
                    <a:ext cx="2235" cy="180"/>
                  </a:xfrm>
                  <a:prstGeom prst="rect">
                    <a:avLst/>
                  </a:prstGeom>
                  <a:pattFill prst="wdDnDiag">
                    <a:fgClr>
                      <a:srgbClr val="000000"/>
                    </a:fgClr>
                    <a:bgClr>
                      <a:srgbClr val="FFFFFF"/>
                    </a:bgClr>
                  </a:pattFill>
                  <a:ln w="9525">
                    <a:solidFill>
                      <a:sysClr val="windowText" lastClr="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sp>
                <p:nvSpPr>
                  <p:cNvPr id="59" name="AutoShape 9"/>
                  <p:cNvSpPr>
                    <a:spLocks noChangeArrowheads="1"/>
                  </p:cNvSpPr>
                  <p:nvPr/>
                </p:nvSpPr>
                <p:spPr bwMode="auto">
                  <a:xfrm>
                    <a:off x="5085" y="1785"/>
                    <a:ext cx="1755" cy="435"/>
                  </a:xfrm>
                  <a:prstGeom prst="flowChartProcess">
                    <a:avLst/>
                  </a:prstGeom>
                  <a:solidFill>
                    <a:srgbClr val="FFFFFF"/>
                  </a:solidFill>
                  <a:ln w="9525">
                    <a:solidFill>
                      <a:sysClr val="windowText" lastClr="000000"/>
                    </a:solidFill>
                    <a:miter lim="800000"/>
                    <a:headEnd/>
                    <a:tailEnd/>
                  </a:ln>
                </p:spPr>
                <p:txBody>
                  <a:bodyPr rot="0" vert="horz" wrap="square" lIns="91440" tIns="45720" rIns="91440" bIns="45720" anchor="t" anchorCtr="0" upright="1">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en-IN"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rPr>
                      <a:t>CNC Table X </a:t>
                    </a:r>
                    <a:r>
                      <a:rPr kumimoji="0" lang="en-IN"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sym typeface="Wingdings" panose="05000000000000000000" pitchFamily="2" charset="2"/>
                      </a:rPr>
                      <a:t></a:t>
                    </a:r>
                    <a:endParaRPr kumimoji="0" lang="en-US"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sp>
                <p:nvSpPr>
                  <p:cNvPr id="60" name="Text Box 10"/>
                  <p:cNvSpPr txBox="1">
                    <a:spLocks noChangeArrowheads="1"/>
                  </p:cNvSpPr>
                  <p:nvPr/>
                </p:nvSpPr>
                <p:spPr bwMode="auto">
                  <a:xfrm>
                    <a:off x="3120" y="1590"/>
                    <a:ext cx="1620" cy="510"/>
                  </a:xfrm>
                  <a:prstGeom prst="rect">
                    <a:avLst/>
                  </a:prstGeom>
                  <a:solidFill>
                    <a:srgbClr val="FFFFFF"/>
                  </a:solidFill>
                  <a:ln w="9525">
                    <a:noFill/>
                    <a:miter lim="800000"/>
                    <a:headEnd/>
                    <a:tailEnd/>
                  </a:ln>
                </p:spPr>
                <p:txBody>
                  <a:bodyPr rot="0" vert="horz" wrap="square" lIns="0" tIns="0" rIns="0" bIns="0" anchor="t" anchorCtr="0" upright="1">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sysClr val="windowText" lastClr="000000"/>
                        </a:solidFill>
                        <a:effectLst/>
                        <a:uLnTx/>
                        <a:uFillTx/>
                        <a:latin typeface="+mj-lt"/>
                        <a:ea typeface="Times New Roman" panose="02020603050405020304" pitchFamily="18" charset="0"/>
                      </a:rPr>
                      <a:t>Lead screw 4 mm pitch, 2 start</a:t>
                    </a:r>
                  </a:p>
                </p:txBody>
              </p:sp>
              <p:cxnSp>
                <p:nvCxnSpPr>
                  <p:cNvPr id="61" name="Line 11"/>
                  <p:cNvCxnSpPr>
                    <a:cxnSpLocks noChangeShapeType="1"/>
                  </p:cNvCxnSpPr>
                  <p:nvPr/>
                </p:nvCxnSpPr>
                <p:spPr bwMode="auto">
                  <a:xfrm>
                    <a:off x="4320" y="1875"/>
                    <a:ext cx="825" cy="600"/>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cxnSp>
            </p:grpSp>
            <p:cxnSp>
              <p:nvCxnSpPr>
                <p:cNvPr id="50" name="Straight Arrow Connector 49"/>
                <p:cNvCxnSpPr/>
                <p:nvPr/>
              </p:nvCxnSpPr>
              <p:spPr>
                <a:xfrm flipH="1">
                  <a:off x="552450" y="57150"/>
                  <a:ext cx="9525" cy="219075"/>
                </a:xfrm>
                <a:prstGeom prst="straightConnector1">
                  <a:avLst/>
                </a:prstGeom>
                <a:noFill/>
                <a:ln w="6350" cap="flat" cmpd="sng" algn="ctr">
                  <a:solidFill>
                    <a:sysClr val="windowText" lastClr="000000"/>
                  </a:solidFill>
                  <a:prstDash val="solid"/>
                  <a:miter lim="800000"/>
                  <a:tailEnd type="triangle"/>
                </a:ln>
                <a:effectLst/>
              </p:spPr>
            </p:cxnSp>
            <p:sp>
              <p:nvSpPr>
                <p:cNvPr id="51" name="Right Arrow 50"/>
                <p:cNvSpPr/>
                <p:nvPr/>
              </p:nvSpPr>
              <p:spPr>
                <a:xfrm>
                  <a:off x="809625" y="438150"/>
                  <a:ext cx="228600" cy="247650"/>
                </a:xfrm>
                <a:prstGeom prst="rightArrow">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 lastClr="FFFFFF"/>
                    </a:solidFill>
                    <a:effectLst/>
                    <a:uLnTx/>
                    <a:uFillTx/>
                    <a:latin typeface="+mj-lt"/>
                  </a:endParaRPr>
                </a:p>
              </p:txBody>
            </p:sp>
            <p:sp>
              <p:nvSpPr>
                <p:cNvPr id="52" name="Rectangle 51"/>
                <p:cNvSpPr/>
                <p:nvPr/>
              </p:nvSpPr>
              <p:spPr>
                <a:xfrm>
                  <a:off x="0" y="276225"/>
                  <a:ext cx="819150" cy="571500"/>
                </a:xfrm>
                <a:prstGeom prst="rect">
                  <a:avLst/>
                </a:prstGeom>
                <a:no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effectLst/>
                      <a:uLnTx/>
                      <a:uFillTx/>
                      <a:latin typeface="+mj-lt"/>
                    </a:rPr>
                    <a:t>Motor driver</a:t>
                  </a:r>
                </a:p>
              </p:txBody>
            </p:sp>
          </p:grpSp>
          <p:grpSp>
            <p:nvGrpSpPr>
              <p:cNvPr id="17" name="Group 16"/>
              <p:cNvGrpSpPr/>
              <p:nvPr/>
            </p:nvGrpSpPr>
            <p:grpSpPr>
              <a:xfrm>
                <a:off x="0" y="0"/>
                <a:ext cx="4438650" cy="2628900"/>
                <a:chOff x="0" y="0"/>
                <a:chExt cx="4438650" cy="2628900"/>
              </a:xfrm>
            </p:grpSpPr>
            <p:cxnSp>
              <p:nvCxnSpPr>
                <p:cNvPr id="18" name="Straight Arrow Connector 17"/>
                <p:cNvCxnSpPr/>
                <p:nvPr/>
              </p:nvCxnSpPr>
              <p:spPr>
                <a:xfrm>
                  <a:off x="1724025" y="942975"/>
                  <a:ext cx="419100" cy="0"/>
                </a:xfrm>
                <a:prstGeom prst="straightConnector1">
                  <a:avLst/>
                </a:prstGeom>
                <a:noFill/>
                <a:ln w="6350" cap="flat" cmpd="sng" algn="ctr">
                  <a:solidFill>
                    <a:sysClr val="windowText" lastClr="000000"/>
                  </a:solidFill>
                  <a:prstDash val="solid"/>
                  <a:miter lim="800000"/>
                  <a:tailEnd type="triangle"/>
                </a:ln>
                <a:effectLst/>
              </p:spPr>
            </p:cxnSp>
            <p:sp>
              <p:nvSpPr>
                <p:cNvPr id="19" name="Chord 18"/>
                <p:cNvSpPr/>
                <p:nvPr/>
              </p:nvSpPr>
              <p:spPr>
                <a:xfrm rot="10800000">
                  <a:off x="123825" y="1400175"/>
                  <a:ext cx="1095375" cy="828675"/>
                </a:xfrm>
                <a:prstGeom prst="chord">
                  <a:avLst>
                    <a:gd name="adj1" fmla="val 6701197"/>
                    <a:gd name="adj2" fmla="val 14861909"/>
                  </a:avLst>
                </a:prstGeom>
                <a:solidFill>
                  <a:sysClr val="window" lastClr="FFFFFF"/>
                </a:solidFill>
                <a:ln w="12700" cap="flat" cmpd="sng" algn="ctr">
                  <a:solidFill>
                    <a:sysClr val="windowText" lastClr="000000"/>
                  </a:solidFill>
                  <a:prstDash val="solid"/>
                  <a:miter lim="800000"/>
                </a:ln>
                <a:effectLst/>
              </p:spPr>
              <p:txBody>
                <a:bodyPr rot="0" spcFirstLastPara="0" vert="vert"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300" kern="0" dirty="0">
                    <a:solidFill>
                      <a:sysClr val="windowText" lastClr="000000"/>
                    </a:solidFill>
                    <a:latin typeface="+mj-lt"/>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300" kern="0" dirty="0">
                    <a:solidFill>
                      <a:sysClr val="windowText" lastClr="000000"/>
                    </a:solidFill>
                    <a:latin typeface="+mj-lt"/>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300" kern="0" dirty="0">
                    <a:solidFill>
                      <a:sysClr val="windowText" lastClr="000000"/>
                    </a:solidFill>
                    <a:latin typeface="+mj-lt"/>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300" kern="0" dirty="0">
                    <a:solidFill>
                      <a:sysClr val="windowText" lastClr="000000"/>
                    </a:solidFill>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lang="en-US" sz="1300" kern="0" dirty="0">
                      <a:solidFill>
                        <a:sysClr val="windowText" lastClr="000000"/>
                      </a:solidFill>
                      <a:latin typeface="+mj-lt"/>
                    </a:rPr>
                    <a:t>     AND</a:t>
                  </a:r>
                </a:p>
              </p:txBody>
            </p:sp>
            <p:cxnSp>
              <p:nvCxnSpPr>
                <p:cNvPr id="20" name="Straight Arrow Connector 19"/>
                <p:cNvCxnSpPr/>
                <p:nvPr/>
              </p:nvCxnSpPr>
              <p:spPr>
                <a:xfrm>
                  <a:off x="438150" y="1533525"/>
                  <a:ext cx="400050" cy="9525"/>
                </a:xfrm>
                <a:prstGeom prst="straightConnector1">
                  <a:avLst/>
                </a:prstGeom>
                <a:noFill/>
                <a:ln w="6350" cap="flat" cmpd="sng" algn="ctr">
                  <a:solidFill>
                    <a:sysClr val="windowText" lastClr="000000"/>
                  </a:solidFill>
                  <a:prstDash val="solid"/>
                  <a:miter lim="800000"/>
                  <a:tailEnd type="triangle"/>
                </a:ln>
                <a:effectLst/>
              </p:spPr>
            </p:cxnSp>
            <p:cxnSp>
              <p:nvCxnSpPr>
                <p:cNvPr id="21" name="Straight Arrow Connector 20"/>
                <p:cNvCxnSpPr/>
                <p:nvPr/>
              </p:nvCxnSpPr>
              <p:spPr>
                <a:xfrm>
                  <a:off x="438150" y="2000250"/>
                  <a:ext cx="400050" cy="9525"/>
                </a:xfrm>
                <a:prstGeom prst="straightConnector1">
                  <a:avLst/>
                </a:prstGeom>
                <a:noFill/>
                <a:ln w="6350" cap="flat" cmpd="sng" algn="ctr">
                  <a:solidFill>
                    <a:sysClr val="windowText" lastClr="000000"/>
                  </a:solidFill>
                  <a:prstDash val="solid"/>
                  <a:miter lim="800000"/>
                  <a:tailEnd type="triangle"/>
                </a:ln>
                <a:effectLst/>
              </p:spPr>
            </p:cxnSp>
            <p:cxnSp>
              <p:nvCxnSpPr>
                <p:cNvPr id="22" name="Straight Connector 21"/>
                <p:cNvCxnSpPr/>
                <p:nvPr/>
              </p:nvCxnSpPr>
              <p:spPr>
                <a:xfrm>
                  <a:off x="438150" y="2000250"/>
                  <a:ext cx="0" cy="457200"/>
                </a:xfrm>
                <a:prstGeom prst="line">
                  <a:avLst/>
                </a:prstGeom>
                <a:noFill/>
                <a:ln w="6350" cap="flat" cmpd="sng" algn="ctr">
                  <a:solidFill>
                    <a:sysClr val="windowText" lastClr="000000"/>
                  </a:solidFill>
                  <a:prstDash val="solid"/>
                  <a:miter lim="800000"/>
                </a:ln>
                <a:effectLst/>
              </p:spPr>
            </p:cxnSp>
            <p:cxnSp>
              <p:nvCxnSpPr>
                <p:cNvPr id="23" name="Straight Connector 22"/>
                <p:cNvCxnSpPr/>
                <p:nvPr/>
              </p:nvCxnSpPr>
              <p:spPr>
                <a:xfrm>
                  <a:off x="438150" y="2457450"/>
                  <a:ext cx="2809875" cy="0"/>
                </a:xfrm>
                <a:prstGeom prst="line">
                  <a:avLst/>
                </a:prstGeom>
                <a:noFill/>
                <a:ln w="6350" cap="flat" cmpd="sng" algn="ctr">
                  <a:solidFill>
                    <a:sysClr val="windowText" lastClr="000000"/>
                  </a:solidFill>
                  <a:prstDash val="solid"/>
                  <a:miter lim="800000"/>
                </a:ln>
                <a:effectLst/>
              </p:spPr>
            </p:cxnSp>
            <p:cxnSp>
              <p:nvCxnSpPr>
                <p:cNvPr id="24" name="Straight Connector 23"/>
                <p:cNvCxnSpPr/>
                <p:nvPr/>
              </p:nvCxnSpPr>
              <p:spPr>
                <a:xfrm flipV="1">
                  <a:off x="3248025" y="2085975"/>
                  <a:ext cx="0" cy="371475"/>
                </a:xfrm>
                <a:prstGeom prst="line">
                  <a:avLst/>
                </a:prstGeom>
                <a:noFill/>
                <a:ln w="6350" cap="flat" cmpd="sng" algn="ctr">
                  <a:solidFill>
                    <a:sysClr val="windowText" lastClr="000000"/>
                  </a:solidFill>
                  <a:prstDash val="solid"/>
                  <a:miter lim="800000"/>
                </a:ln>
                <a:effectLst/>
              </p:spPr>
            </p:cxnSp>
            <p:grpSp>
              <p:nvGrpSpPr>
                <p:cNvPr id="25" name="Group 24"/>
                <p:cNvGrpSpPr/>
                <p:nvPr/>
              </p:nvGrpSpPr>
              <p:grpSpPr>
                <a:xfrm>
                  <a:off x="2143125" y="361950"/>
                  <a:ext cx="2295525" cy="1724025"/>
                  <a:chOff x="0" y="0"/>
                  <a:chExt cx="2295525" cy="1724025"/>
                </a:xfrm>
              </p:grpSpPr>
              <p:grpSp>
                <p:nvGrpSpPr>
                  <p:cNvPr id="39" name="Group 38"/>
                  <p:cNvGrpSpPr/>
                  <p:nvPr/>
                </p:nvGrpSpPr>
                <p:grpSpPr>
                  <a:xfrm rot="5400000">
                    <a:off x="285750" y="-285750"/>
                    <a:ext cx="1724025" cy="2295525"/>
                    <a:chOff x="0" y="0"/>
                    <a:chExt cx="1724025" cy="971550"/>
                  </a:xfrm>
                </p:grpSpPr>
                <p:sp>
                  <p:nvSpPr>
                    <p:cNvPr id="47" name="Arc 46"/>
                    <p:cNvSpPr/>
                    <p:nvPr/>
                  </p:nvSpPr>
                  <p:spPr>
                    <a:xfrm>
                      <a:off x="0" y="0"/>
                      <a:ext cx="1724025" cy="971550"/>
                    </a:xfrm>
                    <a:prstGeom prst="arc">
                      <a:avLst>
                        <a:gd name="adj1" fmla="val 16200000"/>
                        <a:gd name="adj2" fmla="val 5548452"/>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sp>
                  <p:nvSpPr>
                    <p:cNvPr id="48" name="Arc 47"/>
                    <p:cNvSpPr/>
                    <p:nvPr/>
                  </p:nvSpPr>
                  <p:spPr>
                    <a:xfrm>
                      <a:off x="553820" y="0"/>
                      <a:ext cx="695325" cy="971550"/>
                    </a:xfrm>
                    <a:prstGeom prst="arc">
                      <a:avLst>
                        <a:gd name="adj1" fmla="val 16200000"/>
                        <a:gd name="adj2" fmla="val 5548452"/>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grpSp>
              <p:cxnSp>
                <p:nvCxnSpPr>
                  <p:cNvPr id="40" name="Straight Arrow Connector 39"/>
                  <p:cNvCxnSpPr/>
                  <p:nvPr/>
                </p:nvCxnSpPr>
                <p:spPr>
                  <a:xfrm>
                    <a:off x="828675" y="657225"/>
                    <a:ext cx="19050" cy="571500"/>
                  </a:xfrm>
                  <a:prstGeom prst="straightConnector1">
                    <a:avLst/>
                  </a:prstGeom>
                  <a:noFill/>
                  <a:ln w="6350" cap="flat" cmpd="sng" algn="ctr">
                    <a:solidFill>
                      <a:sysClr val="windowText" lastClr="000000"/>
                    </a:solidFill>
                    <a:prstDash val="solid"/>
                    <a:miter lim="800000"/>
                    <a:tailEnd type="triangle"/>
                  </a:ln>
                  <a:effectLst/>
                </p:spPr>
              </p:cxnSp>
              <p:cxnSp>
                <p:nvCxnSpPr>
                  <p:cNvPr id="41" name="Straight Arrow Connector 40"/>
                  <p:cNvCxnSpPr/>
                  <p:nvPr/>
                </p:nvCxnSpPr>
                <p:spPr>
                  <a:xfrm>
                    <a:off x="2171700" y="657225"/>
                    <a:ext cx="19050" cy="381000"/>
                  </a:xfrm>
                  <a:prstGeom prst="straightConnector1">
                    <a:avLst/>
                  </a:prstGeom>
                  <a:noFill/>
                  <a:ln w="6350" cap="flat" cmpd="sng" algn="ctr">
                    <a:solidFill>
                      <a:sysClr val="windowText" lastClr="000000"/>
                    </a:solidFill>
                    <a:prstDash val="solid"/>
                    <a:miter lim="800000"/>
                    <a:tailEnd type="triangle"/>
                  </a:ln>
                  <a:effectLst/>
                </p:spPr>
              </p:cxnSp>
              <p:cxnSp>
                <p:nvCxnSpPr>
                  <p:cNvPr id="42" name="Straight Arrow Connector 41"/>
                  <p:cNvCxnSpPr/>
                  <p:nvPr/>
                </p:nvCxnSpPr>
                <p:spPr>
                  <a:xfrm>
                    <a:off x="171450" y="657225"/>
                    <a:ext cx="19050" cy="438150"/>
                  </a:xfrm>
                  <a:prstGeom prst="straightConnector1">
                    <a:avLst/>
                  </a:prstGeom>
                  <a:noFill/>
                  <a:ln w="6350" cap="flat" cmpd="sng" algn="ctr">
                    <a:solidFill>
                      <a:sysClr val="windowText" lastClr="000000"/>
                    </a:solidFill>
                    <a:prstDash val="solid"/>
                    <a:miter lim="800000"/>
                    <a:tailEnd type="triangle"/>
                  </a:ln>
                  <a:effectLst/>
                </p:spPr>
              </p:cxnSp>
              <p:cxnSp>
                <p:nvCxnSpPr>
                  <p:cNvPr id="43" name="Straight Arrow Connector 42"/>
                  <p:cNvCxnSpPr/>
                  <p:nvPr/>
                </p:nvCxnSpPr>
                <p:spPr>
                  <a:xfrm>
                    <a:off x="1181100" y="657225"/>
                    <a:ext cx="19050" cy="571500"/>
                  </a:xfrm>
                  <a:prstGeom prst="straightConnector1">
                    <a:avLst/>
                  </a:prstGeom>
                  <a:noFill/>
                  <a:ln w="6350" cap="flat" cmpd="sng" algn="ctr">
                    <a:solidFill>
                      <a:sysClr val="windowText" lastClr="000000"/>
                    </a:solidFill>
                    <a:prstDash val="solid"/>
                    <a:miter lim="800000"/>
                    <a:tailEnd type="triangle"/>
                  </a:ln>
                  <a:effectLst/>
                </p:spPr>
              </p:cxnSp>
              <p:cxnSp>
                <p:nvCxnSpPr>
                  <p:cNvPr id="44" name="Straight Arrow Connector 43"/>
                  <p:cNvCxnSpPr/>
                  <p:nvPr/>
                </p:nvCxnSpPr>
                <p:spPr>
                  <a:xfrm>
                    <a:off x="1847850" y="657225"/>
                    <a:ext cx="0" cy="514350"/>
                  </a:xfrm>
                  <a:prstGeom prst="straightConnector1">
                    <a:avLst/>
                  </a:prstGeom>
                  <a:noFill/>
                  <a:ln w="6350" cap="flat" cmpd="sng" algn="ctr">
                    <a:solidFill>
                      <a:sysClr val="windowText" lastClr="000000"/>
                    </a:solidFill>
                    <a:prstDash val="solid"/>
                    <a:miter lim="800000"/>
                    <a:tailEnd type="triangle"/>
                  </a:ln>
                  <a:effectLst/>
                </p:spPr>
              </p:cxnSp>
              <p:cxnSp>
                <p:nvCxnSpPr>
                  <p:cNvPr id="45" name="Straight Arrow Connector 44"/>
                  <p:cNvCxnSpPr/>
                  <p:nvPr/>
                </p:nvCxnSpPr>
                <p:spPr>
                  <a:xfrm>
                    <a:off x="523875" y="657225"/>
                    <a:ext cx="0" cy="523875"/>
                  </a:xfrm>
                  <a:prstGeom prst="straightConnector1">
                    <a:avLst/>
                  </a:prstGeom>
                  <a:noFill/>
                  <a:ln w="6350" cap="flat" cmpd="sng" algn="ctr">
                    <a:solidFill>
                      <a:sysClr val="windowText" lastClr="000000"/>
                    </a:solidFill>
                    <a:prstDash val="solid"/>
                    <a:miter lim="800000"/>
                    <a:tailEnd type="triangle"/>
                  </a:ln>
                  <a:effectLst/>
                </p:spPr>
              </p:cxnSp>
              <p:cxnSp>
                <p:nvCxnSpPr>
                  <p:cNvPr id="46" name="Straight Arrow Connector 45"/>
                  <p:cNvCxnSpPr/>
                  <p:nvPr/>
                </p:nvCxnSpPr>
                <p:spPr>
                  <a:xfrm>
                    <a:off x="1514475" y="657225"/>
                    <a:ext cx="9525" cy="571500"/>
                  </a:xfrm>
                  <a:prstGeom prst="straightConnector1">
                    <a:avLst/>
                  </a:prstGeom>
                  <a:noFill/>
                  <a:ln w="6350" cap="flat" cmpd="sng" algn="ctr">
                    <a:solidFill>
                      <a:sysClr val="windowText" lastClr="000000"/>
                    </a:solidFill>
                    <a:prstDash val="solid"/>
                    <a:miter lim="800000"/>
                    <a:tailEnd type="triangle"/>
                  </a:ln>
                  <a:effectLst/>
                </p:spPr>
              </p:cxnSp>
            </p:grpSp>
            <p:cxnSp>
              <p:nvCxnSpPr>
                <p:cNvPr id="26" name="Straight Connector 25"/>
                <p:cNvCxnSpPr/>
                <p:nvPr/>
              </p:nvCxnSpPr>
              <p:spPr>
                <a:xfrm>
                  <a:off x="1219200" y="1800225"/>
                  <a:ext cx="504825" cy="0"/>
                </a:xfrm>
                <a:prstGeom prst="line">
                  <a:avLst/>
                </a:prstGeom>
                <a:noFill/>
                <a:ln w="6350" cap="flat" cmpd="sng" algn="ctr">
                  <a:solidFill>
                    <a:sysClr val="windowText" lastClr="000000"/>
                  </a:solidFill>
                  <a:prstDash val="solid"/>
                  <a:miter lim="800000"/>
                </a:ln>
                <a:effectLst/>
              </p:spPr>
            </p:cxnSp>
            <p:cxnSp>
              <p:nvCxnSpPr>
                <p:cNvPr id="27" name="Straight Connector 26"/>
                <p:cNvCxnSpPr/>
                <p:nvPr/>
              </p:nvCxnSpPr>
              <p:spPr>
                <a:xfrm flipV="1">
                  <a:off x="1724025" y="942975"/>
                  <a:ext cx="0" cy="857250"/>
                </a:xfrm>
                <a:prstGeom prst="line">
                  <a:avLst/>
                </a:prstGeom>
                <a:noFill/>
                <a:ln w="6350" cap="flat" cmpd="sng" algn="ctr">
                  <a:solidFill>
                    <a:sysClr val="windowText" lastClr="000000"/>
                  </a:solidFill>
                  <a:prstDash val="solid"/>
                  <a:miter lim="800000"/>
                </a:ln>
                <a:effectLst/>
              </p:spPr>
            </p:cxnSp>
            <p:sp>
              <p:nvSpPr>
                <p:cNvPr id="28" name="Rectangle 27"/>
                <p:cNvSpPr/>
                <p:nvPr/>
              </p:nvSpPr>
              <p:spPr>
                <a:xfrm>
                  <a:off x="0" y="0"/>
                  <a:ext cx="904875" cy="1019175"/>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en-IN"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rPr>
                    <a:t>Pulse Generator</a:t>
                  </a:r>
                  <a:endParaRPr kumimoji="0" lang="en-US"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cxnSp>
              <p:nvCxnSpPr>
                <p:cNvPr id="29" name="Straight Arrow Connector 28"/>
                <p:cNvCxnSpPr/>
                <p:nvPr/>
              </p:nvCxnSpPr>
              <p:spPr>
                <a:xfrm>
                  <a:off x="438150" y="1019175"/>
                  <a:ext cx="0" cy="523875"/>
                </a:xfrm>
                <a:prstGeom prst="straightConnector1">
                  <a:avLst/>
                </a:prstGeom>
                <a:noFill/>
                <a:ln w="6350" cap="flat" cmpd="sng" algn="ctr">
                  <a:solidFill>
                    <a:sysClr val="windowText" lastClr="000000"/>
                  </a:solidFill>
                  <a:prstDash val="solid"/>
                  <a:miter lim="800000"/>
                  <a:tailEnd type="triangle"/>
                </a:ln>
                <a:effectLst/>
              </p:spPr>
            </p:cxnSp>
            <p:cxnSp>
              <p:nvCxnSpPr>
                <p:cNvPr id="30" name="Straight Arrow Connector 29"/>
                <p:cNvCxnSpPr/>
                <p:nvPr/>
              </p:nvCxnSpPr>
              <p:spPr>
                <a:xfrm>
                  <a:off x="1724025" y="1800225"/>
                  <a:ext cx="0" cy="590550"/>
                </a:xfrm>
                <a:prstGeom prst="straightConnector1">
                  <a:avLst/>
                </a:prstGeom>
                <a:noFill/>
                <a:ln w="6350" cap="flat" cmpd="sng" algn="ctr">
                  <a:solidFill>
                    <a:sysClr val="windowText" lastClr="000000"/>
                  </a:solidFill>
                  <a:prstDash val="solid"/>
                  <a:miter lim="800000"/>
                  <a:tailEnd type="triangle"/>
                </a:ln>
                <a:effectLst/>
              </p:spPr>
            </p:cxnSp>
            <p:sp>
              <p:nvSpPr>
                <p:cNvPr id="31" name="Arc 30"/>
                <p:cNvSpPr/>
                <p:nvPr/>
              </p:nvSpPr>
              <p:spPr>
                <a:xfrm>
                  <a:off x="1600200" y="2390775"/>
                  <a:ext cx="266700" cy="238125"/>
                </a:xfrm>
                <a:prstGeom prst="arc">
                  <a:avLst>
                    <a:gd name="adj1" fmla="val 16200000"/>
                    <a:gd name="adj2" fmla="val 5400000"/>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grpSp>
              <p:nvGrpSpPr>
                <p:cNvPr id="32" name="Group 31"/>
                <p:cNvGrpSpPr/>
                <p:nvPr/>
              </p:nvGrpSpPr>
              <p:grpSpPr>
                <a:xfrm rot="5400000">
                  <a:off x="390526" y="1219200"/>
                  <a:ext cx="285750" cy="76200"/>
                  <a:chOff x="0" y="0"/>
                  <a:chExt cx="647700" cy="142875"/>
                </a:xfrm>
              </p:grpSpPr>
              <p:grpSp>
                <p:nvGrpSpPr>
                  <p:cNvPr id="33" name="Group 32"/>
                  <p:cNvGrpSpPr/>
                  <p:nvPr/>
                </p:nvGrpSpPr>
                <p:grpSpPr>
                  <a:xfrm>
                    <a:off x="0" y="0"/>
                    <a:ext cx="361950" cy="142875"/>
                    <a:chOff x="0" y="0"/>
                    <a:chExt cx="361950" cy="142875"/>
                  </a:xfrm>
                </p:grpSpPr>
                <p:cxnSp>
                  <p:nvCxnSpPr>
                    <p:cNvPr id="37" name="Elbow Connector 36"/>
                    <p:cNvCxnSpPr/>
                    <p:nvPr/>
                  </p:nvCxnSpPr>
                  <p:spPr>
                    <a:xfrm>
                      <a:off x="142875" y="0"/>
                      <a:ext cx="219075" cy="142875"/>
                    </a:xfrm>
                    <a:prstGeom prst="bentConnector3">
                      <a:avLst/>
                    </a:prstGeom>
                    <a:noFill/>
                    <a:ln w="6350" cap="flat" cmpd="sng" algn="ctr">
                      <a:solidFill>
                        <a:sysClr val="windowText" lastClr="000000"/>
                      </a:solidFill>
                      <a:prstDash val="solid"/>
                      <a:miter lim="800000"/>
                    </a:ln>
                    <a:effectLst/>
                  </p:spPr>
                </p:cxnSp>
                <p:cxnSp>
                  <p:nvCxnSpPr>
                    <p:cNvPr id="38" name="Elbow Connector 37"/>
                    <p:cNvCxnSpPr/>
                    <p:nvPr/>
                  </p:nvCxnSpPr>
                  <p:spPr>
                    <a:xfrm flipH="1">
                      <a:off x="0" y="0"/>
                      <a:ext cx="219075" cy="142875"/>
                    </a:xfrm>
                    <a:prstGeom prst="bentConnector3">
                      <a:avLst/>
                    </a:prstGeom>
                    <a:noFill/>
                    <a:ln w="6350" cap="flat" cmpd="sng" algn="ctr">
                      <a:solidFill>
                        <a:sysClr val="windowText" lastClr="000000"/>
                      </a:solidFill>
                      <a:prstDash val="solid"/>
                      <a:miter lim="800000"/>
                    </a:ln>
                    <a:effectLst/>
                  </p:spPr>
                </p:cxnSp>
              </p:grpSp>
              <p:grpSp>
                <p:nvGrpSpPr>
                  <p:cNvPr id="34" name="Group 33"/>
                  <p:cNvGrpSpPr/>
                  <p:nvPr/>
                </p:nvGrpSpPr>
                <p:grpSpPr>
                  <a:xfrm>
                    <a:off x="285750" y="0"/>
                    <a:ext cx="361950" cy="142875"/>
                    <a:chOff x="0" y="0"/>
                    <a:chExt cx="361950" cy="142875"/>
                  </a:xfrm>
                </p:grpSpPr>
                <p:cxnSp>
                  <p:nvCxnSpPr>
                    <p:cNvPr id="35" name="Elbow Connector 34"/>
                    <p:cNvCxnSpPr/>
                    <p:nvPr/>
                  </p:nvCxnSpPr>
                  <p:spPr>
                    <a:xfrm>
                      <a:off x="142875" y="0"/>
                      <a:ext cx="219075" cy="142875"/>
                    </a:xfrm>
                    <a:prstGeom prst="bentConnector3">
                      <a:avLst/>
                    </a:prstGeom>
                    <a:noFill/>
                    <a:ln w="6350" cap="flat" cmpd="sng" algn="ctr">
                      <a:solidFill>
                        <a:sysClr val="windowText" lastClr="000000"/>
                      </a:solidFill>
                      <a:prstDash val="solid"/>
                      <a:miter lim="800000"/>
                    </a:ln>
                    <a:effectLst/>
                  </p:spPr>
                </p:cxnSp>
                <p:cxnSp>
                  <p:nvCxnSpPr>
                    <p:cNvPr id="36" name="Elbow Connector 35"/>
                    <p:cNvCxnSpPr/>
                    <p:nvPr/>
                  </p:nvCxnSpPr>
                  <p:spPr>
                    <a:xfrm flipH="1">
                      <a:off x="0" y="0"/>
                      <a:ext cx="219075" cy="142875"/>
                    </a:xfrm>
                    <a:prstGeom prst="bentConnector3">
                      <a:avLst/>
                    </a:prstGeom>
                    <a:noFill/>
                    <a:ln w="6350" cap="flat" cmpd="sng" algn="ctr">
                      <a:solidFill>
                        <a:sysClr val="windowText" lastClr="000000"/>
                      </a:solidFill>
                      <a:prstDash val="solid"/>
                      <a:miter lim="800000"/>
                    </a:ln>
                    <a:effectLst/>
                  </p:spPr>
                </p:cxnSp>
              </p:grpSp>
            </p:grpSp>
          </p:grpSp>
        </p:grpSp>
        <p:sp>
          <p:nvSpPr>
            <p:cNvPr id="14" name="Text Box 2"/>
            <p:cNvSpPr txBox="1">
              <a:spLocks noChangeArrowheads="1"/>
            </p:cNvSpPr>
            <p:nvPr/>
          </p:nvSpPr>
          <p:spPr bwMode="auto">
            <a:xfrm>
              <a:off x="2143125" y="2143125"/>
              <a:ext cx="981075" cy="25717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IN" sz="14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rPr>
                <a:t>End of count </a:t>
              </a:r>
              <a:endParaRPr kumimoji="0" lang="en-US" sz="14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sp>
          <p:nvSpPr>
            <p:cNvPr id="15" name="Text Box 2"/>
            <p:cNvSpPr txBox="1">
              <a:spLocks noChangeArrowheads="1"/>
            </p:cNvSpPr>
            <p:nvPr/>
          </p:nvSpPr>
          <p:spPr bwMode="auto">
            <a:xfrm>
              <a:off x="2828925" y="1657350"/>
              <a:ext cx="981075" cy="25717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IN"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rPr>
                <a:t>OR Gate </a:t>
              </a:r>
              <a:endParaRPr kumimoji="0" lang="en-US"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grpSp>
      <p:sp>
        <p:nvSpPr>
          <p:cNvPr id="63" name="Title 62"/>
          <p:cNvSpPr>
            <a:spLocks noGrp="1"/>
          </p:cNvSpPr>
          <p:nvPr>
            <p:ph type="title"/>
          </p:nvPr>
        </p:nvSpPr>
        <p:spPr>
          <a:xfrm>
            <a:off x="628650" y="365126"/>
            <a:ext cx="7886700" cy="792831"/>
          </a:xfrm>
        </p:spPr>
        <p:txBody>
          <a:bodyPr>
            <a:normAutofit/>
          </a:bodyPr>
          <a:lstStyle/>
          <a:p>
            <a:r>
              <a:rPr lang="en-US" dirty="0"/>
              <a:t>Point-to-point control – open loop</a:t>
            </a:r>
          </a:p>
        </p:txBody>
      </p:sp>
    </p:spTree>
    <p:extLst>
      <p:ext uri="{BB962C8B-B14F-4D97-AF65-F5344CB8AC3E}">
        <p14:creationId xmlns:p14="http://schemas.microsoft.com/office/powerpoint/2010/main" val="188891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open loop</a:t>
            </a:r>
          </a:p>
        </p:txBody>
      </p:sp>
      <p:sp>
        <p:nvSpPr>
          <p:cNvPr id="3" name="Content Placeholder 2"/>
          <p:cNvSpPr>
            <a:spLocks noGrp="1"/>
          </p:cNvSpPr>
          <p:nvPr>
            <p:ph idx="1"/>
          </p:nvPr>
        </p:nvSpPr>
        <p:spPr/>
        <p:txBody>
          <a:bodyPr/>
          <a:lstStyle/>
          <a:p>
            <a:r>
              <a:rPr lang="en-US" dirty="0"/>
              <a:t>Open loop is employed when the prime mover can reliably move through the extent of motion programmed. </a:t>
            </a:r>
          </a:p>
          <a:p>
            <a:r>
              <a:rPr lang="en-US" dirty="0"/>
              <a:t>For example – the stepper motor can reliably move through discrete steps and stop exactly at a pre-defined location. </a:t>
            </a:r>
          </a:p>
          <a:p>
            <a:r>
              <a:rPr lang="en-US" dirty="0"/>
              <a:t>In the previous control loop shown – there is indeed a feedback loop – but it is internal</a:t>
            </a:r>
          </a:p>
        </p:txBody>
      </p:sp>
    </p:spTree>
    <p:extLst>
      <p:ext uri="{BB962C8B-B14F-4D97-AF65-F5344CB8AC3E}">
        <p14:creationId xmlns:p14="http://schemas.microsoft.com/office/powerpoint/2010/main" val="3729237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p:cNvGrpSpPr/>
          <p:nvPr/>
        </p:nvGrpSpPr>
        <p:grpSpPr>
          <a:xfrm>
            <a:off x="7640858" y="3681917"/>
            <a:ext cx="1134852" cy="680343"/>
            <a:chOff x="685800" y="2594600"/>
            <a:chExt cx="1138346" cy="680343"/>
          </a:xfrm>
        </p:grpSpPr>
        <p:sp>
          <p:nvSpPr>
            <p:cNvPr id="99" name="Rectangle 98"/>
            <p:cNvSpPr/>
            <p:nvPr/>
          </p:nvSpPr>
          <p:spPr>
            <a:xfrm>
              <a:off x="685800" y="2594600"/>
              <a:ext cx="1138346" cy="67347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1013675" y="2773276"/>
              <a:ext cx="466499" cy="501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48253" y="149638"/>
            <a:ext cx="8229600" cy="734816"/>
          </a:xfrm>
        </p:spPr>
        <p:txBody>
          <a:bodyPr>
            <a:normAutofit/>
          </a:bodyPr>
          <a:lstStyle/>
          <a:p>
            <a:r>
              <a:rPr lang="en-US" dirty="0"/>
              <a:t>P-T-P control – another example</a:t>
            </a:r>
          </a:p>
        </p:txBody>
      </p:sp>
      <p:grpSp>
        <p:nvGrpSpPr>
          <p:cNvPr id="4" name="Group 3"/>
          <p:cNvGrpSpPr/>
          <p:nvPr/>
        </p:nvGrpSpPr>
        <p:grpSpPr>
          <a:xfrm>
            <a:off x="2442703" y="3993966"/>
            <a:ext cx="6016138" cy="2984603"/>
            <a:chOff x="0" y="285750"/>
            <a:chExt cx="3724275" cy="1414462"/>
          </a:xfrm>
        </p:grpSpPr>
        <p:grpSp>
          <p:nvGrpSpPr>
            <p:cNvPr id="5" name="Group 4"/>
            <p:cNvGrpSpPr/>
            <p:nvPr/>
          </p:nvGrpSpPr>
          <p:grpSpPr>
            <a:xfrm>
              <a:off x="0" y="285750"/>
              <a:ext cx="3724275" cy="1328737"/>
              <a:chOff x="0" y="285750"/>
              <a:chExt cx="3724275" cy="1328737"/>
            </a:xfrm>
          </p:grpSpPr>
          <p:grpSp>
            <p:nvGrpSpPr>
              <p:cNvPr id="7" name="Group 6"/>
              <p:cNvGrpSpPr/>
              <p:nvPr/>
            </p:nvGrpSpPr>
            <p:grpSpPr>
              <a:xfrm>
                <a:off x="2180919" y="285750"/>
                <a:ext cx="1543356" cy="1328737"/>
                <a:chOff x="-982994" y="285750"/>
                <a:chExt cx="2792744" cy="1328737"/>
              </a:xfrm>
            </p:grpSpPr>
            <p:sp>
              <p:nvSpPr>
                <p:cNvPr id="19" name="Oval 18"/>
                <p:cNvSpPr>
                  <a:spLocks noChangeArrowheads="1"/>
                </p:cNvSpPr>
                <p:nvPr/>
              </p:nvSpPr>
              <p:spPr bwMode="auto">
                <a:xfrm>
                  <a:off x="1219200" y="285750"/>
                  <a:ext cx="590550" cy="110490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Oval 19"/>
                <p:cNvSpPr>
                  <a:spLocks noChangeArrowheads="1"/>
                </p:cNvSpPr>
                <p:nvPr/>
              </p:nvSpPr>
              <p:spPr bwMode="auto">
                <a:xfrm>
                  <a:off x="1455102" y="348850"/>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a:spLocks noChangeArrowheads="1"/>
                </p:cNvSpPr>
                <p:nvPr/>
              </p:nvSpPr>
              <p:spPr bwMode="auto">
                <a:xfrm>
                  <a:off x="1314450" y="485775"/>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a:spLocks noChangeArrowheads="1"/>
                </p:cNvSpPr>
                <p:nvPr/>
              </p:nvSpPr>
              <p:spPr bwMode="auto">
                <a:xfrm>
                  <a:off x="1638300" y="590550"/>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a:spLocks noChangeArrowheads="1"/>
                </p:cNvSpPr>
                <p:nvPr/>
              </p:nvSpPr>
              <p:spPr bwMode="auto">
                <a:xfrm>
                  <a:off x="1285875" y="657225"/>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a:spLocks noChangeArrowheads="1"/>
                </p:cNvSpPr>
                <p:nvPr/>
              </p:nvSpPr>
              <p:spPr bwMode="auto">
                <a:xfrm>
                  <a:off x="1562100" y="1104900"/>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a:spLocks noChangeArrowheads="1"/>
                </p:cNvSpPr>
                <p:nvPr/>
              </p:nvSpPr>
              <p:spPr bwMode="auto">
                <a:xfrm>
                  <a:off x="1438275" y="1219200"/>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25"/>
                <p:cNvSpPr>
                  <a:spLocks noChangeArrowheads="1"/>
                </p:cNvSpPr>
                <p:nvPr/>
              </p:nvSpPr>
              <p:spPr bwMode="auto">
                <a:xfrm>
                  <a:off x="1657350" y="762000"/>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a:spLocks noChangeArrowheads="1"/>
                </p:cNvSpPr>
                <p:nvPr/>
              </p:nvSpPr>
              <p:spPr bwMode="auto">
                <a:xfrm>
                  <a:off x="1619250" y="952500"/>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Oval 27"/>
                <p:cNvSpPr>
                  <a:spLocks noChangeArrowheads="1"/>
                </p:cNvSpPr>
                <p:nvPr/>
              </p:nvSpPr>
              <p:spPr bwMode="auto">
                <a:xfrm>
                  <a:off x="1587175" y="451955"/>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a:spLocks noChangeArrowheads="1"/>
                </p:cNvSpPr>
                <p:nvPr/>
              </p:nvSpPr>
              <p:spPr bwMode="auto">
                <a:xfrm>
                  <a:off x="1285875" y="942975"/>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a:spLocks noChangeArrowheads="1"/>
                </p:cNvSpPr>
                <p:nvPr/>
              </p:nvSpPr>
              <p:spPr bwMode="auto">
                <a:xfrm>
                  <a:off x="1333500" y="1095375"/>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Text Box 27"/>
                <p:cNvSpPr txBox="1">
                  <a:spLocks noChangeArrowheads="1"/>
                </p:cNvSpPr>
                <p:nvPr/>
              </p:nvSpPr>
              <p:spPr bwMode="auto">
                <a:xfrm>
                  <a:off x="-982994" y="1376362"/>
                  <a:ext cx="2240645" cy="238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IN"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Encoder,  200 holes </a:t>
                  </a:r>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32" name="Line 28"/>
                <p:cNvCxnSpPr>
                  <a:cxnSpLocks noChangeShapeType="1"/>
                </p:cNvCxnSpPr>
                <p:nvPr/>
              </p:nvCxnSpPr>
              <p:spPr bwMode="auto">
                <a:xfrm flipV="1">
                  <a:off x="1078866" y="1166813"/>
                  <a:ext cx="290513" cy="28543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grpSp>
            <p:nvGrpSpPr>
              <p:cNvPr id="8" name="Group 7"/>
              <p:cNvGrpSpPr>
                <a:grpSpLocks/>
              </p:cNvGrpSpPr>
              <p:nvPr/>
            </p:nvGrpSpPr>
            <p:grpSpPr bwMode="auto">
              <a:xfrm>
                <a:off x="0" y="333375"/>
                <a:ext cx="3200400" cy="1063625"/>
                <a:chOff x="2025" y="1785"/>
                <a:chExt cx="5040" cy="1675"/>
              </a:xfrm>
            </p:grpSpPr>
            <p:sp>
              <p:nvSpPr>
                <p:cNvPr id="10" name="AutoShape 4"/>
                <p:cNvSpPr>
                  <a:spLocks noChangeArrowheads="1"/>
                </p:cNvSpPr>
                <p:nvPr/>
              </p:nvSpPr>
              <p:spPr bwMode="auto">
                <a:xfrm>
                  <a:off x="2040" y="2160"/>
                  <a:ext cx="1110" cy="840"/>
                </a:xfrm>
                <a:prstGeom prst="flowChartAlternateProcess">
                  <a:avLst/>
                </a:prstGeom>
                <a:solidFill>
                  <a:srgbClr val="FFFFFF"/>
                </a:solidFill>
                <a:ln w="9525">
                  <a:solidFill>
                    <a:srgbClr val="000000"/>
                  </a:solidFill>
                  <a:miter lim="800000"/>
                  <a:headEnd/>
                  <a:tailEnd/>
                </a:ln>
              </p:spPr>
              <p:txBody>
                <a:bodyPr rot="0" vert="horz" wrap="square" lIns="0" tIns="0" rIns="0" bIns="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Times New Roman" panose="02020603050405020304" pitchFamily="18" charset="0"/>
                    </a:rPr>
                    <a:t>DC Motor </a:t>
                  </a:r>
                </a:p>
              </p:txBody>
            </p:sp>
            <p:sp>
              <p:nvSpPr>
                <p:cNvPr id="11" name="AutoShape 5"/>
                <p:cNvSpPr>
                  <a:spLocks noChangeArrowheads="1"/>
                </p:cNvSpPr>
                <p:nvPr/>
              </p:nvSpPr>
              <p:spPr bwMode="auto">
                <a:xfrm flipV="1">
                  <a:off x="2025" y="3000"/>
                  <a:ext cx="1080" cy="19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Rectangle 11"/>
                <p:cNvSpPr>
                  <a:spLocks noChangeArrowheads="1"/>
                </p:cNvSpPr>
                <p:nvPr/>
              </p:nvSpPr>
              <p:spPr bwMode="auto">
                <a:xfrm>
                  <a:off x="3150" y="2490"/>
                  <a:ext cx="3585" cy="1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AutoShape 7"/>
                <p:cNvSpPr>
                  <a:spLocks noChangeArrowheads="1"/>
                </p:cNvSpPr>
                <p:nvPr/>
              </p:nvSpPr>
              <p:spPr bwMode="auto">
                <a:xfrm>
                  <a:off x="3390" y="2265"/>
                  <a:ext cx="825" cy="630"/>
                </a:xfrm>
                <a:prstGeom prst="flowChartProcess">
                  <a:avLst/>
                </a:prstGeom>
                <a:solidFill>
                  <a:srgbClr val="FFFFFF"/>
                </a:solidFill>
                <a:ln w="9525">
                  <a:solidFill>
                    <a:srgbClr val="000000"/>
                  </a:solidFill>
                  <a:miter lim="800000"/>
                  <a:headEnd/>
                  <a:tailEnd/>
                </a:ln>
              </p:spPr>
              <p:txBody>
                <a:bodyPr rot="0" vert="horz" wrap="square" lIns="0" tIns="0" rIns="0" bIns="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pitchFamily="34" charset="0"/>
                      <a:ea typeface="Times New Roman" panose="02020603050405020304" pitchFamily="18" charset="0"/>
                      <a:cs typeface="Calibri" panose="020F0502020204030204" pitchFamily="34" charset="0"/>
                    </a:rPr>
                    <a:t>Gear box Ratio = ¼ </a:t>
                  </a:r>
                </a:p>
              </p:txBody>
            </p:sp>
            <p:sp>
              <p:nvSpPr>
                <p:cNvPr id="14" name="Rectangle 13" descr="Light upward diagonal"/>
                <p:cNvSpPr>
                  <a:spLocks noChangeArrowheads="1"/>
                </p:cNvSpPr>
                <p:nvPr/>
              </p:nvSpPr>
              <p:spPr bwMode="auto">
                <a:xfrm>
                  <a:off x="5565" y="2220"/>
                  <a:ext cx="750" cy="705"/>
                </a:xfrm>
                <a:prstGeom prst="rect">
                  <a:avLst/>
                </a:prstGeom>
                <a:pattFill prst="ltUpDiag">
                  <a:fgClr>
                    <a:srgbClr val="000000"/>
                  </a:fgClr>
                  <a:bgClr>
                    <a:srgbClr val="FFFFFF"/>
                  </a:bgClr>
                </a:patt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14" descr="Wide downward diagonal"/>
                <p:cNvSpPr>
                  <a:spLocks noChangeArrowheads="1"/>
                </p:cNvSpPr>
                <p:nvPr/>
              </p:nvSpPr>
              <p:spPr bwMode="auto">
                <a:xfrm>
                  <a:off x="4830" y="2490"/>
                  <a:ext cx="2235" cy="180"/>
                </a:xfrm>
                <a:prstGeom prst="rect">
                  <a:avLst/>
                </a:prstGeom>
                <a:pattFill prst="wdDnDiag">
                  <a:fgClr>
                    <a:srgbClr val="000000"/>
                  </a:fgClr>
                  <a:bgClr>
                    <a:srgbClr val="FFFFFF"/>
                  </a:bgClr>
                </a:patt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AutoShape 10"/>
                <p:cNvSpPr>
                  <a:spLocks noChangeArrowheads="1"/>
                </p:cNvSpPr>
                <p:nvPr/>
              </p:nvSpPr>
              <p:spPr bwMode="auto">
                <a:xfrm>
                  <a:off x="5085" y="1785"/>
                  <a:ext cx="1755" cy="435"/>
                </a:xfrm>
                <a:prstGeom prst="flowChartProcess">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en-IN"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CNC Table </a:t>
                  </a:r>
                  <a:endParaRPr kumimoji="0" lang="en-US"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11"/>
                <p:cNvSpPr txBox="1">
                  <a:spLocks noChangeArrowheads="1"/>
                </p:cNvSpPr>
                <p:nvPr/>
              </p:nvSpPr>
              <p:spPr bwMode="auto">
                <a:xfrm>
                  <a:off x="4293" y="2950"/>
                  <a:ext cx="1620" cy="5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panose="02020603050405020304" pitchFamily="18" charset="0"/>
                      <a:ea typeface="Times New Roman" panose="02020603050405020304" pitchFamily="18" charset="0"/>
                    </a:rPr>
                    <a:t>Lead</a:t>
                  </a:r>
                  <a:r>
                    <a:rPr kumimoji="0" lang="en-US" b="0" i="0" u="none" strike="noStrike" kern="0" cap="none" spc="0" normalizeH="0" noProof="0" dirty="0">
                      <a:ln>
                        <a:noFill/>
                      </a:ln>
                      <a:solidFill>
                        <a:sysClr val="windowText" lastClr="000000"/>
                      </a:solidFill>
                      <a:effectLst/>
                      <a:uLnTx/>
                      <a:uFillTx/>
                      <a:latin typeface="Times New Roman" panose="02020603050405020304" pitchFamily="18" charset="0"/>
                      <a:ea typeface="Times New Roman" panose="02020603050405020304" pitchFamily="18" charset="0"/>
                    </a:rPr>
                    <a:t> screw pitch = 4mm, 1 start</a:t>
                  </a:r>
                  <a:endParaRPr kumimoji="0" lang="en-US" b="0" i="0" u="none" strike="noStrike" kern="0" cap="none" spc="0" normalizeH="0" baseline="0" noProof="0" dirty="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p:grpSp>
          <p:sp>
            <p:nvSpPr>
              <p:cNvPr id="9" name="Rectangle 8"/>
              <p:cNvSpPr>
                <a:spLocks noChangeArrowheads="1"/>
              </p:cNvSpPr>
              <p:nvPr/>
            </p:nvSpPr>
            <p:spPr bwMode="auto">
              <a:xfrm>
                <a:off x="3200400" y="781050"/>
                <a:ext cx="342900" cy="1123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6" name="Text Box 29"/>
            <p:cNvSpPr txBox="1">
              <a:spLocks noChangeArrowheads="1"/>
            </p:cNvSpPr>
            <p:nvPr/>
          </p:nvSpPr>
          <p:spPr bwMode="auto">
            <a:xfrm>
              <a:off x="307794" y="1376362"/>
              <a:ext cx="628650" cy="323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IN"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Fig. 1</a:t>
              </a:r>
              <a:endParaRPr kumimoji="0" lang="en-US" sz="2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graphicFrame>
        <p:nvGraphicFramePr>
          <p:cNvPr id="34" name="Content Placeholder 61"/>
          <p:cNvGraphicFramePr>
            <a:graphicFrameLocks noGrp="1"/>
          </p:cNvGraphicFramePr>
          <p:nvPr>
            <p:ph idx="1"/>
          </p:nvPr>
        </p:nvGraphicFramePr>
        <p:xfrm>
          <a:off x="4337326" y="1934505"/>
          <a:ext cx="2822967" cy="386585"/>
        </p:xfrm>
        <a:graphic>
          <a:graphicData uri="http://schemas.openxmlformats.org/drawingml/2006/table">
            <a:tbl>
              <a:tblPr firstRow="1" firstCol="1" bandRow="1"/>
              <a:tblGrid>
                <a:gridCol w="403281">
                  <a:extLst>
                    <a:ext uri="{9D8B030D-6E8A-4147-A177-3AD203B41FA5}">
                      <a16:colId xmlns:a16="http://schemas.microsoft.com/office/drawing/2014/main" val="20000"/>
                    </a:ext>
                  </a:extLst>
                </a:gridCol>
                <a:gridCol w="403281">
                  <a:extLst>
                    <a:ext uri="{9D8B030D-6E8A-4147-A177-3AD203B41FA5}">
                      <a16:colId xmlns:a16="http://schemas.microsoft.com/office/drawing/2014/main" val="20001"/>
                    </a:ext>
                  </a:extLst>
                </a:gridCol>
                <a:gridCol w="403281">
                  <a:extLst>
                    <a:ext uri="{9D8B030D-6E8A-4147-A177-3AD203B41FA5}">
                      <a16:colId xmlns:a16="http://schemas.microsoft.com/office/drawing/2014/main" val="20002"/>
                    </a:ext>
                  </a:extLst>
                </a:gridCol>
                <a:gridCol w="403281">
                  <a:extLst>
                    <a:ext uri="{9D8B030D-6E8A-4147-A177-3AD203B41FA5}">
                      <a16:colId xmlns:a16="http://schemas.microsoft.com/office/drawing/2014/main" val="20003"/>
                    </a:ext>
                  </a:extLst>
                </a:gridCol>
                <a:gridCol w="403281">
                  <a:extLst>
                    <a:ext uri="{9D8B030D-6E8A-4147-A177-3AD203B41FA5}">
                      <a16:colId xmlns:a16="http://schemas.microsoft.com/office/drawing/2014/main" val="20004"/>
                    </a:ext>
                  </a:extLst>
                </a:gridCol>
                <a:gridCol w="403281">
                  <a:extLst>
                    <a:ext uri="{9D8B030D-6E8A-4147-A177-3AD203B41FA5}">
                      <a16:colId xmlns:a16="http://schemas.microsoft.com/office/drawing/2014/main" val="20005"/>
                    </a:ext>
                  </a:extLst>
                </a:gridCol>
                <a:gridCol w="403281">
                  <a:extLst>
                    <a:ext uri="{9D8B030D-6E8A-4147-A177-3AD203B41FA5}">
                      <a16:colId xmlns:a16="http://schemas.microsoft.com/office/drawing/2014/main" val="20006"/>
                    </a:ext>
                  </a:extLst>
                </a:gridCol>
              </a:tblGrid>
              <a:tr h="386585">
                <a:tc>
                  <a:txBody>
                    <a:bodyPr/>
                    <a:lstStyle/>
                    <a:p>
                      <a:pPr marL="0" marR="0" algn="l">
                        <a:lnSpc>
                          <a:spcPct val="107000"/>
                        </a:lnSpc>
                        <a:spcBef>
                          <a:spcPts val="0"/>
                        </a:spcBef>
                        <a:spcAft>
                          <a:spcPts val="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a:effectLst/>
                          <a:latin typeface="Calibri" panose="020F0502020204030204" pitchFamily="34" charset="0"/>
                          <a:ea typeface="Calibri" panose="020F0502020204030204" pitchFamily="34" charset="0"/>
                          <a:cs typeface="Times New Roman" panose="02020603050405020304" pitchFamily="18" charset="0"/>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a:effectLst/>
                          <a:latin typeface="Calibri" panose="020F0502020204030204" pitchFamily="34" charset="0"/>
                          <a:ea typeface="Calibri" panose="020F0502020204030204" pitchFamily="34" charset="0"/>
                          <a:cs typeface="Times New Roman" panose="02020603050405020304" pitchFamily="18" charset="0"/>
                        </a:rPr>
                        <a:t>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a:effectLst/>
                          <a:latin typeface="Calibri" panose="020F0502020204030204" pitchFamily="34" charset="0"/>
                          <a:ea typeface="Calibri" panose="020F0502020204030204" pitchFamily="34" charset="0"/>
                          <a:cs typeface="Times New Roman" panose="02020603050405020304" pitchFamily="18" charset="0"/>
                        </a:rPr>
                        <a:t>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a:effectLst/>
                          <a:latin typeface="Calibri" panose="020F0502020204030204" pitchFamily="34" charset="0"/>
                          <a:ea typeface="Calibri" panose="020F0502020204030204" pitchFamily="34" charset="0"/>
                          <a:cs typeface="Times New Roman" panose="02020603050405020304" pitchFamily="18" charset="0"/>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36" name="Text Box 2"/>
          <p:cNvSpPr txBox="1">
            <a:spLocks noChangeArrowheads="1"/>
          </p:cNvSpPr>
          <p:nvPr/>
        </p:nvSpPr>
        <p:spPr bwMode="auto">
          <a:xfrm>
            <a:off x="2576135" y="1967330"/>
            <a:ext cx="1924318" cy="384840"/>
          </a:xfrm>
          <a:prstGeom prst="rect">
            <a:avLst/>
          </a:prstGeom>
          <a:no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IN" sz="13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rPr>
              <a:t>Position down counter</a:t>
            </a:r>
            <a:endParaRPr kumimoji="0" lang="en-US" sz="13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cxnSp>
        <p:nvCxnSpPr>
          <p:cNvPr id="44" name="Straight Arrow Connector 43"/>
          <p:cNvCxnSpPr>
            <a:stCxn id="20" idx="6"/>
          </p:cNvCxnSpPr>
          <p:nvPr/>
        </p:nvCxnSpPr>
        <p:spPr>
          <a:xfrm flipH="1">
            <a:off x="7936958" y="4222913"/>
            <a:ext cx="286348" cy="10372"/>
          </a:xfrm>
          <a:prstGeom prst="straightConnector1">
            <a:avLst/>
          </a:prstGeom>
          <a:noFill/>
          <a:ln w="6350" cap="flat" cmpd="sng" algn="ctr">
            <a:solidFill>
              <a:sysClr val="windowText" lastClr="000000"/>
            </a:solidFill>
            <a:prstDash val="solid"/>
            <a:miter lim="800000"/>
            <a:tailEnd type="triangle"/>
          </a:ln>
          <a:effectLst/>
        </p:spPr>
      </p:cxnSp>
      <p:cxnSp>
        <p:nvCxnSpPr>
          <p:cNvPr id="47" name="Straight Connector 46"/>
          <p:cNvCxnSpPr/>
          <p:nvPr/>
        </p:nvCxnSpPr>
        <p:spPr>
          <a:xfrm>
            <a:off x="3290892" y="3921884"/>
            <a:ext cx="2405503" cy="5913"/>
          </a:xfrm>
          <a:prstGeom prst="line">
            <a:avLst/>
          </a:prstGeom>
          <a:noFill/>
          <a:ln w="6350" cap="flat" cmpd="sng" algn="ctr">
            <a:solidFill>
              <a:sysClr val="windowText" lastClr="000000"/>
            </a:solidFill>
            <a:prstDash val="solid"/>
            <a:miter lim="800000"/>
            <a:headEnd type="stealth"/>
            <a:tailEnd type="none"/>
          </a:ln>
          <a:effectLst/>
        </p:spPr>
      </p:cxnSp>
      <p:cxnSp>
        <p:nvCxnSpPr>
          <p:cNvPr id="48" name="Straight Connector 47"/>
          <p:cNvCxnSpPr/>
          <p:nvPr/>
        </p:nvCxnSpPr>
        <p:spPr>
          <a:xfrm flipV="1">
            <a:off x="5696395" y="3694301"/>
            <a:ext cx="0" cy="233496"/>
          </a:xfrm>
          <a:prstGeom prst="line">
            <a:avLst/>
          </a:prstGeom>
          <a:noFill/>
          <a:ln w="6350" cap="flat" cmpd="sng" algn="ctr">
            <a:solidFill>
              <a:sysClr val="windowText" lastClr="000000"/>
            </a:solidFill>
            <a:prstDash val="solid"/>
            <a:miter lim="800000"/>
          </a:ln>
          <a:effectLst/>
        </p:spPr>
      </p:cxnSp>
      <p:grpSp>
        <p:nvGrpSpPr>
          <p:cNvPr id="49" name="Group 48"/>
          <p:cNvGrpSpPr/>
          <p:nvPr/>
        </p:nvGrpSpPr>
        <p:grpSpPr>
          <a:xfrm>
            <a:off x="4315134" y="1467566"/>
            <a:ext cx="2845158" cy="2240321"/>
            <a:chOff x="0" y="0"/>
            <a:chExt cx="2295525" cy="1724025"/>
          </a:xfrm>
        </p:grpSpPr>
        <p:grpSp>
          <p:nvGrpSpPr>
            <p:cNvPr id="63" name="Group 62"/>
            <p:cNvGrpSpPr/>
            <p:nvPr/>
          </p:nvGrpSpPr>
          <p:grpSpPr>
            <a:xfrm rot="5400000">
              <a:off x="285750" y="-285750"/>
              <a:ext cx="1724025" cy="2295525"/>
              <a:chOff x="0" y="0"/>
              <a:chExt cx="1724025" cy="971550"/>
            </a:xfrm>
          </p:grpSpPr>
          <p:sp>
            <p:nvSpPr>
              <p:cNvPr id="71" name="Arc 70"/>
              <p:cNvSpPr/>
              <p:nvPr/>
            </p:nvSpPr>
            <p:spPr>
              <a:xfrm>
                <a:off x="0" y="0"/>
                <a:ext cx="1724025" cy="971550"/>
              </a:xfrm>
              <a:prstGeom prst="arc">
                <a:avLst>
                  <a:gd name="adj1" fmla="val 16200000"/>
                  <a:gd name="adj2" fmla="val 5548452"/>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sp>
            <p:nvSpPr>
              <p:cNvPr id="72" name="Arc 71"/>
              <p:cNvSpPr/>
              <p:nvPr/>
            </p:nvSpPr>
            <p:spPr>
              <a:xfrm>
                <a:off x="553820" y="0"/>
                <a:ext cx="695325" cy="971550"/>
              </a:xfrm>
              <a:prstGeom prst="arc">
                <a:avLst>
                  <a:gd name="adj1" fmla="val 16200000"/>
                  <a:gd name="adj2" fmla="val 5548452"/>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grpSp>
        <p:cxnSp>
          <p:nvCxnSpPr>
            <p:cNvPr id="64" name="Straight Arrow Connector 63"/>
            <p:cNvCxnSpPr/>
            <p:nvPr/>
          </p:nvCxnSpPr>
          <p:spPr>
            <a:xfrm>
              <a:off x="828675" y="657225"/>
              <a:ext cx="19050" cy="571500"/>
            </a:xfrm>
            <a:prstGeom prst="straightConnector1">
              <a:avLst/>
            </a:prstGeom>
            <a:noFill/>
            <a:ln w="6350" cap="flat" cmpd="sng" algn="ctr">
              <a:solidFill>
                <a:sysClr val="windowText" lastClr="000000"/>
              </a:solidFill>
              <a:prstDash val="solid"/>
              <a:miter lim="800000"/>
              <a:tailEnd type="triangle"/>
            </a:ln>
            <a:effectLst/>
          </p:spPr>
        </p:cxnSp>
        <p:cxnSp>
          <p:nvCxnSpPr>
            <p:cNvPr id="65" name="Straight Arrow Connector 64"/>
            <p:cNvCxnSpPr/>
            <p:nvPr/>
          </p:nvCxnSpPr>
          <p:spPr>
            <a:xfrm>
              <a:off x="2171700" y="657225"/>
              <a:ext cx="19050" cy="381000"/>
            </a:xfrm>
            <a:prstGeom prst="straightConnector1">
              <a:avLst/>
            </a:prstGeom>
            <a:noFill/>
            <a:ln w="6350" cap="flat" cmpd="sng" algn="ctr">
              <a:solidFill>
                <a:sysClr val="windowText" lastClr="000000"/>
              </a:solidFill>
              <a:prstDash val="solid"/>
              <a:miter lim="800000"/>
              <a:tailEnd type="triangle"/>
            </a:ln>
            <a:effectLst/>
          </p:spPr>
        </p:cxnSp>
        <p:cxnSp>
          <p:nvCxnSpPr>
            <p:cNvPr id="66" name="Straight Arrow Connector 65"/>
            <p:cNvCxnSpPr/>
            <p:nvPr/>
          </p:nvCxnSpPr>
          <p:spPr>
            <a:xfrm>
              <a:off x="171450" y="657225"/>
              <a:ext cx="19050" cy="438150"/>
            </a:xfrm>
            <a:prstGeom prst="straightConnector1">
              <a:avLst/>
            </a:prstGeom>
            <a:noFill/>
            <a:ln w="6350" cap="flat" cmpd="sng" algn="ctr">
              <a:solidFill>
                <a:sysClr val="windowText" lastClr="000000"/>
              </a:solidFill>
              <a:prstDash val="solid"/>
              <a:miter lim="800000"/>
              <a:tailEnd type="triangle"/>
            </a:ln>
            <a:effectLst/>
          </p:spPr>
        </p:cxnSp>
        <p:cxnSp>
          <p:nvCxnSpPr>
            <p:cNvPr id="67" name="Straight Arrow Connector 66"/>
            <p:cNvCxnSpPr/>
            <p:nvPr/>
          </p:nvCxnSpPr>
          <p:spPr>
            <a:xfrm>
              <a:off x="1181100" y="657225"/>
              <a:ext cx="19050" cy="571500"/>
            </a:xfrm>
            <a:prstGeom prst="straightConnector1">
              <a:avLst/>
            </a:prstGeom>
            <a:noFill/>
            <a:ln w="6350" cap="flat" cmpd="sng" algn="ctr">
              <a:solidFill>
                <a:sysClr val="windowText" lastClr="000000"/>
              </a:solidFill>
              <a:prstDash val="solid"/>
              <a:miter lim="800000"/>
              <a:tailEnd type="triangle"/>
            </a:ln>
            <a:effectLst/>
          </p:spPr>
        </p:cxnSp>
        <p:cxnSp>
          <p:nvCxnSpPr>
            <p:cNvPr id="68" name="Straight Arrow Connector 67"/>
            <p:cNvCxnSpPr/>
            <p:nvPr/>
          </p:nvCxnSpPr>
          <p:spPr>
            <a:xfrm>
              <a:off x="1847850" y="657225"/>
              <a:ext cx="0" cy="514350"/>
            </a:xfrm>
            <a:prstGeom prst="straightConnector1">
              <a:avLst/>
            </a:prstGeom>
            <a:noFill/>
            <a:ln w="6350" cap="flat" cmpd="sng" algn="ctr">
              <a:solidFill>
                <a:sysClr val="windowText" lastClr="000000"/>
              </a:solidFill>
              <a:prstDash val="solid"/>
              <a:miter lim="800000"/>
              <a:tailEnd type="triangle"/>
            </a:ln>
            <a:effectLst/>
          </p:spPr>
        </p:cxnSp>
        <p:cxnSp>
          <p:nvCxnSpPr>
            <p:cNvPr id="69" name="Straight Arrow Connector 68"/>
            <p:cNvCxnSpPr/>
            <p:nvPr/>
          </p:nvCxnSpPr>
          <p:spPr>
            <a:xfrm>
              <a:off x="523875" y="657225"/>
              <a:ext cx="0" cy="523875"/>
            </a:xfrm>
            <a:prstGeom prst="straightConnector1">
              <a:avLst/>
            </a:prstGeom>
            <a:noFill/>
            <a:ln w="6350" cap="flat" cmpd="sng" algn="ctr">
              <a:solidFill>
                <a:sysClr val="windowText" lastClr="000000"/>
              </a:solidFill>
              <a:prstDash val="solid"/>
              <a:miter lim="800000"/>
              <a:tailEnd type="triangle"/>
            </a:ln>
            <a:effectLst/>
          </p:spPr>
        </p:cxnSp>
        <p:cxnSp>
          <p:nvCxnSpPr>
            <p:cNvPr id="70" name="Straight Arrow Connector 69"/>
            <p:cNvCxnSpPr/>
            <p:nvPr/>
          </p:nvCxnSpPr>
          <p:spPr>
            <a:xfrm>
              <a:off x="1514475" y="657225"/>
              <a:ext cx="9525" cy="571500"/>
            </a:xfrm>
            <a:prstGeom prst="straightConnector1">
              <a:avLst/>
            </a:prstGeom>
            <a:noFill/>
            <a:ln w="6350" cap="flat" cmpd="sng" algn="ctr">
              <a:solidFill>
                <a:sysClr val="windowText" lastClr="000000"/>
              </a:solidFill>
              <a:prstDash val="solid"/>
              <a:miter lim="800000"/>
              <a:tailEnd type="triangle"/>
            </a:ln>
            <a:effectLst/>
          </p:spPr>
        </p:cxnSp>
      </p:grpSp>
      <p:grpSp>
        <p:nvGrpSpPr>
          <p:cNvPr id="56" name="Group 55"/>
          <p:cNvGrpSpPr/>
          <p:nvPr/>
        </p:nvGrpSpPr>
        <p:grpSpPr>
          <a:xfrm rot="5400000">
            <a:off x="8006247" y="2599521"/>
            <a:ext cx="805920" cy="250385"/>
            <a:chOff x="0" y="0"/>
            <a:chExt cx="647700" cy="142875"/>
          </a:xfrm>
        </p:grpSpPr>
        <p:grpSp>
          <p:nvGrpSpPr>
            <p:cNvPr id="57" name="Group 56"/>
            <p:cNvGrpSpPr/>
            <p:nvPr/>
          </p:nvGrpSpPr>
          <p:grpSpPr>
            <a:xfrm>
              <a:off x="0" y="0"/>
              <a:ext cx="361950" cy="142875"/>
              <a:chOff x="0" y="0"/>
              <a:chExt cx="361950" cy="142875"/>
            </a:xfrm>
          </p:grpSpPr>
          <p:cxnSp>
            <p:nvCxnSpPr>
              <p:cNvPr id="61" name="Elbow Connector 60"/>
              <p:cNvCxnSpPr/>
              <p:nvPr/>
            </p:nvCxnSpPr>
            <p:spPr>
              <a:xfrm>
                <a:off x="142875" y="0"/>
                <a:ext cx="219075" cy="142875"/>
              </a:xfrm>
              <a:prstGeom prst="bentConnector3">
                <a:avLst/>
              </a:prstGeom>
              <a:noFill/>
              <a:ln w="6350" cap="flat" cmpd="sng" algn="ctr">
                <a:solidFill>
                  <a:sysClr val="windowText" lastClr="000000"/>
                </a:solidFill>
                <a:prstDash val="solid"/>
                <a:miter lim="800000"/>
              </a:ln>
              <a:effectLst/>
            </p:spPr>
          </p:cxnSp>
          <p:cxnSp>
            <p:nvCxnSpPr>
              <p:cNvPr id="62" name="Elbow Connector 61"/>
              <p:cNvCxnSpPr/>
              <p:nvPr/>
            </p:nvCxnSpPr>
            <p:spPr>
              <a:xfrm flipH="1">
                <a:off x="0" y="0"/>
                <a:ext cx="219075" cy="142875"/>
              </a:xfrm>
              <a:prstGeom prst="bentConnector3">
                <a:avLst/>
              </a:prstGeom>
              <a:noFill/>
              <a:ln w="6350" cap="flat" cmpd="sng" algn="ctr">
                <a:solidFill>
                  <a:sysClr val="windowText" lastClr="000000"/>
                </a:solidFill>
                <a:prstDash val="solid"/>
                <a:miter lim="800000"/>
              </a:ln>
              <a:effectLst/>
            </p:spPr>
          </p:cxnSp>
        </p:grpSp>
        <p:grpSp>
          <p:nvGrpSpPr>
            <p:cNvPr id="58" name="Group 57"/>
            <p:cNvGrpSpPr/>
            <p:nvPr/>
          </p:nvGrpSpPr>
          <p:grpSpPr>
            <a:xfrm>
              <a:off x="285750" y="0"/>
              <a:ext cx="361950" cy="142875"/>
              <a:chOff x="0" y="0"/>
              <a:chExt cx="361950" cy="142875"/>
            </a:xfrm>
          </p:grpSpPr>
          <p:cxnSp>
            <p:nvCxnSpPr>
              <p:cNvPr id="59" name="Elbow Connector 58"/>
              <p:cNvCxnSpPr/>
              <p:nvPr/>
            </p:nvCxnSpPr>
            <p:spPr>
              <a:xfrm>
                <a:off x="142875" y="0"/>
                <a:ext cx="219075" cy="142875"/>
              </a:xfrm>
              <a:prstGeom prst="bentConnector3">
                <a:avLst/>
              </a:prstGeom>
              <a:noFill/>
              <a:ln w="6350" cap="flat" cmpd="sng" algn="ctr">
                <a:solidFill>
                  <a:sysClr val="windowText" lastClr="000000"/>
                </a:solidFill>
                <a:prstDash val="solid"/>
                <a:miter lim="800000"/>
              </a:ln>
              <a:effectLst/>
            </p:spPr>
          </p:cxnSp>
          <p:cxnSp>
            <p:nvCxnSpPr>
              <p:cNvPr id="60" name="Elbow Connector 59"/>
              <p:cNvCxnSpPr/>
              <p:nvPr/>
            </p:nvCxnSpPr>
            <p:spPr>
              <a:xfrm flipH="1">
                <a:off x="0" y="0"/>
                <a:ext cx="219075" cy="142875"/>
              </a:xfrm>
              <a:prstGeom prst="bentConnector3">
                <a:avLst>
                  <a:gd name="adj1" fmla="val 49999"/>
                </a:avLst>
              </a:prstGeom>
              <a:noFill/>
              <a:ln w="6350" cap="flat" cmpd="sng" algn="ctr">
                <a:solidFill>
                  <a:sysClr val="windowText" lastClr="000000"/>
                </a:solidFill>
                <a:prstDash val="solid"/>
                <a:miter lim="800000"/>
              </a:ln>
              <a:effectLst/>
            </p:spPr>
          </p:cxnSp>
        </p:grpSp>
      </p:grpSp>
      <p:sp>
        <p:nvSpPr>
          <p:cNvPr id="38" name="Text Box 2"/>
          <p:cNvSpPr txBox="1">
            <a:spLocks noChangeArrowheads="1"/>
          </p:cNvSpPr>
          <p:nvPr/>
        </p:nvSpPr>
        <p:spPr bwMode="auto">
          <a:xfrm>
            <a:off x="3308930" y="3532958"/>
            <a:ext cx="1576919" cy="36764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IN" sz="16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rPr>
              <a:t>End of count </a:t>
            </a:r>
            <a:endParaRPr kumimoji="0" lang="en-US" sz="16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sp>
        <p:nvSpPr>
          <p:cNvPr id="39" name="Text Box 2"/>
          <p:cNvSpPr txBox="1">
            <a:spLocks noChangeArrowheads="1"/>
          </p:cNvSpPr>
          <p:nvPr/>
        </p:nvSpPr>
        <p:spPr bwMode="auto">
          <a:xfrm>
            <a:off x="5182848" y="3135663"/>
            <a:ext cx="1215980" cy="37109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IN" sz="16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rPr>
              <a:t>OR Gate </a:t>
            </a:r>
            <a:endParaRPr kumimoji="0" lang="en-US" sz="16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cxnSp>
        <p:nvCxnSpPr>
          <p:cNvPr id="88" name="Straight Arrow Connector 87"/>
          <p:cNvCxnSpPr/>
          <p:nvPr/>
        </p:nvCxnSpPr>
        <p:spPr>
          <a:xfrm flipH="1" flipV="1">
            <a:off x="8166497" y="2152616"/>
            <a:ext cx="16278" cy="1507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7121160" y="2182157"/>
            <a:ext cx="1045337" cy="2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H="1" flipV="1">
            <a:off x="8339467" y="4231771"/>
            <a:ext cx="119374" cy="3028"/>
          </a:xfrm>
          <a:prstGeom prst="straightConnector1">
            <a:avLst/>
          </a:prstGeom>
          <a:noFill/>
          <a:ln w="6350" cap="flat" cmpd="sng" algn="ctr">
            <a:solidFill>
              <a:sysClr val="windowText" lastClr="000000"/>
            </a:solidFill>
            <a:prstDash val="solid"/>
            <a:miter lim="800000"/>
            <a:tailEnd type="none"/>
          </a:ln>
          <a:effectLst/>
        </p:spPr>
      </p:cxnSp>
      <p:sp>
        <p:nvSpPr>
          <p:cNvPr id="108" name="Rectangle 107"/>
          <p:cNvSpPr/>
          <p:nvPr/>
        </p:nvSpPr>
        <p:spPr>
          <a:xfrm>
            <a:off x="2141649" y="2339345"/>
            <a:ext cx="1149243" cy="20229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Analog voltage source</a:t>
            </a:r>
          </a:p>
        </p:txBody>
      </p:sp>
      <p:cxnSp>
        <p:nvCxnSpPr>
          <p:cNvPr id="129" name="Straight Arrow Connector 128"/>
          <p:cNvCxnSpPr/>
          <p:nvPr/>
        </p:nvCxnSpPr>
        <p:spPr>
          <a:xfrm flipV="1">
            <a:off x="4523994" y="1434637"/>
            <a:ext cx="3641" cy="485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V="1">
            <a:off x="4960803" y="1419421"/>
            <a:ext cx="7281" cy="49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V="1">
            <a:off x="5342224" y="1434637"/>
            <a:ext cx="7281" cy="49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V="1">
            <a:off x="5762805" y="1420275"/>
            <a:ext cx="7281" cy="49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V="1">
            <a:off x="6160454" y="1420275"/>
            <a:ext cx="7281" cy="49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6597043" y="1434637"/>
            <a:ext cx="7281" cy="49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V="1">
            <a:off x="6948983" y="1434637"/>
            <a:ext cx="7281" cy="49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315134" y="884454"/>
            <a:ext cx="2806026" cy="5501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Decoders</a:t>
            </a:r>
            <a:r>
              <a:rPr lang="en-US" dirty="0" err="1"/>
              <a:t>r</a:t>
            </a:r>
            <a:endParaRPr lang="en-US" dirty="0"/>
          </a:p>
        </p:txBody>
      </p:sp>
      <p:cxnSp>
        <p:nvCxnSpPr>
          <p:cNvPr id="139" name="Straight Connector 138"/>
          <p:cNvCxnSpPr/>
          <p:nvPr/>
        </p:nvCxnSpPr>
        <p:spPr>
          <a:xfrm>
            <a:off x="1053253" y="1143000"/>
            <a:ext cx="3261881" cy="0"/>
          </a:xfrm>
          <a:prstGeom prst="line">
            <a:avLst/>
          </a:prstGeom>
          <a:noFill/>
          <a:ln w="6350" cap="flat" cmpd="sng" algn="ctr">
            <a:solidFill>
              <a:sysClr val="windowText" lastClr="000000"/>
            </a:solidFill>
            <a:prstDash val="solid"/>
            <a:miter lim="800000"/>
            <a:headEnd type="stealth"/>
            <a:tailEnd type="none"/>
          </a:ln>
          <a:effectLst/>
        </p:spPr>
      </p:cxnSp>
      <p:sp>
        <p:nvSpPr>
          <p:cNvPr id="156" name="Left Arrow 155"/>
          <p:cNvSpPr/>
          <p:nvPr/>
        </p:nvSpPr>
        <p:spPr>
          <a:xfrm>
            <a:off x="1496805" y="3783265"/>
            <a:ext cx="644844" cy="324351"/>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77752" y="3532957"/>
            <a:ext cx="819053" cy="13518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schemeClr val="tx1"/>
                </a:solidFill>
              </a:rPr>
              <a:t>Decelerator</a:t>
            </a:r>
          </a:p>
        </p:txBody>
      </p:sp>
      <p:cxnSp>
        <p:nvCxnSpPr>
          <p:cNvPr id="163" name="Straight Arrow Connector 162"/>
          <p:cNvCxnSpPr/>
          <p:nvPr/>
        </p:nvCxnSpPr>
        <p:spPr>
          <a:xfrm>
            <a:off x="1053253" y="1143000"/>
            <a:ext cx="0" cy="2363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a:off x="1053253" y="4884769"/>
            <a:ext cx="0" cy="418827"/>
          </a:xfrm>
          <a:prstGeom prst="straightConnector1">
            <a:avLst/>
          </a:prstGeom>
          <a:noFill/>
          <a:ln w="6350" cap="flat" cmpd="sng" algn="ctr">
            <a:solidFill>
              <a:sysClr val="windowText" lastClr="000000"/>
            </a:solidFill>
            <a:prstDash val="solid"/>
            <a:miter lim="800000"/>
            <a:tailEnd type="triangle"/>
          </a:ln>
          <a:effectLst/>
        </p:spPr>
      </p:cxnSp>
      <p:cxnSp>
        <p:nvCxnSpPr>
          <p:cNvPr id="171" name="Straight Arrow Connector 170"/>
          <p:cNvCxnSpPr/>
          <p:nvPr/>
        </p:nvCxnSpPr>
        <p:spPr>
          <a:xfrm>
            <a:off x="1053253" y="5303596"/>
            <a:ext cx="1404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401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P-T-P closed loop</a:t>
            </a:r>
          </a:p>
        </p:txBody>
      </p:sp>
      <p:sp>
        <p:nvSpPr>
          <p:cNvPr id="3" name="Content Placeholder 2"/>
          <p:cNvSpPr>
            <a:spLocks noGrp="1"/>
          </p:cNvSpPr>
          <p:nvPr>
            <p:ph idx="1"/>
          </p:nvPr>
        </p:nvSpPr>
        <p:spPr/>
        <p:txBody>
          <a:bodyPr/>
          <a:lstStyle/>
          <a:p>
            <a:r>
              <a:rPr lang="en-US" dirty="0"/>
              <a:t>The DC motor cannot be relied upon to stop at a definite pre-defined location. Hence, an external check is necessary, together with deceleration applied towards the end of motion and mechanical brakes at the end of motion.</a:t>
            </a:r>
          </a:p>
          <a:p>
            <a:r>
              <a:rPr lang="en-US" dirty="0"/>
              <a:t>The typical feedback device used in this case is the encoder. The encoder, together with an LED-photoreceptor-pulse emitter circuit, is capable of sending feedback pulses which keep count of the extent of rotation of the lead screw. </a:t>
            </a:r>
          </a:p>
        </p:txBody>
      </p:sp>
    </p:spTree>
    <p:extLst>
      <p:ext uri="{BB962C8B-B14F-4D97-AF65-F5344CB8AC3E}">
        <p14:creationId xmlns:p14="http://schemas.microsoft.com/office/powerpoint/2010/main" val="1535394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 example of Continuous control </a:t>
            </a:r>
          </a:p>
        </p:txBody>
      </p:sp>
      <p:sp>
        <p:nvSpPr>
          <p:cNvPr id="10" name="Content Placeholder 9"/>
          <p:cNvSpPr>
            <a:spLocks noGrp="1"/>
          </p:cNvSpPr>
          <p:nvPr>
            <p:ph idx="1"/>
          </p:nvPr>
        </p:nvSpPr>
        <p:spPr/>
        <p:txBody>
          <a:bodyPr/>
          <a:lstStyle/>
          <a:p>
            <a:endParaRPr lang="en-US" dirty="0"/>
          </a:p>
        </p:txBody>
      </p:sp>
      <p:grpSp>
        <p:nvGrpSpPr>
          <p:cNvPr id="15" name="Group 14"/>
          <p:cNvGrpSpPr/>
          <p:nvPr/>
        </p:nvGrpSpPr>
        <p:grpSpPr>
          <a:xfrm>
            <a:off x="588817" y="2286000"/>
            <a:ext cx="7976755" cy="3733800"/>
            <a:chOff x="588817" y="2286000"/>
            <a:chExt cx="7976755" cy="3733800"/>
          </a:xfrm>
        </p:grpSpPr>
        <p:grpSp>
          <p:nvGrpSpPr>
            <p:cNvPr id="13" name="Group 12"/>
            <p:cNvGrpSpPr/>
            <p:nvPr/>
          </p:nvGrpSpPr>
          <p:grpSpPr>
            <a:xfrm>
              <a:off x="588817" y="2286000"/>
              <a:ext cx="7976755" cy="3733800"/>
              <a:chOff x="588817" y="2286000"/>
              <a:chExt cx="7976755" cy="3733800"/>
            </a:xfrm>
          </p:grpSpPr>
          <p:pic>
            <p:nvPicPr>
              <p:cNvPr id="11" name="Content Placeholder 108"/>
              <p:cNvPicPr>
                <a:picLocks noChangeAspect="1"/>
              </p:cNvPicPr>
              <p:nvPr/>
            </p:nvPicPr>
            <p:blipFill rotWithShape="1">
              <a:blip r:embed="rId2"/>
              <a:srcRect l="6367" t="12249" r="4131" b="28554"/>
              <a:stretch/>
            </p:blipFill>
            <p:spPr>
              <a:xfrm>
                <a:off x="588817" y="2286000"/>
                <a:ext cx="7976755" cy="3733800"/>
              </a:xfrm>
              <a:prstGeom prst="rect">
                <a:avLst/>
              </a:prstGeom>
            </p:spPr>
          </p:pic>
          <p:sp>
            <p:nvSpPr>
              <p:cNvPr id="12" name="Rectangle 11"/>
              <p:cNvSpPr/>
              <p:nvPr/>
            </p:nvSpPr>
            <p:spPr>
              <a:xfrm>
                <a:off x="588817" y="3369110"/>
                <a:ext cx="2382983"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p:cNvSpPr/>
            <p:nvPr/>
          </p:nvSpPr>
          <p:spPr>
            <a:xfrm>
              <a:off x="6781800" y="3369110"/>
              <a:ext cx="9906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p:cNvSpPr/>
          <p:nvPr/>
        </p:nvSpPr>
        <p:spPr>
          <a:xfrm>
            <a:off x="588817" y="2286000"/>
            <a:ext cx="3297383"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 Y &amp; Z axes will have similar loops</a:t>
            </a:r>
            <a:endParaRPr lang="en-US" dirty="0"/>
          </a:p>
        </p:txBody>
      </p:sp>
    </p:spTree>
    <p:extLst>
      <p:ext uri="{BB962C8B-B14F-4D97-AF65-F5344CB8AC3E}">
        <p14:creationId xmlns:p14="http://schemas.microsoft.com/office/powerpoint/2010/main" val="4011943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loop - Continuous control </a:t>
            </a:r>
          </a:p>
        </p:txBody>
      </p:sp>
      <p:sp>
        <p:nvSpPr>
          <p:cNvPr id="3" name="Content Placeholder 2"/>
          <p:cNvSpPr>
            <a:spLocks noGrp="1"/>
          </p:cNvSpPr>
          <p:nvPr>
            <p:ph idx="1"/>
          </p:nvPr>
        </p:nvSpPr>
        <p:spPr/>
        <p:txBody>
          <a:bodyPr>
            <a:normAutofit fontScale="92500" lnSpcReduction="10000"/>
          </a:bodyPr>
          <a:lstStyle/>
          <a:p>
            <a:r>
              <a:rPr lang="en-US" dirty="0"/>
              <a:t>There are two feedback loops in this control loop</a:t>
            </a:r>
          </a:p>
          <a:p>
            <a:pPr marL="514350" indent="-514350">
              <a:buAutoNum type="arabicPeriod"/>
            </a:pPr>
            <a:r>
              <a:rPr lang="en-US" dirty="0"/>
              <a:t>The feedback from the encoder – a train of pulses fed into an UP-DN counter. This controls position and deceleration. </a:t>
            </a:r>
          </a:p>
          <a:p>
            <a:pPr marL="514350" indent="-514350">
              <a:buAutoNum type="arabicPeriod"/>
            </a:pPr>
            <a:r>
              <a:rPr lang="en-US" dirty="0"/>
              <a:t>The feedback from a </a:t>
            </a:r>
            <a:r>
              <a:rPr lang="en-US" dirty="0" err="1"/>
              <a:t>tachogenerator</a:t>
            </a:r>
            <a:r>
              <a:rPr lang="en-US" dirty="0"/>
              <a:t>. An analog voltage for control of velocity response. Time constant of the PMDC motor is reduced as a result. </a:t>
            </a:r>
          </a:p>
          <a:p>
            <a:pPr marL="514350" indent="-514350">
              <a:buAutoNum type="arabicPeriod"/>
            </a:pPr>
            <a:r>
              <a:rPr lang="en-US" dirty="0"/>
              <a:t>There is also a third internal feedback for the PDC.</a:t>
            </a:r>
          </a:p>
          <a:p>
            <a:pPr marL="514350" indent="-514350">
              <a:buAutoNum type="arabicPeriod"/>
            </a:pPr>
            <a:r>
              <a:rPr lang="en-US" dirty="0"/>
              <a:t>Continuous control in open loop is possible and can be realized in low duty table-top models but not very popular.</a:t>
            </a:r>
          </a:p>
        </p:txBody>
      </p:sp>
    </p:spTree>
    <p:extLst>
      <p:ext uri="{BB962C8B-B14F-4D97-AF65-F5344CB8AC3E}">
        <p14:creationId xmlns:p14="http://schemas.microsoft.com/office/powerpoint/2010/main" val="23576563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Content Placeholder 61"/>
          <p:cNvGraphicFramePr>
            <a:graphicFrameLocks noGrp="1"/>
          </p:cNvGraphicFramePr>
          <p:nvPr>
            <p:ph idx="1"/>
          </p:nvPr>
        </p:nvGraphicFramePr>
        <p:xfrm>
          <a:off x="4050884" y="3506758"/>
          <a:ext cx="2822967" cy="386585"/>
        </p:xfrm>
        <a:graphic>
          <a:graphicData uri="http://schemas.openxmlformats.org/drawingml/2006/table">
            <a:tbl>
              <a:tblPr firstRow="1" firstCol="1" bandRow="1"/>
              <a:tblGrid>
                <a:gridCol w="403281">
                  <a:extLst>
                    <a:ext uri="{9D8B030D-6E8A-4147-A177-3AD203B41FA5}">
                      <a16:colId xmlns:a16="http://schemas.microsoft.com/office/drawing/2014/main" val="20000"/>
                    </a:ext>
                  </a:extLst>
                </a:gridCol>
                <a:gridCol w="403281">
                  <a:extLst>
                    <a:ext uri="{9D8B030D-6E8A-4147-A177-3AD203B41FA5}">
                      <a16:colId xmlns:a16="http://schemas.microsoft.com/office/drawing/2014/main" val="20001"/>
                    </a:ext>
                  </a:extLst>
                </a:gridCol>
                <a:gridCol w="403281">
                  <a:extLst>
                    <a:ext uri="{9D8B030D-6E8A-4147-A177-3AD203B41FA5}">
                      <a16:colId xmlns:a16="http://schemas.microsoft.com/office/drawing/2014/main" val="20002"/>
                    </a:ext>
                  </a:extLst>
                </a:gridCol>
                <a:gridCol w="403281">
                  <a:extLst>
                    <a:ext uri="{9D8B030D-6E8A-4147-A177-3AD203B41FA5}">
                      <a16:colId xmlns:a16="http://schemas.microsoft.com/office/drawing/2014/main" val="20003"/>
                    </a:ext>
                  </a:extLst>
                </a:gridCol>
                <a:gridCol w="403281">
                  <a:extLst>
                    <a:ext uri="{9D8B030D-6E8A-4147-A177-3AD203B41FA5}">
                      <a16:colId xmlns:a16="http://schemas.microsoft.com/office/drawing/2014/main" val="20004"/>
                    </a:ext>
                  </a:extLst>
                </a:gridCol>
                <a:gridCol w="403281">
                  <a:extLst>
                    <a:ext uri="{9D8B030D-6E8A-4147-A177-3AD203B41FA5}">
                      <a16:colId xmlns:a16="http://schemas.microsoft.com/office/drawing/2014/main" val="20005"/>
                    </a:ext>
                  </a:extLst>
                </a:gridCol>
                <a:gridCol w="403281">
                  <a:extLst>
                    <a:ext uri="{9D8B030D-6E8A-4147-A177-3AD203B41FA5}">
                      <a16:colId xmlns:a16="http://schemas.microsoft.com/office/drawing/2014/main" val="20006"/>
                    </a:ext>
                  </a:extLst>
                </a:gridCol>
              </a:tblGrid>
              <a:tr h="386585">
                <a:tc>
                  <a:txBody>
                    <a:bodyPr/>
                    <a:lstStyle/>
                    <a:p>
                      <a:pPr marL="0" marR="0" algn="l">
                        <a:lnSpc>
                          <a:spcPct val="107000"/>
                        </a:lnSpc>
                        <a:spcBef>
                          <a:spcPts val="0"/>
                        </a:spcBef>
                        <a:spcAft>
                          <a:spcPts val="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a:effectLst/>
                          <a:latin typeface="Calibri" panose="020F0502020204030204" pitchFamily="34" charset="0"/>
                          <a:ea typeface="Calibri" panose="020F0502020204030204" pitchFamily="34" charset="0"/>
                          <a:cs typeface="Times New Roman" panose="02020603050405020304" pitchFamily="18" charset="0"/>
                        </a:rPr>
                        <a:t>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a:effectLst/>
                          <a:latin typeface="Calibri" panose="020F0502020204030204" pitchFamily="34" charset="0"/>
                          <a:ea typeface="Calibri" panose="020F0502020204030204" pitchFamily="34" charset="0"/>
                          <a:cs typeface="Times New Roman" panose="02020603050405020304" pitchFamily="18" charset="0"/>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11" name="Group 10"/>
          <p:cNvGrpSpPr/>
          <p:nvPr/>
        </p:nvGrpSpPr>
        <p:grpSpPr>
          <a:xfrm>
            <a:off x="862397" y="2365621"/>
            <a:ext cx="7261433" cy="4370688"/>
            <a:chOff x="-448456" y="561976"/>
            <a:chExt cx="5858654" cy="3028955"/>
          </a:xfrm>
        </p:grpSpPr>
        <p:sp>
          <p:nvSpPr>
            <p:cNvPr id="14" name="Text Box 2"/>
            <p:cNvSpPr txBox="1">
              <a:spLocks noChangeArrowheads="1"/>
            </p:cNvSpPr>
            <p:nvPr/>
          </p:nvSpPr>
          <p:spPr bwMode="auto">
            <a:xfrm>
              <a:off x="2000248" y="2276479"/>
              <a:ext cx="981074" cy="25717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IN" sz="14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rPr>
                <a:t>End of count </a:t>
              </a:r>
              <a:endParaRPr kumimoji="0" lang="en-US" sz="14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sp>
          <p:nvSpPr>
            <p:cNvPr id="12" name="Text Box 2"/>
            <p:cNvSpPr txBox="1">
              <a:spLocks noChangeArrowheads="1"/>
            </p:cNvSpPr>
            <p:nvPr/>
          </p:nvSpPr>
          <p:spPr bwMode="auto">
            <a:xfrm>
              <a:off x="2502145" y="1177460"/>
              <a:ext cx="1552574" cy="266700"/>
            </a:xfrm>
            <a:prstGeom prst="rect">
              <a:avLst/>
            </a:prstGeom>
            <a:no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IN" sz="13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rPr>
                <a:t>Position down counter</a:t>
              </a:r>
              <a:endParaRPr kumimoji="0" lang="en-US" sz="13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grpSp>
          <p:nvGrpSpPr>
            <p:cNvPr id="13" name="Group 12"/>
            <p:cNvGrpSpPr/>
            <p:nvPr/>
          </p:nvGrpSpPr>
          <p:grpSpPr>
            <a:xfrm>
              <a:off x="-448456" y="561976"/>
              <a:ext cx="5858654" cy="3028955"/>
              <a:chOff x="-448456" y="561975"/>
              <a:chExt cx="5858656" cy="3028950"/>
            </a:xfrm>
          </p:grpSpPr>
          <p:grpSp>
            <p:nvGrpSpPr>
              <p:cNvPr id="16" name="Group 15"/>
              <p:cNvGrpSpPr/>
              <p:nvPr/>
            </p:nvGrpSpPr>
            <p:grpSpPr>
              <a:xfrm>
                <a:off x="1171575" y="2571750"/>
                <a:ext cx="4238625" cy="1019175"/>
                <a:chOff x="0" y="0"/>
                <a:chExt cx="4238625" cy="1019175"/>
              </a:xfrm>
            </p:grpSpPr>
            <p:sp>
              <p:nvSpPr>
                <p:cNvPr id="51" name="Right Arrow 50"/>
                <p:cNvSpPr/>
                <p:nvPr/>
              </p:nvSpPr>
              <p:spPr>
                <a:xfrm>
                  <a:off x="819150" y="438150"/>
                  <a:ext cx="219075" cy="247650"/>
                </a:xfrm>
                <a:prstGeom prst="rightArrow">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 lastClr="FFFFFF"/>
                    </a:solidFill>
                    <a:effectLst/>
                    <a:uLnTx/>
                    <a:uFillTx/>
                    <a:latin typeface="+mj-lt"/>
                  </a:endParaRPr>
                </a:p>
              </p:txBody>
            </p:sp>
            <p:grpSp>
              <p:nvGrpSpPr>
                <p:cNvPr id="49" name="Group 48"/>
                <p:cNvGrpSpPr>
                  <a:grpSpLocks/>
                </p:cNvGrpSpPr>
                <p:nvPr/>
              </p:nvGrpSpPr>
              <p:grpSpPr bwMode="auto">
                <a:xfrm>
                  <a:off x="1038225" y="0"/>
                  <a:ext cx="3200400" cy="1019175"/>
                  <a:chOff x="2025" y="1590"/>
                  <a:chExt cx="5040" cy="1605"/>
                </a:xfrm>
              </p:grpSpPr>
              <p:sp>
                <p:nvSpPr>
                  <p:cNvPr id="53" name="AutoShape 3"/>
                  <p:cNvSpPr>
                    <a:spLocks noChangeArrowheads="1"/>
                  </p:cNvSpPr>
                  <p:nvPr/>
                </p:nvSpPr>
                <p:spPr bwMode="auto">
                  <a:xfrm>
                    <a:off x="2040" y="2160"/>
                    <a:ext cx="1110" cy="840"/>
                  </a:xfrm>
                  <a:prstGeom prst="flowChartAlternateProcess">
                    <a:avLst/>
                  </a:prstGeom>
                  <a:solidFill>
                    <a:srgbClr val="FFFFFF"/>
                  </a:solidFill>
                  <a:ln w="9525">
                    <a:solidFill>
                      <a:sysClr val="windowText" lastClr="000000"/>
                    </a:solidFill>
                    <a:miter lim="800000"/>
                    <a:headEnd/>
                    <a:tailEnd/>
                  </a:ln>
                </p:spPr>
                <p:txBody>
                  <a:bodyPr rot="0" vert="horz" wrap="square" lIns="0" tIns="0" rIns="0" bIns="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sysClr val="windowText" lastClr="000000"/>
                        </a:solidFill>
                        <a:effectLst/>
                        <a:uLnTx/>
                        <a:uFillTx/>
                        <a:latin typeface="+mj-lt"/>
                        <a:ea typeface="Times New Roman" panose="02020603050405020304" pitchFamily="18" charset="0"/>
                      </a:rPr>
                      <a:t>Stepper Motor, 200 Steps/rev</a:t>
                    </a:r>
                  </a:p>
                </p:txBody>
              </p:sp>
              <p:sp>
                <p:nvSpPr>
                  <p:cNvPr id="54" name="AutoShape 4"/>
                  <p:cNvSpPr>
                    <a:spLocks noChangeArrowheads="1"/>
                  </p:cNvSpPr>
                  <p:nvPr/>
                </p:nvSpPr>
                <p:spPr bwMode="auto">
                  <a:xfrm flipV="1">
                    <a:off x="2025" y="3000"/>
                    <a:ext cx="1080" cy="19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FF"/>
                  </a:solidFill>
                  <a:ln w="9525">
                    <a:solidFill>
                      <a:sysClr val="windowText" lastClr="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sp>
                <p:nvSpPr>
                  <p:cNvPr id="55" name="Rectangle 54"/>
                  <p:cNvSpPr>
                    <a:spLocks noChangeArrowheads="1"/>
                  </p:cNvSpPr>
                  <p:nvPr/>
                </p:nvSpPr>
                <p:spPr bwMode="auto">
                  <a:xfrm>
                    <a:off x="3150" y="2490"/>
                    <a:ext cx="3585" cy="180"/>
                  </a:xfrm>
                  <a:prstGeom prst="rect">
                    <a:avLst/>
                  </a:prstGeom>
                  <a:solidFill>
                    <a:srgbClr val="FFFFFF"/>
                  </a:solidFill>
                  <a:ln w="9525">
                    <a:solidFill>
                      <a:sysClr val="windowText" lastClr="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sp>
                <p:nvSpPr>
                  <p:cNvPr id="56" name="AutoShape 6"/>
                  <p:cNvSpPr>
                    <a:spLocks noChangeArrowheads="1"/>
                  </p:cNvSpPr>
                  <p:nvPr/>
                </p:nvSpPr>
                <p:spPr bwMode="auto">
                  <a:xfrm>
                    <a:off x="3390" y="2265"/>
                    <a:ext cx="1050" cy="735"/>
                  </a:xfrm>
                  <a:prstGeom prst="flowChartProcess">
                    <a:avLst/>
                  </a:prstGeom>
                  <a:solidFill>
                    <a:srgbClr val="FFFFFF"/>
                  </a:solidFill>
                  <a:ln w="9525">
                    <a:solidFill>
                      <a:sysClr val="windowText" lastClr="000000"/>
                    </a:solidFill>
                    <a:miter lim="800000"/>
                    <a:headEnd/>
                    <a:tailEnd/>
                  </a:ln>
                </p:spPr>
                <p:txBody>
                  <a:bodyPr rot="0" vert="horz" wrap="square" lIns="0" tIns="0" rIns="0" bIns="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mj-lt"/>
                        <a:ea typeface="Times New Roman" panose="02020603050405020304" pitchFamily="18" charset="0"/>
                      </a:rPr>
                      <a:t>Gear box Ratio = ¼ </a:t>
                    </a:r>
                  </a:p>
                </p:txBody>
              </p:sp>
              <p:sp>
                <p:nvSpPr>
                  <p:cNvPr id="57" name="Rectangle 56" descr="Light upward diagonal"/>
                  <p:cNvSpPr>
                    <a:spLocks noChangeArrowheads="1"/>
                  </p:cNvSpPr>
                  <p:nvPr/>
                </p:nvSpPr>
                <p:spPr bwMode="auto">
                  <a:xfrm>
                    <a:off x="5565" y="2220"/>
                    <a:ext cx="750" cy="705"/>
                  </a:xfrm>
                  <a:prstGeom prst="rect">
                    <a:avLst/>
                  </a:prstGeom>
                  <a:pattFill prst="ltUpDiag">
                    <a:fgClr>
                      <a:srgbClr val="000000"/>
                    </a:fgClr>
                    <a:bgClr>
                      <a:srgbClr val="FFFFFF"/>
                    </a:bgClr>
                  </a:pattFill>
                  <a:ln w="9525">
                    <a:solidFill>
                      <a:sysClr val="windowText" lastClr="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sp>
                <p:nvSpPr>
                  <p:cNvPr id="58" name="Rectangle 57" descr="Wide downward diagonal"/>
                  <p:cNvSpPr>
                    <a:spLocks noChangeArrowheads="1"/>
                  </p:cNvSpPr>
                  <p:nvPr/>
                </p:nvSpPr>
                <p:spPr bwMode="auto">
                  <a:xfrm>
                    <a:off x="4830" y="2490"/>
                    <a:ext cx="2235" cy="180"/>
                  </a:xfrm>
                  <a:prstGeom prst="rect">
                    <a:avLst/>
                  </a:prstGeom>
                  <a:pattFill prst="wdDnDiag">
                    <a:fgClr>
                      <a:srgbClr val="000000"/>
                    </a:fgClr>
                    <a:bgClr>
                      <a:srgbClr val="FFFFFF"/>
                    </a:bgClr>
                  </a:pattFill>
                  <a:ln w="9525">
                    <a:solidFill>
                      <a:sysClr val="windowText" lastClr="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sp>
                <p:nvSpPr>
                  <p:cNvPr id="59" name="AutoShape 9"/>
                  <p:cNvSpPr>
                    <a:spLocks noChangeArrowheads="1"/>
                  </p:cNvSpPr>
                  <p:nvPr/>
                </p:nvSpPr>
                <p:spPr bwMode="auto">
                  <a:xfrm>
                    <a:off x="5085" y="1785"/>
                    <a:ext cx="1755" cy="435"/>
                  </a:xfrm>
                  <a:prstGeom prst="flowChartProcess">
                    <a:avLst/>
                  </a:prstGeom>
                  <a:solidFill>
                    <a:srgbClr val="FFFFFF"/>
                  </a:solidFill>
                  <a:ln w="9525">
                    <a:solidFill>
                      <a:sysClr val="windowText" lastClr="000000"/>
                    </a:solidFill>
                    <a:miter lim="800000"/>
                    <a:headEnd/>
                    <a:tailEnd/>
                  </a:ln>
                </p:spPr>
                <p:txBody>
                  <a:bodyPr rot="0" vert="horz" wrap="square" lIns="91440" tIns="45720" rIns="91440" bIns="45720" anchor="t" anchorCtr="0" upright="1">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en-IN"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rPr>
                      <a:t>CNC Table X </a:t>
                    </a:r>
                    <a:r>
                      <a:rPr kumimoji="0" lang="en-IN"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sym typeface="Wingdings" panose="05000000000000000000" pitchFamily="2" charset="2"/>
                      </a:rPr>
                      <a:t></a:t>
                    </a:r>
                    <a:endParaRPr kumimoji="0" lang="en-US" sz="1300" b="0" i="0" u="none" strike="noStrike" kern="0" cap="none" spc="0" normalizeH="0" baseline="0" noProof="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sp>
                <p:nvSpPr>
                  <p:cNvPr id="60" name="Text Box 10"/>
                  <p:cNvSpPr txBox="1">
                    <a:spLocks noChangeArrowheads="1"/>
                  </p:cNvSpPr>
                  <p:nvPr/>
                </p:nvSpPr>
                <p:spPr bwMode="auto">
                  <a:xfrm>
                    <a:off x="3120" y="1590"/>
                    <a:ext cx="1620" cy="510"/>
                  </a:xfrm>
                  <a:prstGeom prst="rect">
                    <a:avLst/>
                  </a:prstGeom>
                  <a:solidFill>
                    <a:srgbClr val="FFFFFF"/>
                  </a:solidFill>
                  <a:ln w="9525">
                    <a:noFill/>
                    <a:miter lim="800000"/>
                    <a:headEnd/>
                    <a:tailEnd/>
                  </a:ln>
                </p:spPr>
                <p:txBody>
                  <a:bodyPr rot="0" vert="horz" wrap="square" lIns="0" tIns="0" rIns="0" bIns="0" anchor="t" anchorCtr="0" upright="1">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sysClr val="windowText" lastClr="000000"/>
                        </a:solidFill>
                        <a:effectLst/>
                        <a:uLnTx/>
                        <a:uFillTx/>
                        <a:latin typeface="+mj-lt"/>
                        <a:ea typeface="Times New Roman" panose="02020603050405020304" pitchFamily="18" charset="0"/>
                      </a:rPr>
                      <a:t>Lead screw 4 mm pitch, 2 start</a:t>
                    </a:r>
                  </a:p>
                </p:txBody>
              </p:sp>
              <p:cxnSp>
                <p:nvCxnSpPr>
                  <p:cNvPr id="61" name="Line 11"/>
                  <p:cNvCxnSpPr>
                    <a:cxnSpLocks noChangeShapeType="1"/>
                  </p:cNvCxnSpPr>
                  <p:nvPr/>
                </p:nvCxnSpPr>
                <p:spPr bwMode="auto">
                  <a:xfrm>
                    <a:off x="4320" y="1875"/>
                    <a:ext cx="825" cy="600"/>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cxnSp>
            </p:grpSp>
            <p:cxnSp>
              <p:nvCxnSpPr>
                <p:cNvPr id="50" name="Straight Arrow Connector 49"/>
                <p:cNvCxnSpPr/>
                <p:nvPr/>
              </p:nvCxnSpPr>
              <p:spPr>
                <a:xfrm flipH="1">
                  <a:off x="552450" y="57150"/>
                  <a:ext cx="9525" cy="219075"/>
                </a:xfrm>
                <a:prstGeom prst="straightConnector1">
                  <a:avLst/>
                </a:prstGeom>
                <a:noFill/>
                <a:ln w="6350" cap="flat" cmpd="sng" algn="ctr">
                  <a:solidFill>
                    <a:sysClr val="windowText" lastClr="000000"/>
                  </a:solidFill>
                  <a:prstDash val="solid"/>
                  <a:miter lim="800000"/>
                  <a:tailEnd type="triangle"/>
                </a:ln>
                <a:effectLst/>
              </p:spPr>
            </p:cxnSp>
            <p:sp>
              <p:nvSpPr>
                <p:cNvPr id="52" name="Rectangle 51"/>
                <p:cNvSpPr/>
                <p:nvPr/>
              </p:nvSpPr>
              <p:spPr>
                <a:xfrm>
                  <a:off x="0" y="276225"/>
                  <a:ext cx="819150" cy="571500"/>
                </a:xfrm>
                <a:prstGeom prst="rect">
                  <a:avLst/>
                </a:prstGeom>
                <a:no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mj-lt"/>
                    </a:rPr>
                    <a:t>Motor driver</a:t>
                  </a:r>
                </a:p>
              </p:txBody>
            </p:sp>
          </p:grpSp>
          <p:grpSp>
            <p:nvGrpSpPr>
              <p:cNvPr id="17" name="Group 16"/>
              <p:cNvGrpSpPr/>
              <p:nvPr/>
            </p:nvGrpSpPr>
            <p:grpSpPr>
              <a:xfrm>
                <a:off x="-448456" y="561975"/>
                <a:ext cx="4887108" cy="2066925"/>
                <a:chOff x="-448456" y="561975"/>
                <a:chExt cx="4887108" cy="2066925"/>
              </a:xfrm>
            </p:grpSpPr>
            <p:cxnSp>
              <p:nvCxnSpPr>
                <p:cNvPr id="18" name="Straight Arrow Connector 17"/>
                <p:cNvCxnSpPr/>
                <p:nvPr/>
              </p:nvCxnSpPr>
              <p:spPr>
                <a:xfrm>
                  <a:off x="1724025" y="1533525"/>
                  <a:ext cx="419101" cy="9524"/>
                </a:xfrm>
                <a:prstGeom prst="straightConnector1">
                  <a:avLst/>
                </a:prstGeom>
                <a:noFill/>
                <a:ln w="6350" cap="flat" cmpd="sng" algn="ctr">
                  <a:solidFill>
                    <a:sysClr val="windowText" lastClr="000000"/>
                  </a:solidFill>
                  <a:prstDash val="solid"/>
                  <a:miter lim="800000"/>
                  <a:tailEnd type="triangle"/>
                </a:ln>
                <a:effectLst/>
              </p:spPr>
            </p:cxnSp>
            <p:sp>
              <p:nvSpPr>
                <p:cNvPr id="19" name="Chord 18"/>
                <p:cNvSpPr/>
                <p:nvPr/>
              </p:nvSpPr>
              <p:spPr>
                <a:xfrm rot="10800000">
                  <a:off x="123825" y="1400175"/>
                  <a:ext cx="1095375" cy="828675"/>
                </a:xfrm>
                <a:prstGeom prst="chord">
                  <a:avLst>
                    <a:gd name="adj1" fmla="val 6701197"/>
                    <a:gd name="adj2" fmla="val 14861909"/>
                  </a:avLst>
                </a:prstGeom>
                <a:solidFill>
                  <a:sysClr val="window" lastClr="FFFFFF"/>
                </a:solidFill>
                <a:ln w="12700" cap="flat" cmpd="sng" algn="ctr">
                  <a:solidFill>
                    <a:sysClr val="windowText" lastClr="000000"/>
                  </a:solidFill>
                  <a:prstDash val="solid"/>
                  <a:miter lim="800000"/>
                </a:ln>
                <a:effectLst/>
              </p:spPr>
              <p:txBody>
                <a:bodyPr rot="0" spcFirstLastPara="0" vert="vert270"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300" kern="0" dirty="0">
                      <a:solidFill>
                        <a:sysClr val="windowText" lastClr="000000"/>
                      </a:solidFill>
                      <a:latin typeface="+mj-lt"/>
                    </a:rPr>
                    <a:t>AND  Gate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ysClr val="windowText" lastClr="000000"/>
                    </a:soli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300" kern="0" dirty="0">
                    <a:solidFill>
                      <a:sysClr val="windowText" lastClr="000000"/>
                    </a:solidFill>
                    <a:latin typeface="+mj-l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ysClr val="windowText" lastClr="000000"/>
                    </a:soli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lang="en-US" sz="1300" kern="0" dirty="0">
                      <a:solidFill>
                        <a:sysClr val="windowText" lastClr="000000"/>
                      </a:solidFill>
                      <a:latin typeface="+mj-lt"/>
                    </a:rPr>
                    <a:t> </a:t>
                  </a:r>
                  <a:endParaRPr kumimoji="0" lang="en-US" sz="1300" b="0" i="0" u="none" strike="noStrike" kern="0" cap="none" spc="0" normalizeH="0" baseline="0" noProof="0" dirty="0">
                    <a:ln>
                      <a:noFill/>
                    </a:ln>
                    <a:solidFill>
                      <a:sysClr val="windowText" lastClr="000000"/>
                    </a:solidFill>
                    <a:effectLst/>
                    <a:uLnTx/>
                    <a:uFillTx/>
                    <a:latin typeface="+mj-lt"/>
                  </a:endParaRPr>
                </a:p>
              </p:txBody>
            </p:sp>
            <p:cxnSp>
              <p:nvCxnSpPr>
                <p:cNvPr id="20" name="Straight Arrow Connector 19"/>
                <p:cNvCxnSpPr/>
                <p:nvPr/>
              </p:nvCxnSpPr>
              <p:spPr>
                <a:xfrm>
                  <a:off x="438150" y="1533525"/>
                  <a:ext cx="400050" cy="9525"/>
                </a:xfrm>
                <a:prstGeom prst="straightConnector1">
                  <a:avLst/>
                </a:prstGeom>
                <a:noFill/>
                <a:ln w="6350" cap="flat" cmpd="sng" algn="ctr">
                  <a:solidFill>
                    <a:sysClr val="windowText" lastClr="000000"/>
                  </a:solidFill>
                  <a:prstDash val="solid"/>
                  <a:miter lim="800000"/>
                  <a:tailEnd type="triangle"/>
                </a:ln>
                <a:effectLst/>
              </p:spPr>
            </p:cxnSp>
            <p:cxnSp>
              <p:nvCxnSpPr>
                <p:cNvPr id="21" name="Straight Arrow Connector 20"/>
                <p:cNvCxnSpPr/>
                <p:nvPr/>
              </p:nvCxnSpPr>
              <p:spPr>
                <a:xfrm>
                  <a:off x="438150" y="2000250"/>
                  <a:ext cx="400050" cy="9525"/>
                </a:xfrm>
                <a:prstGeom prst="straightConnector1">
                  <a:avLst/>
                </a:prstGeom>
                <a:noFill/>
                <a:ln w="6350" cap="flat" cmpd="sng" algn="ctr">
                  <a:solidFill>
                    <a:sysClr val="windowText" lastClr="000000"/>
                  </a:solidFill>
                  <a:prstDash val="solid"/>
                  <a:miter lim="800000"/>
                  <a:tailEnd type="triangle"/>
                </a:ln>
                <a:effectLst/>
              </p:spPr>
            </p:cxnSp>
            <p:cxnSp>
              <p:nvCxnSpPr>
                <p:cNvPr id="22" name="Straight Connector 21"/>
                <p:cNvCxnSpPr/>
                <p:nvPr/>
              </p:nvCxnSpPr>
              <p:spPr>
                <a:xfrm>
                  <a:off x="438150" y="2000250"/>
                  <a:ext cx="0" cy="457200"/>
                </a:xfrm>
                <a:prstGeom prst="line">
                  <a:avLst/>
                </a:prstGeom>
                <a:noFill/>
                <a:ln w="6350" cap="flat" cmpd="sng" algn="ctr">
                  <a:solidFill>
                    <a:sysClr val="windowText" lastClr="000000"/>
                  </a:solidFill>
                  <a:prstDash val="solid"/>
                  <a:miter lim="800000"/>
                </a:ln>
                <a:effectLst/>
              </p:spPr>
            </p:cxnSp>
            <p:cxnSp>
              <p:nvCxnSpPr>
                <p:cNvPr id="23" name="Straight Connector 22"/>
                <p:cNvCxnSpPr/>
                <p:nvPr/>
              </p:nvCxnSpPr>
              <p:spPr>
                <a:xfrm>
                  <a:off x="438150" y="2457450"/>
                  <a:ext cx="2809875" cy="0"/>
                </a:xfrm>
                <a:prstGeom prst="line">
                  <a:avLst/>
                </a:prstGeom>
                <a:noFill/>
                <a:ln w="6350" cap="flat" cmpd="sng" algn="ctr">
                  <a:solidFill>
                    <a:sysClr val="windowText" lastClr="000000"/>
                  </a:solidFill>
                  <a:prstDash val="solid"/>
                  <a:miter lim="800000"/>
                </a:ln>
                <a:effectLst/>
              </p:spPr>
            </p:cxnSp>
            <p:cxnSp>
              <p:nvCxnSpPr>
                <p:cNvPr id="24" name="Straight Connector 23"/>
                <p:cNvCxnSpPr/>
                <p:nvPr/>
              </p:nvCxnSpPr>
              <p:spPr>
                <a:xfrm flipV="1">
                  <a:off x="3248025" y="2276475"/>
                  <a:ext cx="0" cy="180975"/>
                </a:xfrm>
                <a:prstGeom prst="line">
                  <a:avLst/>
                </a:prstGeom>
                <a:noFill/>
                <a:ln w="6350" cap="flat" cmpd="sng" algn="ctr">
                  <a:solidFill>
                    <a:sysClr val="windowText" lastClr="000000"/>
                  </a:solidFill>
                  <a:prstDash val="solid"/>
                  <a:miter lim="800000"/>
                </a:ln>
                <a:effectLst/>
              </p:spPr>
            </p:cxnSp>
            <p:grpSp>
              <p:nvGrpSpPr>
                <p:cNvPr id="25" name="Group 24"/>
                <p:cNvGrpSpPr/>
                <p:nvPr/>
              </p:nvGrpSpPr>
              <p:grpSpPr>
                <a:xfrm>
                  <a:off x="2133600" y="561975"/>
                  <a:ext cx="2305052" cy="1724025"/>
                  <a:chOff x="-9525" y="200025"/>
                  <a:chExt cx="2305052" cy="1724025"/>
                </a:xfrm>
              </p:grpSpPr>
              <p:grpSp>
                <p:nvGrpSpPr>
                  <p:cNvPr id="39" name="Group 38"/>
                  <p:cNvGrpSpPr/>
                  <p:nvPr/>
                </p:nvGrpSpPr>
                <p:grpSpPr>
                  <a:xfrm rot="5400000">
                    <a:off x="280988" y="-90488"/>
                    <a:ext cx="1724025" cy="2305052"/>
                    <a:chOff x="200026" y="0"/>
                    <a:chExt cx="1724025" cy="975582"/>
                  </a:xfrm>
                </p:grpSpPr>
                <p:sp>
                  <p:nvSpPr>
                    <p:cNvPr id="47" name="Arc 46"/>
                    <p:cNvSpPr/>
                    <p:nvPr/>
                  </p:nvSpPr>
                  <p:spPr>
                    <a:xfrm>
                      <a:off x="200026" y="4032"/>
                      <a:ext cx="1724025" cy="971550"/>
                    </a:xfrm>
                    <a:prstGeom prst="arc">
                      <a:avLst>
                        <a:gd name="adj1" fmla="val 17464125"/>
                        <a:gd name="adj2" fmla="val 4152206"/>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sp>
                  <p:nvSpPr>
                    <p:cNvPr id="48" name="Arc 47"/>
                    <p:cNvSpPr/>
                    <p:nvPr/>
                  </p:nvSpPr>
                  <p:spPr>
                    <a:xfrm>
                      <a:off x="914400" y="0"/>
                      <a:ext cx="695325" cy="971550"/>
                    </a:xfrm>
                    <a:prstGeom prst="arc">
                      <a:avLst>
                        <a:gd name="adj1" fmla="val 16701770"/>
                        <a:gd name="adj2" fmla="val 4928094"/>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grpSp>
              <p:cxnSp>
                <p:nvCxnSpPr>
                  <p:cNvPr id="40" name="Straight Arrow Connector 39"/>
                  <p:cNvCxnSpPr/>
                  <p:nvPr/>
                </p:nvCxnSpPr>
                <p:spPr>
                  <a:xfrm flipH="1">
                    <a:off x="835819" y="1257300"/>
                    <a:ext cx="7927" cy="342421"/>
                  </a:xfrm>
                  <a:prstGeom prst="straightConnector1">
                    <a:avLst/>
                  </a:prstGeom>
                  <a:noFill/>
                  <a:ln w="6350" cap="flat" cmpd="sng" algn="ctr">
                    <a:solidFill>
                      <a:sysClr val="windowText" lastClr="000000"/>
                    </a:solidFill>
                    <a:prstDash val="solid"/>
                    <a:miter lim="800000"/>
                    <a:tailEnd type="triangle"/>
                  </a:ln>
                  <a:effectLst/>
                </p:spPr>
              </p:cxnSp>
              <p:cxnSp>
                <p:nvCxnSpPr>
                  <p:cNvPr id="41" name="Straight Arrow Connector 40"/>
                  <p:cNvCxnSpPr/>
                  <p:nvPr/>
                </p:nvCxnSpPr>
                <p:spPr>
                  <a:xfrm>
                    <a:off x="2072470" y="1257300"/>
                    <a:ext cx="5970" cy="195263"/>
                  </a:xfrm>
                  <a:prstGeom prst="straightConnector1">
                    <a:avLst/>
                  </a:prstGeom>
                  <a:noFill/>
                  <a:ln w="6350" cap="flat" cmpd="sng" algn="ctr">
                    <a:solidFill>
                      <a:sysClr val="windowText" lastClr="000000"/>
                    </a:solidFill>
                    <a:prstDash val="solid"/>
                    <a:miter lim="800000"/>
                    <a:tailEnd type="triangle"/>
                  </a:ln>
                  <a:effectLst/>
                </p:spPr>
              </p:cxnSp>
              <p:cxnSp>
                <p:nvCxnSpPr>
                  <p:cNvPr id="42" name="Straight Arrow Connector 41"/>
                  <p:cNvCxnSpPr/>
                  <p:nvPr/>
                </p:nvCxnSpPr>
                <p:spPr>
                  <a:xfrm>
                    <a:off x="228599" y="1262062"/>
                    <a:ext cx="1" cy="209074"/>
                  </a:xfrm>
                  <a:prstGeom prst="straightConnector1">
                    <a:avLst/>
                  </a:prstGeom>
                  <a:noFill/>
                  <a:ln w="6350" cap="flat" cmpd="sng" algn="ctr">
                    <a:solidFill>
                      <a:sysClr val="windowText" lastClr="000000"/>
                    </a:solidFill>
                    <a:prstDash val="solid"/>
                    <a:miter lim="800000"/>
                    <a:tailEnd type="triangle"/>
                  </a:ln>
                  <a:effectLst/>
                </p:spPr>
              </p:cxnSp>
              <p:cxnSp>
                <p:nvCxnSpPr>
                  <p:cNvPr id="43" name="Straight Arrow Connector 42"/>
                  <p:cNvCxnSpPr/>
                  <p:nvPr/>
                </p:nvCxnSpPr>
                <p:spPr>
                  <a:xfrm>
                    <a:off x="1165793" y="1262062"/>
                    <a:ext cx="1" cy="337935"/>
                  </a:xfrm>
                  <a:prstGeom prst="straightConnector1">
                    <a:avLst/>
                  </a:prstGeom>
                  <a:noFill/>
                  <a:ln w="6350" cap="flat" cmpd="sng" algn="ctr">
                    <a:solidFill>
                      <a:sysClr val="windowText" lastClr="000000"/>
                    </a:solidFill>
                    <a:prstDash val="solid"/>
                    <a:miter lim="800000"/>
                    <a:tailEnd type="triangle"/>
                  </a:ln>
                  <a:effectLst/>
                </p:spPr>
              </p:cxnSp>
              <p:cxnSp>
                <p:nvCxnSpPr>
                  <p:cNvPr id="44" name="Straight Arrow Connector 43"/>
                  <p:cNvCxnSpPr/>
                  <p:nvPr/>
                </p:nvCxnSpPr>
                <p:spPr>
                  <a:xfrm>
                    <a:off x="1847850" y="1257300"/>
                    <a:ext cx="3981" cy="283750"/>
                  </a:xfrm>
                  <a:prstGeom prst="straightConnector1">
                    <a:avLst/>
                  </a:prstGeom>
                  <a:noFill/>
                  <a:ln w="6350" cap="flat" cmpd="sng" algn="ctr">
                    <a:solidFill>
                      <a:sysClr val="windowText" lastClr="000000"/>
                    </a:solidFill>
                    <a:prstDash val="solid"/>
                    <a:miter lim="800000"/>
                    <a:tailEnd type="triangle"/>
                  </a:ln>
                  <a:effectLst/>
                </p:spPr>
              </p:cxnSp>
              <p:cxnSp>
                <p:nvCxnSpPr>
                  <p:cNvPr id="45" name="Straight Arrow Connector 44"/>
                  <p:cNvCxnSpPr/>
                  <p:nvPr/>
                </p:nvCxnSpPr>
                <p:spPr>
                  <a:xfrm>
                    <a:off x="490538" y="1262062"/>
                    <a:ext cx="0" cy="271463"/>
                  </a:xfrm>
                  <a:prstGeom prst="straightConnector1">
                    <a:avLst/>
                  </a:prstGeom>
                  <a:noFill/>
                  <a:ln w="6350" cap="flat" cmpd="sng" algn="ctr">
                    <a:solidFill>
                      <a:sysClr val="windowText" lastClr="000000"/>
                    </a:solidFill>
                    <a:prstDash val="solid"/>
                    <a:miter lim="800000"/>
                    <a:tailEnd type="triangle"/>
                  </a:ln>
                  <a:effectLst/>
                </p:spPr>
              </p:cxnSp>
              <p:cxnSp>
                <p:nvCxnSpPr>
                  <p:cNvPr id="46" name="Straight Arrow Connector 45"/>
                  <p:cNvCxnSpPr/>
                  <p:nvPr/>
                </p:nvCxnSpPr>
                <p:spPr>
                  <a:xfrm flipH="1">
                    <a:off x="1524001" y="1257300"/>
                    <a:ext cx="13505" cy="331594"/>
                  </a:xfrm>
                  <a:prstGeom prst="straightConnector1">
                    <a:avLst/>
                  </a:prstGeom>
                  <a:noFill/>
                  <a:ln w="6350" cap="flat" cmpd="sng" algn="ctr">
                    <a:solidFill>
                      <a:sysClr val="windowText" lastClr="000000"/>
                    </a:solidFill>
                    <a:prstDash val="solid"/>
                    <a:miter lim="800000"/>
                    <a:tailEnd type="triangle"/>
                  </a:ln>
                  <a:effectLst/>
                </p:spPr>
              </p:cxnSp>
            </p:grpSp>
            <p:cxnSp>
              <p:nvCxnSpPr>
                <p:cNvPr id="26" name="Straight Connector 25"/>
                <p:cNvCxnSpPr/>
                <p:nvPr/>
              </p:nvCxnSpPr>
              <p:spPr>
                <a:xfrm>
                  <a:off x="1219200" y="1800225"/>
                  <a:ext cx="504825" cy="0"/>
                </a:xfrm>
                <a:prstGeom prst="line">
                  <a:avLst/>
                </a:prstGeom>
                <a:noFill/>
                <a:ln w="6350" cap="flat" cmpd="sng" algn="ctr">
                  <a:solidFill>
                    <a:sysClr val="windowText" lastClr="000000"/>
                  </a:solidFill>
                  <a:prstDash val="solid"/>
                  <a:miter lim="800000"/>
                </a:ln>
                <a:effectLst/>
              </p:spPr>
            </p:cxnSp>
            <p:cxnSp>
              <p:nvCxnSpPr>
                <p:cNvPr id="27" name="Straight Connector 26"/>
                <p:cNvCxnSpPr/>
                <p:nvPr/>
              </p:nvCxnSpPr>
              <p:spPr>
                <a:xfrm flipV="1">
                  <a:off x="1724025" y="1543049"/>
                  <a:ext cx="9525" cy="257176"/>
                </a:xfrm>
                <a:prstGeom prst="line">
                  <a:avLst/>
                </a:prstGeom>
                <a:noFill/>
                <a:ln w="6350" cap="flat" cmpd="sng" algn="ctr">
                  <a:solidFill>
                    <a:sysClr val="windowText" lastClr="000000"/>
                  </a:solidFill>
                  <a:prstDash val="solid"/>
                  <a:miter lim="800000"/>
                </a:ln>
                <a:effectLst/>
              </p:spPr>
            </p:cxnSp>
            <p:sp>
              <p:nvSpPr>
                <p:cNvPr id="28" name="Rectangle 27"/>
                <p:cNvSpPr/>
                <p:nvPr/>
              </p:nvSpPr>
              <p:spPr>
                <a:xfrm>
                  <a:off x="-448456" y="1361292"/>
                  <a:ext cx="904875" cy="467509"/>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en-IN" sz="13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rPr>
                    <a:t>Pulse Generator, 100 ppm</a:t>
                  </a:r>
                  <a:endParaRPr kumimoji="0" lang="en-US" sz="13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cxnSp>
              <p:nvCxnSpPr>
                <p:cNvPr id="30" name="Straight Arrow Connector 29"/>
                <p:cNvCxnSpPr/>
                <p:nvPr/>
              </p:nvCxnSpPr>
              <p:spPr>
                <a:xfrm>
                  <a:off x="1724025" y="1800225"/>
                  <a:ext cx="0" cy="590550"/>
                </a:xfrm>
                <a:prstGeom prst="straightConnector1">
                  <a:avLst/>
                </a:prstGeom>
                <a:noFill/>
                <a:ln w="6350" cap="flat" cmpd="sng" algn="ctr">
                  <a:solidFill>
                    <a:sysClr val="windowText" lastClr="000000"/>
                  </a:solidFill>
                  <a:prstDash val="solid"/>
                  <a:miter lim="800000"/>
                  <a:tailEnd type="triangle"/>
                </a:ln>
                <a:effectLst/>
              </p:spPr>
            </p:cxnSp>
            <p:sp>
              <p:nvSpPr>
                <p:cNvPr id="31" name="Arc 30"/>
                <p:cNvSpPr/>
                <p:nvPr/>
              </p:nvSpPr>
              <p:spPr>
                <a:xfrm>
                  <a:off x="1600200" y="2390775"/>
                  <a:ext cx="266700" cy="238125"/>
                </a:xfrm>
                <a:prstGeom prst="arc">
                  <a:avLst>
                    <a:gd name="adj1" fmla="val 16200000"/>
                    <a:gd name="adj2" fmla="val 5400000"/>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ysClr val="windowText" lastClr="000000"/>
                    </a:solidFill>
                    <a:effectLst/>
                    <a:uLnTx/>
                    <a:uFillTx/>
                    <a:latin typeface="+mj-lt"/>
                  </a:endParaRPr>
                </a:p>
              </p:txBody>
            </p:sp>
          </p:grpSp>
        </p:grpSp>
        <p:sp>
          <p:nvSpPr>
            <p:cNvPr id="15" name="Text Box 2"/>
            <p:cNvSpPr txBox="1">
              <a:spLocks noChangeArrowheads="1"/>
            </p:cNvSpPr>
            <p:nvPr/>
          </p:nvSpPr>
          <p:spPr bwMode="auto">
            <a:xfrm>
              <a:off x="2808788" y="2009775"/>
              <a:ext cx="963109" cy="190501"/>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IN" sz="13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rPr>
                <a:t>OR Gate </a:t>
              </a:r>
              <a:endParaRPr kumimoji="0" lang="en-US" sz="13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Times New Roman" panose="02020603050405020304" pitchFamily="18" charset="0"/>
              </a:endParaRPr>
            </a:p>
          </p:txBody>
        </p:sp>
      </p:grpSp>
      <p:sp>
        <p:nvSpPr>
          <p:cNvPr id="63" name="Title 62"/>
          <p:cNvSpPr>
            <a:spLocks noGrp="1"/>
          </p:cNvSpPr>
          <p:nvPr>
            <p:ph type="title"/>
          </p:nvPr>
        </p:nvSpPr>
        <p:spPr>
          <a:xfrm>
            <a:off x="616307" y="341195"/>
            <a:ext cx="8227441" cy="2869700"/>
          </a:xfrm>
        </p:spPr>
        <p:txBody>
          <a:bodyPr>
            <a:normAutofit fontScale="90000"/>
          </a:bodyPr>
          <a:lstStyle/>
          <a:p>
            <a:pPr lvl="0">
              <a:lnSpc>
                <a:spcPct val="100000"/>
              </a:lnSpc>
              <a:spcBef>
                <a:spcPts val="1000"/>
              </a:spcBef>
            </a:pPr>
            <a:r>
              <a:rPr lang="en-US" sz="1800" dirty="0">
                <a:solidFill>
                  <a:prstClr val="black"/>
                </a:solidFill>
                <a:latin typeface="Calibri Light" panose="020F0302020204030204" pitchFamily="34" charset="0"/>
              </a:rPr>
              <a:t>1. In a PTP open loop CNC drilling machine, a stepper motor drives the table in X direction. The stepper motor shaft is connected to a gear box with ratio (=output rpm/input rpm) ¼ which is in turn connected to a lead screw of pitch = 4 mm and no. of starts = 2. The stepper motor covers 1 rotation in 200 equal steps and executes 1 step per pulse of pulse generator  (100 pulses per minute, ppm) received by motor driver. The pulses output from AND gate, go to motor driver and also to a position down counter (PDC). These incoming pulses decrement the content of PDC (1 pulse comes in, PDC content does down by 1). </a:t>
            </a:r>
            <a:br>
              <a:rPr lang="en-US" sz="1800" dirty="0">
                <a:solidFill>
                  <a:prstClr val="black"/>
                </a:solidFill>
                <a:latin typeface="Calibri Light" panose="020F0302020204030204" pitchFamily="34" charset="0"/>
              </a:rPr>
            </a:br>
            <a:r>
              <a:rPr lang="en-US" sz="1800" b="1" dirty="0">
                <a:solidFill>
                  <a:prstClr val="black"/>
                </a:solidFill>
                <a:latin typeface="Calibri Light" panose="020F0302020204030204" pitchFamily="34" charset="0"/>
              </a:rPr>
              <a:t>A. What are the BLU (basic length unit) and velocity of the table  along x axis ? </a:t>
            </a:r>
            <a:r>
              <a:rPr lang="en-US" sz="1800" dirty="0">
                <a:solidFill>
                  <a:prstClr val="black"/>
                </a:solidFill>
                <a:latin typeface="Calibri Light" panose="020F0302020204030204" pitchFamily="34" charset="0"/>
              </a:rPr>
              <a:t>		</a:t>
            </a:r>
            <a:br>
              <a:rPr lang="en-US" sz="1800" dirty="0">
                <a:solidFill>
                  <a:prstClr val="black"/>
                </a:solidFill>
                <a:latin typeface="Calibri Light" panose="020F0302020204030204" pitchFamily="34" charset="0"/>
              </a:rPr>
            </a:br>
            <a:r>
              <a:rPr lang="en-US" sz="1800" dirty="0">
                <a:solidFill>
                  <a:prstClr val="black"/>
                </a:solidFill>
                <a:latin typeface="Calibri Light" panose="020F0302020204030204" pitchFamily="34" charset="0"/>
              </a:rPr>
              <a:t>                                        Line 1  G00 G90 X20 Y30	</a:t>
            </a:r>
            <a:br>
              <a:rPr lang="en-US" sz="1800" dirty="0">
                <a:solidFill>
                  <a:prstClr val="black"/>
                </a:solidFill>
                <a:latin typeface="Calibri Light" panose="020F0302020204030204" pitchFamily="34" charset="0"/>
              </a:rPr>
            </a:br>
            <a:r>
              <a:rPr lang="en-US" sz="1800" dirty="0">
                <a:solidFill>
                  <a:prstClr val="black"/>
                </a:solidFill>
                <a:latin typeface="Calibri Light" panose="020F0302020204030204" pitchFamily="34" charset="0"/>
              </a:rPr>
              <a:t>                                        Line 2                  X25</a:t>
            </a:r>
            <a:br>
              <a:rPr lang="en-US" sz="1800" dirty="0">
                <a:solidFill>
                  <a:prstClr val="black"/>
                </a:solidFill>
                <a:latin typeface="Calibri Light" panose="020F0302020204030204" pitchFamily="34" charset="0"/>
              </a:rPr>
            </a:br>
            <a:r>
              <a:rPr lang="en-US" sz="1800" b="1" dirty="0">
                <a:solidFill>
                  <a:prstClr val="black"/>
                </a:solidFill>
                <a:latin typeface="Calibri Light" panose="020F0302020204030204" pitchFamily="34" charset="0"/>
              </a:rPr>
              <a:t>B. What number in binary will the MCU put into PDC for executing line 2 of program above ?</a:t>
            </a:r>
            <a:endParaRPr lang="en-US" sz="1800" b="1" dirty="0"/>
          </a:p>
        </p:txBody>
      </p:sp>
      <p:grpSp>
        <p:nvGrpSpPr>
          <p:cNvPr id="73" name="Group 72"/>
          <p:cNvGrpSpPr/>
          <p:nvPr/>
        </p:nvGrpSpPr>
        <p:grpSpPr>
          <a:xfrm>
            <a:off x="2046453" y="3554884"/>
            <a:ext cx="325507" cy="141567"/>
            <a:chOff x="0" y="0"/>
            <a:chExt cx="647700" cy="142875"/>
          </a:xfrm>
        </p:grpSpPr>
        <p:grpSp>
          <p:nvGrpSpPr>
            <p:cNvPr id="74" name="Group 73"/>
            <p:cNvGrpSpPr/>
            <p:nvPr/>
          </p:nvGrpSpPr>
          <p:grpSpPr>
            <a:xfrm>
              <a:off x="0" y="0"/>
              <a:ext cx="361950" cy="142875"/>
              <a:chOff x="0" y="0"/>
              <a:chExt cx="361950" cy="142875"/>
            </a:xfrm>
          </p:grpSpPr>
          <p:cxnSp>
            <p:nvCxnSpPr>
              <p:cNvPr id="78" name="Elbow Connector 77"/>
              <p:cNvCxnSpPr/>
              <p:nvPr/>
            </p:nvCxnSpPr>
            <p:spPr>
              <a:xfrm>
                <a:off x="142875" y="0"/>
                <a:ext cx="219075" cy="142875"/>
              </a:xfrm>
              <a:prstGeom prst="bentConnector3">
                <a:avLst/>
              </a:prstGeom>
              <a:noFill/>
              <a:ln w="6350" cap="flat" cmpd="sng" algn="ctr">
                <a:solidFill>
                  <a:sysClr val="windowText" lastClr="000000"/>
                </a:solidFill>
                <a:prstDash val="solid"/>
                <a:miter lim="800000"/>
              </a:ln>
              <a:effectLst/>
            </p:spPr>
          </p:cxnSp>
          <p:cxnSp>
            <p:nvCxnSpPr>
              <p:cNvPr id="79" name="Elbow Connector 78"/>
              <p:cNvCxnSpPr/>
              <p:nvPr/>
            </p:nvCxnSpPr>
            <p:spPr>
              <a:xfrm flipH="1">
                <a:off x="0" y="0"/>
                <a:ext cx="219075" cy="142875"/>
              </a:xfrm>
              <a:prstGeom prst="bentConnector3">
                <a:avLst/>
              </a:prstGeom>
              <a:noFill/>
              <a:ln w="6350" cap="flat" cmpd="sng" algn="ctr">
                <a:solidFill>
                  <a:sysClr val="windowText" lastClr="000000"/>
                </a:solidFill>
                <a:prstDash val="solid"/>
                <a:miter lim="800000"/>
              </a:ln>
              <a:effectLst/>
            </p:spPr>
          </p:cxnSp>
        </p:grpSp>
        <p:grpSp>
          <p:nvGrpSpPr>
            <p:cNvPr id="75" name="Group 74"/>
            <p:cNvGrpSpPr/>
            <p:nvPr/>
          </p:nvGrpSpPr>
          <p:grpSpPr>
            <a:xfrm>
              <a:off x="285750" y="0"/>
              <a:ext cx="361950" cy="142875"/>
              <a:chOff x="0" y="0"/>
              <a:chExt cx="361950" cy="142875"/>
            </a:xfrm>
          </p:grpSpPr>
          <p:cxnSp>
            <p:nvCxnSpPr>
              <p:cNvPr id="76" name="Elbow Connector 75"/>
              <p:cNvCxnSpPr/>
              <p:nvPr/>
            </p:nvCxnSpPr>
            <p:spPr>
              <a:xfrm>
                <a:off x="142875" y="0"/>
                <a:ext cx="219075" cy="142875"/>
              </a:xfrm>
              <a:prstGeom prst="bentConnector3">
                <a:avLst/>
              </a:prstGeom>
              <a:noFill/>
              <a:ln w="6350" cap="flat" cmpd="sng" algn="ctr">
                <a:solidFill>
                  <a:sysClr val="windowText" lastClr="000000"/>
                </a:solidFill>
                <a:prstDash val="solid"/>
                <a:miter lim="800000"/>
              </a:ln>
              <a:effectLst/>
            </p:spPr>
          </p:cxnSp>
          <p:cxnSp>
            <p:nvCxnSpPr>
              <p:cNvPr id="77" name="Elbow Connector 76"/>
              <p:cNvCxnSpPr/>
              <p:nvPr/>
            </p:nvCxnSpPr>
            <p:spPr>
              <a:xfrm flipH="1">
                <a:off x="0" y="0"/>
                <a:ext cx="219075" cy="142875"/>
              </a:xfrm>
              <a:prstGeom prst="bentConnector3">
                <a:avLst>
                  <a:gd name="adj1" fmla="val 49999"/>
                </a:avLst>
              </a:prstGeom>
              <a:noFill/>
              <a:ln w="6350" cap="flat" cmpd="sng" algn="ctr">
                <a:solidFill>
                  <a:sysClr val="windowText" lastClr="000000"/>
                </a:solidFill>
                <a:prstDash val="solid"/>
                <a:miter lim="800000"/>
              </a:ln>
              <a:effectLst/>
            </p:spPr>
          </p:cxnSp>
        </p:grpSp>
      </p:grpSp>
    </p:spTree>
    <p:extLst>
      <p:ext uri="{BB962C8B-B14F-4D97-AF65-F5344CB8AC3E}">
        <p14:creationId xmlns:p14="http://schemas.microsoft.com/office/powerpoint/2010/main" val="3845098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CNC program ?</a:t>
            </a:r>
          </a:p>
        </p:txBody>
      </p:sp>
      <p:sp>
        <p:nvSpPr>
          <p:cNvPr id="3" name="Content Placeholder 2"/>
          <p:cNvSpPr>
            <a:spLocks noGrp="1"/>
          </p:cNvSpPr>
          <p:nvPr>
            <p:ph idx="1"/>
          </p:nvPr>
        </p:nvSpPr>
        <p:spPr/>
        <p:txBody>
          <a:bodyPr/>
          <a:lstStyle/>
          <a:p>
            <a:r>
              <a:rPr lang="en-US" dirty="0"/>
              <a:t>A CNC program is a sequence of commands, written in a suitable language, meant for controlling the operations of a machine </a:t>
            </a:r>
          </a:p>
          <a:p>
            <a:r>
              <a:rPr lang="en-US" dirty="0"/>
              <a:t>When executed, it makes a machine tool carry out some motions and auxiliary operations </a:t>
            </a:r>
          </a:p>
          <a:p>
            <a:r>
              <a:rPr lang="en-US" dirty="0"/>
              <a:t>As a result, a part is successfully produced from a blank</a:t>
            </a:r>
          </a:p>
          <a:p>
            <a:r>
              <a:rPr lang="en-US" dirty="0"/>
              <a:t>There are other operations also, apart from machining, which are successfully controlled by CNC program execution. </a:t>
            </a:r>
          </a:p>
        </p:txBody>
      </p:sp>
    </p:spTree>
    <p:extLst>
      <p:ext uri="{BB962C8B-B14F-4D97-AF65-F5344CB8AC3E}">
        <p14:creationId xmlns:p14="http://schemas.microsoft.com/office/powerpoint/2010/main" val="1973650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to problem</a:t>
            </a:r>
          </a:p>
        </p:txBody>
      </p:sp>
      <p:sp>
        <p:nvSpPr>
          <p:cNvPr id="3" name="Content Placeholder 2"/>
          <p:cNvSpPr>
            <a:spLocks noGrp="1"/>
          </p:cNvSpPr>
          <p:nvPr>
            <p:ph idx="1"/>
          </p:nvPr>
        </p:nvSpPr>
        <p:spPr/>
        <p:txBody>
          <a:bodyPr>
            <a:normAutofit/>
          </a:bodyPr>
          <a:lstStyle/>
          <a:p>
            <a:pPr marL="0" indent="0">
              <a:buNone/>
            </a:pPr>
            <a:r>
              <a:rPr lang="en-IN" sz="2400" dirty="0" err="1"/>
              <a:t>Ans</a:t>
            </a:r>
            <a:r>
              <a:rPr lang="en-IN" sz="2400" dirty="0"/>
              <a:t> : </a:t>
            </a:r>
          </a:p>
          <a:p>
            <a:r>
              <a:rPr lang="en-US" sz="2400" dirty="0"/>
              <a:t>BLU = 8 mm/800 = 0.01 mm = 10 microns</a:t>
            </a:r>
          </a:p>
          <a:p>
            <a:r>
              <a:rPr lang="en-US" sz="2400" dirty="0"/>
              <a:t>Velocity = BLU X PPM = 0.01 X 100 mm/min = 1 mm/min</a:t>
            </a:r>
          </a:p>
          <a:p>
            <a:r>
              <a:rPr lang="en-US" sz="2400" dirty="0"/>
              <a:t>Number to be put in binary inside PDC = 5/0.01 = 500 </a:t>
            </a:r>
          </a:p>
        </p:txBody>
      </p:sp>
    </p:spTree>
    <p:extLst>
      <p:ext uri="{BB962C8B-B14F-4D97-AF65-F5344CB8AC3E}">
        <p14:creationId xmlns:p14="http://schemas.microsoft.com/office/powerpoint/2010/main" val="4083390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p:cNvGrpSpPr/>
          <p:nvPr/>
        </p:nvGrpSpPr>
        <p:grpSpPr>
          <a:xfrm>
            <a:off x="7640858" y="3681917"/>
            <a:ext cx="1134852" cy="680343"/>
            <a:chOff x="685800" y="2594600"/>
            <a:chExt cx="1138346" cy="680343"/>
          </a:xfrm>
        </p:grpSpPr>
        <p:sp>
          <p:nvSpPr>
            <p:cNvPr id="99" name="Rectangle 98"/>
            <p:cNvSpPr/>
            <p:nvPr/>
          </p:nvSpPr>
          <p:spPr>
            <a:xfrm>
              <a:off x="685800" y="2594600"/>
              <a:ext cx="1138346" cy="67347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 name="Rectangle 99"/>
            <p:cNvSpPr/>
            <p:nvPr/>
          </p:nvSpPr>
          <p:spPr>
            <a:xfrm>
              <a:off x="1013675" y="2773276"/>
              <a:ext cx="466499" cy="501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 name="Title 1"/>
          <p:cNvSpPr>
            <a:spLocks noGrp="1"/>
          </p:cNvSpPr>
          <p:nvPr>
            <p:ph type="title"/>
          </p:nvPr>
        </p:nvSpPr>
        <p:spPr>
          <a:xfrm>
            <a:off x="448253" y="149638"/>
            <a:ext cx="8229600" cy="734816"/>
          </a:xfrm>
        </p:spPr>
        <p:txBody>
          <a:bodyPr>
            <a:normAutofit/>
          </a:bodyPr>
          <a:lstStyle/>
          <a:p>
            <a:r>
              <a:rPr lang="en-US" sz="2800" dirty="0"/>
              <a:t>Find BLU, velocity and number to be put inside PDC</a:t>
            </a:r>
          </a:p>
        </p:txBody>
      </p:sp>
      <p:grpSp>
        <p:nvGrpSpPr>
          <p:cNvPr id="4" name="Group 3"/>
          <p:cNvGrpSpPr/>
          <p:nvPr/>
        </p:nvGrpSpPr>
        <p:grpSpPr>
          <a:xfrm>
            <a:off x="2442703" y="3993966"/>
            <a:ext cx="6016138" cy="2984603"/>
            <a:chOff x="0" y="285750"/>
            <a:chExt cx="3724275" cy="1414462"/>
          </a:xfrm>
        </p:grpSpPr>
        <p:grpSp>
          <p:nvGrpSpPr>
            <p:cNvPr id="5" name="Group 4"/>
            <p:cNvGrpSpPr/>
            <p:nvPr/>
          </p:nvGrpSpPr>
          <p:grpSpPr>
            <a:xfrm>
              <a:off x="0" y="285750"/>
              <a:ext cx="3724275" cy="1328737"/>
              <a:chOff x="0" y="285750"/>
              <a:chExt cx="3724275" cy="1328737"/>
            </a:xfrm>
          </p:grpSpPr>
          <p:grpSp>
            <p:nvGrpSpPr>
              <p:cNvPr id="7" name="Group 6"/>
              <p:cNvGrpSpPr/>
              <p:nvPr/>
            </p:nvGrpSpPr>
            <p:grpSpPr>
              <a:xfrm>
                <a:off x="2180919" y="285750"/>
                <a:ext cx="1543356" cy="1328737"/>
                <a:chOff x="-982994" y="285750"/>
                <a:chExt cx="2792744" cy="1328737"/>
              </a:xfrm>
            </p:grpSpPr>
            <p:sp>
              <p:nvSpPr>
                <p:cNvPr id="19" name="Oval 18"/>
                <p:cNvSpPr>
                  <a:spLocks noChangeArrowheads="1"/>
                </p:cNvSpPr>
                <p:nvPr/>
              </p:nvSpPr>
              <p:spPr bwMode="auto">
                <a:xfrm>
                  <a:off x="1219200" y="285750"/>
                  <a:ext cx="590550" cy="110490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defRPr/>
                  </a:pPr>
                  <a:endParaRPr lang="en-US" kern="0">
                    <a:solidFill>
                      <a:sysClr val="windowText" lastClr="000000"/>
                    </a:solidFill>
                  </a:endParaRPr>
                </a:p>
              </p:txBody>
            </p:sp>
            <p:sp>
              <p:nvSpPr>
                <p:cNvPr id="20" name="Oval 19"/>
                <p:cNvSpPr>
                  <a:spLocks noChangeArrowheads="1"/>
                </p:cNvSpPr>
                <p:nvPr/>
              </p:nvSpPr>
              <p:spPr bwMode="auto">
                <a:xfrm>
                  <a:off x="1455102" y="348850"/>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defRPr/>
                  </a:pPr>
                  <a:endParaRPr lang="en-US" kern="0">
                    <a:solidFill>
                      <a:sysClr val="windowText" lastClr="000000"/>
                    </a:solidFill>
                  </a:endParaRPr>
                </a:p>
              </p:txBody>
            </p:sp>
            <p:sp>
              <p:nvSpPr>
                <p:cNvPr id="21" name="Oval 20"/>
                <p:cNvSpPr>
                  <a:spLocks noChangeArrowheads="1"/>
                </p:cNvSpPr>
                <p:nvPr/>
              </p:nvSpPr>
              <p:spPr bwMode="auto">
                <a:xfrm>
                  <a:off x="1314450" y="485775"/>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defRPr/>
                  </a:pPr>
                  <a:endParaRPr lang="en-US" kern="0">
                    <a:solidFill>
                      <a:sysClr val="windowText" lastClr="000000"/>
                    </a:solidFill>
                  </a:endParaRPr>
                </a:p>
              </p:txBody>
            </p:sp>
            <p:sp>
              <p:nvSpPr>
                <p:cNvPr id="22" name="Oval 21"/>
                <p:cNvSpPr>
                  <a:spLocks noChangeArrowheads="1"/>
                </p:cNvSpPr>
                <p:nvPr/>
              </p:nvSpPr>
              <p:spPr bwMode="auto">
                <a:xfrm>
                  <a:off x="1638300" y="590550"/>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defRPr/>
                  </a:pPr>
                  <a:endParaRPr lang="en-US" kern="0">
                    <a:solidFill>
                      <a:sysClr val="windowText" lastClr="000000"/>
                    </a:solidFill>
                  </a:endParaRPr>
                </a:p>
              </p:txBody>
            </p:sp>
            <p:sp>
              <p:nvSpPr>
                <p:cNvPr id="23" name="Oval 22"/>
                <p:cNvSpPr>
                  <a:spLocks noChangeArrowheads="1"/>
                </p:cNvSpPr>
                <p:nvPr/>
              </p:nvSpPr>
              <p:spPr bwMode="auto">
                <a:xfrm>
                  <a:off x="1285875" y="657225"/>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defRPr/>
                  </a:pPr>
                  <a:endParaRPr lang="en-US" kern="0">
                    <a:solidFill>
                      <a:sysClr val="windowText" lastClr="000000"/>
                    </a:solidFill>
                  </a:endParaRPr>
                </a:p>
              </p:txBody>
            </p:sp>
            <p:sp>
              <p:nvSpPr>
                <p:cNvPr id="24" name="Oval 23"/>
                <p:cNvSpPr>
                  <a:spLocks noChangeArrowheads="1"/>
                </p:cNvSpPr>
                <p:nvPr/>
              </p:nvSpPr>
              <p:spPr bwMode="auto">
                <a:xfrm>
                  <a:off x="1562100" y="1104900"/>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defRPr/>
                  </a:pPr>
                  <a:endParaRPr lang="en-US" kern="0">
                    <a:solidFill>
                      <a:sysClr val="windowText" lastClr="000000"/>
                    </a:solidFill>
                  </a:endParaRPr>
                </a:p>
              </p:txBody>
            </p:sp>
            <p:sp>
              <p:nvSpPr>
                <p:cNvPr id="25" name="Oval 24"/>
                <p:cNvSpPr>
                  <a:spLocks noChangeArrowheads="1"/>
                </p:cNvSpPr>
                <p:nvPr/>
              </p:nvSpPr>
              <p:spPr bwMode="auto">
                <a:xfrm>
                  <a:off x="1438275" y="1219200"/>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defRPr/>
                  </a:pPr>
                  <a:endParaRPr lang="en-US" kern="0">
                    <a:solidFill>
                      <a:sysClr val="windowText" lastClr="000000"/>
                    </a:solidFill>
                  </a:endParaRPr>
                </a:p>
              </p:txBody>
            </p:sp>
            <p:sp>
              <p:nvSpPr>
                <p:cNvPr id="26" name="Oval 25"/>
                <p:cNvSpPr>
                  <a:spLocks noChangeArrowheads="1"/>
                </p:cNvSpPr>
                <p:nvPr/>
              </p:nvSpPr>
              <p:spPr bwMode="auto">
                <a:xfrm>
                  <a:off x="1657350" y="762000"/>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defRPr/>
                  </a:pPr>
                  <a:endParaRPr lang="en-US" kern="0">
                    <a:solidFill>
                      <a:sysClr val="windowText" lastClr="000000"/>
                    </a:solidFill>
                  </a:endParaRPr>
                </a:p>
              </p:txBody>
            </p:sp>
            <p:sp>
              <p:nvSpPr>
                <p:cNvPr id="27" name="Oval 26"/>
                <p:cNvSpPr>
                  <a:spLocks noChangeArrowheads="1"/>
                </p:cNvSpPr>
                <p:nvPr/>
              </p:nvSpPr>
              <p:spPr bwMode="auto">
                <a:xfrm>
                  <a:off x="1619250" y="952500"/>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defRPr/>
                  </a:pPr>
                  <a:endParaRPr lang="en-US" kern="0">
                    <a:solidFill>
                      <a:sysClr val="windowText" lastClr="000000"/>
                    </a:solidFill>
                  </a:endParaRPr>
                </a:p>
              </p:txBody>
            </p:sp>
            <p:sp>
              <p:nvSpPr>
                <p:cNvPr id="28" name="Oval 27"/>
                <p:cNvSpPr>
                  <a:spLocks noChangeArrowheads="1"/>
                </p:cNvSpPr>
                <p:nvPr/>
              </p:nvSpPr>
              <p:spPr bwMode="auto">
                <a:xfrm>
                  <a:off x="1587175" y="451955"/>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defRPr/>
                  </a:pPr>
                  <a:endParaRPr lang="en-US" kern="0">
                    <a:solidFill>
                      <a:sysClr val="windowText" lastClr="000000"/>
                    </a:solidFill>
                  </a:endParaRPr>
                </a:p>
              </p:txBody>
            </p:sp>
            <p:sp>
              <p:nvSpPr>
                <p:cNvPr id="29" name="Oval 28"/>
                <p:cNvSpPr>
                  <a:spLocks noChangeArrowheads="1"/>
                </p:cNvSpPr>
                <p:nvPr/>
              </p:nvSpPr>
              <p:spPr bwMode="auto">
                <a:xfrm>
                  <a:off x="1285875" y="942975"/>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defRPr/>
                  </a:pPr>
                  <a:endParaRPr lang="en-US" kern="0">
                    <a:solidFill>
                      <a:sysClr val="windowText" lastClr="000000"/>
                    </a:solidFill>
                  </a:endParaRPr>
                </a:p>
              </p:txBody>
            </p:sp>
            <p:sp>
              <p:nvSpPr>
                <p:cNvPr id="30" name="Oval 29"/>
                <p:cNvSpPr>
                  <a:spLocks noChangeArrowheads="1"/>
                </p:cNvSpPr>
                <p:nvPr/>
              </p:nvSpPr>
              <p:spPr bwMode="auto">
                <a:xfrm>
                  <a:off x="1333500" y="1095375"/>
                  <a:ext cx="90805" cy="9080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defRPr/>
                  </a:pPr>
                  <a:endParaRPr lang="en-US" kern="0">
                    <a:solidFill>
                      <a:sysClr val="windowText" lastClr="000000"/>
                    </a:solidFill>
                  </a:endParaRPr>
                </a:p>
              </p:txBody>
            </p:sp>
            <p:sp>
              <p:nvSpPr>
                <p:cNvPr id="31" name="Text Box 27"/>
                <p:cNvSpPr txBox="1">
                  <a:spLocks noChangeArrowheads="1"/>
                </p:cNvSpPr>
                <p:nvPr/>
              </p:nvSpPr>
              <p:spPr bwMode="auto">
                <a:xfrm>
                  <a:off x="-982994" y="1376362"/>
                  <a:ext cx="2240645" cy="238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07000"/>
                    </a:lnSpc>
                    <a:spcAft>
                      <a:spcPts val="800"/>
                    </a:spcAft>
                    <a:defRPr/>
                  </a:pPr>
                  <a:r>
                    <a:rPr lang="en-IN" kern="0" dirty="0">
                      <a:solidFill>
                        <a:sysClr val="windowText" lastClr="000000"/>
                      </a:solidFill>
                      <a:ea typeface="Calibri" panose="020F0502020204030204" pitchFamily="34" charset="0"/>
                      <a:cs typeface="Times New Roman" panose="02020603050405020304" pitchFamily="18" charset="0"/>
                    </a:rPr>
                    <a:t>Encoder,  200 holes </a:t>
                  </a:r>
                  <a:endParaRPr lang="en-US" kern="0" dirty="0">
                    <a:solidFill>
                      <a:sysClr val="windowText" lastClr="000000"/>
                    </a:solidFill>
                    <a:ea typeface="Calibri" panose="020F0502020204030204" pitchFamily="34" charset="0"/>
                    <a:cs typeface="Times New Roman" panose="02020603050405020304" pitchFamily="18" charset="0"/>
                  </a:endParaRPr>
                </a:p>
              </p:txBody>
            </p:sp>
            <p:cxnSp>
              <p:nvCxnSpPr>
                <p:cNvPr id="32" name="Line 28"/>
                <p:cNvCxnSpPr>
                  <a:cxnSpLocks noChangeShapeType="1"/>
                </p:cNvCxnSpPr>
                <p:nvPr/>
              </p:nvCxnSpPr>
              <p:spPr bwMode="auto">
                <a:xfrm flipV="1">
                  <a:off x="1078866" y="1166813"/>
                  <a:ext cx="290513" cy="28543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grpSp>
            <p:nvGrpSpPr>
              <p:cNvPr id="8" name="Group 7"/>
              <p:cNvGrpSpPr>
                <a:grpSpLocks/>
              </p:cNvGrpSpPr>
              <p:nvPr/>
            </p:nvGrpSpPr>
            <p:grpSpPr bwMode="auto">
              <a:xfrm>
                <a:off x="0" y="333375"/>
                <a:ext cx="3200400" cy="1063625"/>
                <a:chOff x="2025" y="1785"/>
                <a:chExt cx="5040" cy="1675"/>
              </a:xfrm>
            </p:grpSpPr>
            <p:sp>
              <p:nvSpPr>
                <p:cNvPr id="10" name="AutoShape 4"/>
                <p:cNvSpPr>
                  <a:spLocks noChangeArrowheads="1"/>
                </p:cNvSpPr>
                <p:nvPr/>
              </p:nvSpPr>
              <p:spPr bwMode="auto">
                <a:xfrm>
                  <a:off x="2040" y="2160"/>
                  <a:ext cx="1110" cy="840"/>
                </a:xfrm>
                <a:prstGeom prst="flowChartAlternateProcess">
                  <a:avLst/>
                </a:prstGeom>
                <a:solidFill>
                  <a:srgbClr val="FFFFFF"/>
                </a:solidFill>
                <a:ln w="9525">
                  <a:solidFill>
                    <a:srgbClr val="000000"/>
                  </a:solidFill>
                  <a:miter lim="800000"/>
                  <a:headEnd/>
                  <a:tailEnd/>
                </a:ln>
              </p:spPr>
              <p:txBody>
                <a:bodyPr rot="0" vert="horz" wrap="square" lIns="0" tIns="0" rIns="0" bIns="0" anchor="t" anchorCtr="0" upright="1">
                  <a:noAutofit/>
                </a:bodyPr>
                <a:lstStyle/>
                <a:p>
                  <a:pPr>
                    <a:defRPr/>
                  </a:pPr>
                  <a:r>
                    <a:rPr lang="en-US" sz="2000" kern="0" dirty="0">
                      <a:solidFill>
                        <a:sysClr val="windowText" lastClr="000000"/>
                      </a:solidFill>
                      <a:latin typeface="Times New Roman" panose="02020603050405020304" pitchFamily="18" charset="0"/>
                      <a:ea typeface="Times New Roman" panose="02020603050405020304" pitchFamily="18" charset="0"/>
                    </a:rPr>
                    <a:t>DC Motor, 100 rpm </a:t>
                  </a:r>
                </a:p>
              </p:txBody>
            </p:sp>
            <p:sp>
              <p:nvSpPr>
                <p:cNvPr id="11" name="AutoShape 5"/>
                <p:cNvSpPr>
                  <a:spLocks noChangeArrowheads="1"/>
                </p:cNvSpPr>
                <p:nvPr/>
              </p:nvSpPr>
              <p:spPr bwMode="auto">
                <a:xfrm flipV="1">
                  <a:off x="2025" y="3000"/>
                  <a:ext cx="1080" cy="19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defRPr/>
                  </a:pPr>
                  <a:endParaRPr lang="en-US" kern="0">
                    <a:solidFill>
                      <a:sysClr val="windowText" lastClr="000000"/>
                    </a:solidFill>
                  </a:endParaRPr>
                </a:p>
              </p:txBody>
            </p:sp>
            <p:sp>
              <p:nvSpPr>
                <p:cNvPr id="12" name="Rectangle 11"/>
                <p:cNvSpPr>
                  <a:spLocks noChangeArrowheads="1"/>
                </p:cNvSpPr>
                <p:nvPr/>
              </p:nvSpPr>
              <p:spPr bwMode="auto">
                <a:xfrm>
                  <a:off x="3150" y="2490"/>
                  <a:ext cx="3585" cy="1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defRPr/>
                  </a:pPr>
                  <a:endParaRPr lang="en-US" kern="0">
                    <a:solidFill>
                      <a:sysClr val="windowText" lastClr="000000"/>
                    </a:solidFill>
                  </a:endParaRPr>
                </a:p>
              </p:txBody>
            </p:sp>
            <p:sp>
              <p:nvSpPr>
                <p:cNvPr id="13" name="AutoShape 7"/>
                <p:cNvSpPr>
                  <a:spLocks noChangeArrowheads="1"/>
                </p:cNvSpPr>
                <p:nvPr/>
              </p:nvSpPr>
              <p:spPr bwMode="auto">
                <a:xfrm>
                  <a:off x="3390" y="2265"/>
                  <a:ext cx="825" cy="630"/>
                </a:xfrm>
                <a:prstGeom prst="flowChartProcess">
                  <a:avLst/>
                </a:prstGeom>
                <a:solidFill>
                  <a:srgbClr val="FFFFFF"/>
                </a:solidFill>
                <a:ln w="9525">
                  <a:solidFill>
                    <a:srgbClr val="000000"/>
                  </a:solidFill>
                  <a:miter lim="800000"/>
                  <a:headEnd/>
                  <a:tailEnd/>
                </a:ln>
              </p:spPr>
              <p:txBody>
                <a:bodyPr rot="0" vert="horz" wrap="square" lIns="0" tIns="0" rIns="0" bIns="0" anchor="t" anchorCtr="0" upright="1">
                  <a:noAutofit/>
                </a:bodyPr>
                <a:lstStyle/>
                <a:p>
                  <a:pPr>
                    <a:defRPr/>
                  </a:pPr>
                  <a:r>
                    <a:rPr lang="en-US" sz="1600" kern="0" dirty="0">
                      <a:solidFill>
                        <a:sysClr val="windowText" lastClr="000000"/>
                      </a:solidFill>
                      <a:ea typeface="Times New Roman" panose="02020603050405020304" pitchFamily="18" charset="0"/>
                      <a:cs typeface="Calibri" panose="020F0502020204030204" pitchFamily="34" charset="0"/>
                    </a:rPr>
                    <a:t>Gear box Ratio = ¼ </a:t>
                  </a:r>
                </a:p>
              </p:txBody>
            </p:sp>
            <p:sp>
              <p:nvSpPr>
                <p:cNvPr id="14" name="Rectangle 13" descr="Light upward diagonal"/>
                <p:cNvSpPr>
                  <a:spLocks noChangeArrowheads="1"/>
                </p:cNvSpPr>
                <p:nvPr/>
              </p:nvSpPr>
              <p:spPr bwMode="auto">
                <a:xfrm>
                  <a:off x="5565" y="2220"/>
                  <a:ext cx="750" cy="705"/>
                </a:xfrm>
                <a:prstGeom prst="rect">
                  <a:avLst/>
                </a:prstGeom>
                <a:pattFill prst="ltUpDiag">
                  <a:fgClr>
                    <a:srgbClr val="000000"/>
                  </a:fgClr>
                  <a:bgClr>
                    <a:srgbClr val="FFFFFF"/>
                  </a:bgClr>
                </a:pattFill>
                <a:ln w="9525">
                  <a:solidFill>
                    <a:srgbClr val="000000"/>
                  </a:solidFill>
                  <a:miter lim="800000"/>
                  <a:headEnd/>
                  <a:tailEnd/>
                </a:ln>
              </p:spPr>
              <p:txBody>
                <a:bodyPr rot="0" vert="horz" wrap="square" lIns="91440" tIns="45720" rIns="91440" bIns="45720" anchor="t" anchorCtr="0" upright="1">
                  <a:noAutofit/>
                </a:bodyPr>
                <a:lstStyle/>
                <a:p>
                  <a:pPr>
                    <a:defRPr/>
                  </a:pPr>
                  <a:endParaRPr lang="en-US" kern="0">
                    <a:solidFill>
                      <a:sysClr val="windowText" lastClr="000000"/>
                    </a:solidFill>
                  </a:endParaRPr>
                </a:p>
              </p:txBody>
            </p:sp>
            <p:sp>
              <p:nvSpPr>
                <p:cNvPr id="15" name="Rectangle 14" descr="Wide downward diagonal"/>
                <p:cNvSpPr>
                  <a:spLocks noChangeArrowheads="1"/>
                </p:cNvSpPr>
                <p:nvPr/>
              </p:nvSpPr>
              <p:spPr bwMode="auto">
                <a:xfrm>
                  <a:off x="4830" y="2490"/>
                  <a:ext cx="2235" cy="180"/>
                </a:xfrm>
                <a:prstGeom prst="rect">
                  <a:avLst/>
                </a:prstGeom>
                <a:pattFill prst="wdDnDiag">
                  <a:fgClr>
                    <a:srgbClr val="000000"/>
                  </a:fgClr>
                  <a:bgClr>
                    <a:srgbClr val="FFFFFF"/>
                  </a:bgClr>
                </a:pattFill>
                <a:ln w="9525">
                  <a:solidFill>
                    <a:srgbClr val="000000"/>
                  </a:solidFill>
                  <a:miter lim="800000"/>
                  <a:headEnd/>
                  <a:tailEnd/>
                </a:ln>
              </p:spPr>
              <p:txBody>
                <a:bodyPr rot="0" vert="horz" wrap="square" lIns="91440" tIns="45720" rIns="91440" bIns="45720" anchor="t" anchorCtr="0" upright="1">
                  <a:noAutofit/>
                </a:bodyPr>
                <a:lstStyle/>
                <a:p>
                  <a:pPr>
                    <a:defRPr/>
                  </a:pPr>
                  <a:endParaRPr lang="en-US" kern="0">
                    <a:solidFill>
                      <a:sysClr val="windowText" lastClr="000000"/>
                    </a:solidFill>
                  </a:endParaRPr>
                </a:p>
              </p:txBody>
            </p:sp>
            <p:sp>
              <p:nvSpPr>
                <p:cNvPr id="16" name="AutoShape 10"/>
                <p:cNvSpPr>
                  <a:spLocks noChangeArrowheads="1"/>
                </p:cNvSpPr>
                <p:nvPr/>
              </p:nvSpPr>
              <p:spPr bwMode="auto">
                <a:xfrm>
                  <a:off x="5085" y="1785"/>
                  <a:ext cx="1755" cy="435"/>
                </a:xfrm>
                <a:prstGeom prst="flowChartProcess">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07000"/>
                    </a:lnSpc>
                    <a:spcAft>
                      <a:spcPts val="800"/>
                    </a:spcAft>
                    <a:defRPr/>
                  </a:pPr>
                  <a:r>
                    <a:rPr lang="en-IN" kern="0" dirty="0">
                      <a:solidFill>
                        <a:sysClr val="windowText" lastClr="000000"/>
                      </a:solidFill>
                      <a:ea typeface="Calibri" panose="020F0502020204030204" pitchFamily="34" charset="0"/>
                      <a:cs typeface="Times New Roman" panose="02020603050405020304" pitchFamily="18" charset="0"/>
                    </a:rPr>
                    <a:t>CNC Table </a:t>
                  </a:r>
                  <a:endParaRPr lang="en-US" kern="0" dirty="0">
                    <a:solidFill>
                      <a:sysClr val="windowText" lastClr="000000"/>
                    </a:solidFill>
                    <a:ea typeface="Calibri" panose="020F0502020204030204" pitchFamily="34" charset="0"/>
                    <a:cs typeface="Times New Roman" panose="02020603050405020304" pitchFamily="18" charset="0"/>
                  </a:endParaRPr>
                </a:p>
              </p:txBody>
            </p:sp>
            <p:sp>
              <p:nvSpPr>
                <p:cNvPr id="17" name="Text Box 11"/>
                <p:cNvSpPr txBox="1">
                  <a:spLocks noChangeArrowheads="1"/>
                </p:cNvSpPr>
                <p:nvPr/>
              </p:nvSpPr>
              <p:spPr bwMode="auto">
                <a:xfrm>
                  <a:off x="4293" y="2950"/>
                  <a:ext cx="1620" cy="5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just">
                    <a:defRPr/>
                  </a:pPr>
                  <a:r>
                    <a:rPr lang="en-US" kern="0" dirty="0">
                      <a:solidFill>
                        <a:sysClr val="windowText" lastClr="000000"/>
                      </a:solidFill>
                      <a:latin typeface="Times New Roman" panose="02020603050405020304" pitchFamily="18" charset="0"/>
                      <a:ea typeface="Times New Roman" panose="02020603050405020304" pitchFamily="18" charset="0"/>
                    </a:rPr>
                    <a:t>Lead screw pitch = 4mm, 1 start</a:t>
                  </a:r>
                </a:p>
              </p:txBody>
            </p:sp>
          </p:grpSp>
          <p:sp>
            <p:nvSpPr>
              <p:cNvPr id="9" name="Rectangle 8"/>
              <p:cNvSpPr>
                <a:spLocks noChangeArrowheads="1"/>
              </p:cNvSpPr>
              <p:nvPr/>
            </p:nvSpPr>
            <p:spPr bwMode="auto">
              <a:xfrm>
                <a:off x="3200400" y="781050"/>
                <a:ext cx="342900" cy="1123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defRPr/>
                </a:pPr>
                <a:endParaRPr lang="en-US" kern="0">
                  <a:solidFill>
                    <a:sysClr val="windowText" lastClr="000000"/>
                  </a:solidFill>
                </a:endParaRPr>
              </a:p>
            </p:txBody>
          </p:sp>
        </p:grpSp>
        <p:sp>
          <p:nvSpPr>
            <p:cNvPr id="6" name="Text Box 29"/>
            <p:cNvSpPr txBox="1">
              <a:spLocks noChangeArrowheads="1"/>
            </p:cNvSpPr>
            <p:nvPr/>
          </p:nvSpPr>
          <p:spPr bwMode="auto">
            <a:xfrm>
              <a:off x="307794" y="1376362"/>
              <a:ext cx="628650" cy="323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nSpc>
                  <a:spcPct val="107000"/>
                </a:lnSpc>
                <a:spcAft>
                  <a:spcPts val="800"/>
                </a:spcAft>
                <a:defRPr/>
              </a:pPr>
              <a:r>
                <a:rPr lang="en-IN" sz="2000" kern="0" dirty="0">
                  <a:solidFill>
                    <a:sysClr val="windowText" lastClr="000000"/>
                  </a:solidFill>
                  <a:ea typeface="Calibri" panose="020F0502020204030204" pitchFamily="34" charset="0"/>
                  <a:cs typeface="Times New Roman" panose="02020603050405020304" pitchFamily="18" charset="0"/>
                </a:rPr>
                <a:t>Fig. 1</a:t>
              </a:r>
              <a:endParaRPr lang="en-US" sz="2000" kern="0" dirty="0">
                <a:solidFill>
                  <a:sysClr val="windowText" lastClr="000000"/>
                </a:solidFill>
                <a:ea typeface="Calibri" panose="020F0502020204030204" pitchFamily="34" charset="0"/>
                <a:cs typeface="Times New Roman" panose="02020603050405020304" pitchFamily="18" charset="0"/>
              </a:endParaRPr>
            </a:p>
          </p:txBody>
        </p:sp>
      </p:grpSp>
      <p:graphicFrame>
        <p:nvGraphicFramePr>
          <p:cNvPr id="34" name="Content Placeholder 61"/>
          <p:cNvGraphicFramePr>
            <a:graphicFrameLocks noGrp="1"/>
          </p:cNvGraphicFramePr>
          <p:nvPr>
            <p:ph idx="1"/>
          </p:nvPr>
        </p:nvGraphicFramePr>
        <p:xfrm>
          <a:off x="4337326" y="1934505"/>
          <a:ext cx="2822967" cy="386585"/>
        </p:xfrm>
        <a:graphic>
          <a:graphicData uri="http://schemas.openxmlformats.org/drawingml/2006/table">
            <a:tbl>
              <a:tblPr firstRow="1" firstCol="1" bandRow="1"/>
              <a:tblGrid>
                <a:gridCol w="403281">
                  <a:extLst>
                    <a:ext uri="{9D8B030D-6E8A-4147-A177-3AD203B41FA5}">
                      <a16:colId xmlns:a16="http://schemas.microsoft.com/office/drawing/2014/main" val="20000"/>
                    </a:ext>
                  </a:extLst>
                </a:gridCol>
                <a:gridCol w="403281">
                  <a:extLst>
                    <a:ext uri="{9D8B030D-6E8A-4147-A177-3AD203B41FA5}">
                      <a16:colId xmlns:a16="http://schemas.microsoft.com/office/drawing/2014/main" val="20001"/>
                    </a:ext>
                  </a:extLst>
                </a:gridCol>
                <a:gridCol w="403281">
                  <a:extLst>
                    <a:ext uri="{9D8B030D-6E8A-4147-A177-3AD203B41FA5}">
                      <a16:colId xmlns:a16="http://schemas.microsoft.com/office/drawing/2014/main" val="20002"/>
                    </a:ext>
                  </a:extLst>
                </a:gridCol>
                <a:gridCol w="403281">
                  <a:extLst>
                    <a:ext uri="{9D8B030D-6E8A-4147-A177-3AD203B41FA5}">
                      <a16:colId xmlns:a16="http://schemas.microsoft.com/office/drawing/2014/main" val="20003"/>
                    </a:ext>
                  </a:extLst>
                </a:gridCol>
                <a:gridCol w="403281">
                  <a:extLst>
                    <a:ext uri="{9D8B030D-6E8A-4147-A177-3AD203B41FA5}">
                      <a16:colId xmlns:a16="http://schemas.microsoft.com/office/drawing/2014/main" val="20004"/>
                    </a:ext>
                  </a:extLst>
                </a:gridCol>
                <a:gridCol w="403281">
                  <a:extLst>
                    <a:ext uri="{9D8B030D-6E8A-4147-A177-3AD203B41FA5}">
                      <a16:colId xmlns:a16="http://schemas.microsoft.com/office/drawing/2014/main" val="20005"/>
                    </a:ext>
                  </a:extLst>
                </a:gridCol>
                <a:gridCol w="403281">
                  <a:extLst>
                    <a:ext uri="{9D8B030D-6E8A-4147-A177-3AD203B41FA5}">
                      <a16:colId xmlns:a16="http://schemas.microsoft.com/office/drawing/2014/main" val="20006"/>
                    </a:ext>
                  </a:extLst>
                </a:gridCol>
              </a:tblGrid>
              <a:tr h="386585">
                <a:tc>
                  <a:txBody>
                    <a:bodyPr/>
                    <a:lstStyle/>
                    <a:p>
                      <a:pPr marL="0" marR="0" algn="l">
                        <a:lnSpc>
                          <a:spcPct val="107000"/>
                        </a:lnSpc>
                        <a:spcBef>
                          <a:spcPts val="0"/>
                        </a:spcBef>
                        <a:spcAft>
                          <a:spcPts val="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a:effectLst/>
                          <a:latin typeface="Calibri" panose="020F0502020204030204" pitchFamily="34" charset="0"/>
                          <a:ea typeface="Calibri" panose="020F0502020204030204" pitchFamily="34" charset="0"/>
                          <a:cs typeface="Times New Roman" panose="02020603050405020304" pitchFamily="18" charset="0"/>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a:effectLst/>
                          <a:latin typeface="Calibri" panose="020F0502020204030204" pitchFamily="34" charset="0"/>
                          <a:ea typeface="Calibri" panose="020F0502020204030204" pitchFamily="34" charset="0"/>
                          <a:cs typeface="Times New Roman" panose="02020603050405020304" pitchFamily="18" charset="0"/>
                        </a:rPr>
                        <a:t>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a:effectLst/>
                          <a:latin typeface="Calibri" panose="020F0502020204030204" pitchFamily="34" charset="0"/>
                          <a:ea typeface="Calibri" panose="020F0502020204030204" pitchFamily="34" charset="0"/>
                          <a:cs typeface="Times New Roman" panose="02020603050405020304" pitchFamily="18" charset="0"/>
                        </a:rPr>
                        <a:t>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a:effectLst/>
                          <a:latin typeface="Calibri" panose="020F0502020204030204" pitchFamily="34" charset="0"/>
                          <a:ea typeface="Calibri" panose="020F0502020204030204" pitchFamily="34" charset="0"/>
                          <a:cs typeface="Times New Roman" panose="02020603050405020304" pitchFamily="18" charset="0"/>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36" name="Text Box 2"/>
          <p:cNvSpPr txBox="1">
            <a:spLocks noChangeArrowheads="1"/>
          </p:cNvSpPr>
          <p:nvPr/>
        </p:nvSpPr>
        <p:spPr bwMode="auto">
          <a:xfrm>
            <a:off x="2576135" y="1967330"/>
            <a:ext cx="1924318" cy="38484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defRPr/>
            </a:pPr>
            <a:r>
              <a:rPr lang="en-IN" sz="1300" kern="0" dirty="0">
                <a:solidFill>
                  <a:sysClr val="windowText" lastClr="000000"/>
                </a:solidFill>
                <a:ea typeface="Calibri" panose="020F0502020204030204" pitchFamily="34" charset="0"/>
                <a:cs typeface="Times New Roman" panose="02020603050405020304" pitchFamily="18" charset="0"/>
              </a:rPr>
              <a:t>Position down counter</a:t>
            </a:r>
            <a:endParaRPr lang="en-US" sz="1300" kern="0" dirty="0">
              <a:solidFill>
                <a:sysClr val="windowText" lastClr="000000"/>
              </a:solidFill>
              <a:ea typeface="Calibri" panose="020F0502020204030204" pitchFamily="34" charset="0"/>
              <a:cs typeface="Times New Roman" panose="02020603050405020304" pitchFamily="18" charset="0"/>
            </a:endParaRPr>
          </a:p>
        </p:txBody>
      </p:sp>
      <p:cxnSp>
        <p:nvCxnSpPr>
          <p:cNvPr id="44" name="Straight Arrow Connector 43"/>
          <p:cNvCxnSpPr>
            <a:stCxn id="20" idx="6"/>
          </p:cNvCxnSpPr>
          <p:nvPr/>
        </p:nvCxnSpPr>
        <p:spPr>
          <a:xfrm flipH="1">
            <a:off x="7936958" y="4222913"/>
            <a:ext cx="286348" cy="10372"/>
          </a:xfrm>
          <a:prstGeom prst="straightConnector1">
            <a:avLst/>
          </a:prstGeom>
          <a:noFill/>
          <a:ln w="6350" cap="flat" cmpd="sng" algn="ctr">
            <a:solidFill>
              <a:sysClr val="windowText" lastClr="000000"/>
            </a:solidFill>
            <a:prstDash val="solid"/>
            <a:miter lim="800000"/>
            <a:tailEnd type="triangle"/>
          </a:ln>
          <a:effectLst/>
        </p:spPr>
      </p:cxnSp>
      <p:cxnSp>
        <p:nvCxnSpPr>
          <p:cNvPr id="47" name="Straight Connector 46"/>
          <p:cNvCxnSpPr/>
          <p:nvPr/>
        </p:nvCxnSpPr>
        <p:spPr>
          <a:xfrm>
            <a:off x="3290892" y="3921884"/>
            <a:ext cx="2405503" cy="5913"/>
          </a:xfrm>
          <a:prstGeom prst="line">
            <a:avLst/>
          </a:prstGeom>
          <a:noFill/>
          <a:ln w="6350" cap="flat" cmpd="sng" algn="ctr">
            <a:solidFill>
              <a:sysClr val="windowText" lastClr="000000"/>
            </a:solidFill>
            <a:prstDash val="solid"/>
            <a:miter lim="800000"/>
            <a:headEnd type="stealth"/>
            <a:tailEnd type="none"/>
          </a:ln>
          <a:effectLst/>
        </p:spPr>
      </p:cxnSp>
      <p:cxnSp>
        <p:nvCxnSpPr>
          <p:cNvPr id="48" name="Straight Connector 47"/>
          <p:cNvCxnSpPr/>
          <p:nvPr/>
        </p:nvCxnSpPr>
        <p:spPr>
          <a:xfrm flipV="1">
            <a:off x="5696395" y="3694301"/>
            <a:ext cx="0" cy="233496"/>
          </a:xfrm>
          <a:prstGeom prst="line">
            <a:avLst/>
          </a:prstGeom>
          <a:noFill/>
          <a:ln w="6350" cap="flat" cmpd="sng" algn="ctr">
            <a:solidFill>
              <a:sysClr val="windowText" lastClr="000000"/>
            </a:solidFill>
            <a:prstDash val="solid"/>
            <a:miter lim="800000"/>
          </a:ln>
          <a:effectLst/>
        </p:spPr>
      </p:cxnSp>
      <p:grpSp>
        <p:nvGrpSpPr>
          <p:cNvPr id="49" name="Group 48"/>
          <p:cNvGrpSpPr/>
          <p:nvPr/>
        </p:nvGrpSpPr>
        <p:grpSpPr>
          <a:xfrm>
            <a:off x="4315134" y="1467566"/>
            <a:ext cx="2845158" cy="2240321"/>
            <a:chOff x="0" y="0"/>
            <a:chExt cx="2295525" cy="1724025"/>
          </a:xfrm>
        </p:grpSpPr>
        <p:grpSp>
          <p:nvGrpSpPr>
            <p:cNvPr id="63" name="Group 62"/>
            <p:cNvGrpSpPr/>
            <p:nvPr/>
          </p:nvGrpSpPr>
          <p:grpSpPr>
            <a:xfrm rot="5400000">
              <a:off x="285750" y="-285750"/>
              <a:ext cx="1724025" cy="2295525"/>
              <a:chOff x="0" y="0"/>
              <a:chExt cx="1724025" cy="971550"/>
            </a:xfrm>
          </p:grpSpPr>
          <p:sp>
            <p:nvSpPr>
              <p:cNvPr id="71" name="Arc 70"/>
              <p:cNvSpPr/>
              <p:nvPr/>
            </p:nvSpPr>
            <p:spPr>
              <a:xfrm>
                <a:off x="0" y="0"/>
                <a:ext cx="1724025" cy="971550"/>
              </a:xfrm>
              <a:prstGeom prst="arc">
                <a:avLst>
                  <a:gd name="adj1" fmla="val 16200000"/>
                  <a:gd name="adj2" fmla="val 5548452"/>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defRPr/>
                </a:pPr>
                <a:endParaRPr lang="en-US" sz="1300" kern="0">
                  <a:solidFill>
                    <a:sysClr val="windowText" lastClr="000000"/>
                  </a:solidFill>
                </a:endParaRPr>
              </a:p>
            </p:txBody>
          </p:sp>
          <p:sp>
            <p:nvSpPr>
              <p:cNvPr id="72" name="Arc 71"/>
              <p:cNvSpPr/>
              <p:nvPr/>
            </p:nvSpPr>
            <p:spPr>
              <a:xfrm>
                <a:off x="553820" y="0"/>
                <a:ext cx="695325" cy="971550"/>
              </a:xfrm>
              <a:prstGeom prst="arc">
                <a:avLst>
                  <a:gd name="adj1" fmla="val 16200000"/>
                  <a:gd name="adj2" fmla="val 5548452"/>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defRPr/>
                </a:pPr>
                <a:endParaRPr lang="en-US" sz="1300" kern="0">
                  <a:solidFill>
                    <a:sysClr val="windowText" lastClr="000000"/>
                  </a:solidFill>
                </a:endParaRPr>
              </a:p>
            </p:txBody>
          </p:sp>
        </p:grpSp>
        <p:cxnSp>
          <p:nvCxnSpPr>
            <p:cNvPr id="64" name="Straight Arrow Connector 63"/>
            <p:cNvCxnSpPr/>
            <p:nvPr/>
          </p:nvCxnSpPr>
          <p:spPr>
            <a:xfrm>
              <a:off x="828675" y="657225"/>
              <a:ext cx="19050" cy="571500"/>
            </a:xfrm>
            <a:prstGeom prst="straightConnector1">
              <a:avLst/>
            </a:prstGeom>
            <a:noFill/>
            <a:ln w="6350" cap="flat" cmpd="sng" algn="ctr">
              <a:solidFill>
                <a:sysClr val="windowText" lastClr="000000"/>
              </a:solidFill>
              <a:prstDash val="solid"/>
              <a:miter lim="800000"/>
              <a:tailEnd type="triangle"/>
            </a:ln>
            <a:effectLst/>
          </p:spPr>
        </p:cxnSp>
        <p:cxnSp>
          <p:nvCxnSpPr>
            <p:cNvPr id="65" name="Straight Arrow Connector 64"/>
            <p:cNvCxnSpPr/>
            <p:nvPr/>
          </p:nvCxnSpPr>
          <p:spPr>
            <a:xfrm>
              <a:off x="2171700" y="657225"/>
              <a:ext cx="19050" cy="381000"/>
            </a:xfrm>
            <a:prstGeom prst="straightConnector1">
              <a:avLst/>
            </a:prstGeom>
            <a:noFill/>
            <a:ln w="6350" cap="flat" cmpd="sng" algn="ctr">
              <a:solidFill>
                <a:sysClr val="windowText" lastClr="000000"/>
              </a:solidFill>
              <a:prstDash val="solid"/>
              <a:miter lim="800000"/>
              <a:tailEnd type="triangle"/>
            </a:ln>
            <a:effectLst/>
          </p:spPr>
        </p:cxnSp>
        <p:cxnSp>
          <p:nvCxnSpPr>
            <p:cNvPr id="66" name="Straight Arrow Connector 65"/>
            <p:cNvCxnSpPr/>
            <p:nvPr/>
          </p:nvCxnSpPr>
          <p:spPr>
            <a:xfrm>
              <a:off x="171450" y="657225"/>
              <a:ext cx="19050" cy="438150"/>
            </a:xfrm>
            <a:prstGeom prst="straightConnector1">
              <a:avLst/>
            </a:prstGeom>
            <a:noFill/>
            <a:ln w="6350" cap="flat" cmpd="sng" algn="ctr">
              <a:solidFill>
                <a:sysClr val="windowText" lastClr="000000"/>
              </a:solidFill>
              <a:prstDash val="solid"/>
              <a:miter lim="800000"/>
              <a:tailEnd type="triangle"/>
            </a:ln>
            <a:effectLst/>
          </p:spPr>
        </p:cxnSp>
        <p:cxnSp>
          <p:nvCxnSpPr>
            <p:cNvPr id="67" name="Straight Arrow Connector 66"/>
            <p:cNvCxnSpPr/>
            <p:nvPr/>
          </p:nvCxnSpPr>
          <p:spPr>
            <a:xfrm>
              <a:off x="1181100" y="657225"/>
              <a:ext cx="19050" cy="571500"/>
            </a:xfrm>
            <a:prstGeom prst="straightConnector1">
              <a:avLst/>
            </a:prstGeom>
            <a:noFill/>
            <a:ln w="6350" cap="flat" cmpd="sng" algn="ctr">
              <a:solidFill>
                <a:sysClr val="windowText" lastClr="000000"/>
              </a:solidFill>
              <a:prstDash val="solid"/>
              <a:miter lim="800000"/>
              <a:tailEnd type="triangle"/>
            </a:ln>
            <a:effectLst/>
          </p:spPr>
        </p:cxnSp>
        <p:cxnSp>
          <p:nvCxnSpPr>
            <p:cNvPr id="68" name="Straight Arrow Connector 67"/>
            <p:cNvCxnSpPr/>
            <p:nvPr/>
          </p:nvCxnSpPr>
          <p:spPr>
            <a:xfrm>
              <a:off x="1847850" y="657225"/>
              <a:ext cx="0" cy="514350"/>
            </a:xfrm>
            <a:prstGeom prst="straightConnector1">
              <a:avLst/>
            </a:prstGeom>
            <a:noFill/>
            <a:ln w="6350" cap="flat" cmpd="sng" algn="ctr">
              <a:solidFill>
                <a:sysClr val="windowText" lastClr="000000"/>
              </a:solidFill>
              <a:prstDash val="solid"/>
              <a:miter lim="800000"/>
              <a:tailEnd type="triangle"/>
            </a:ln>
            <a:effectLst/>
          </p:spPr>
        </p:cxnSp>
        <p:cxnSp>
          <p:nvCxnSpPr>
            <p:cNvPr id="69" name="Straight Arrow Connector 68"/>
            <p:cNvCxnSpPr/>
            <p:nvPr/>
          </p:nvCxnSpPr>
          <p:spPr>
            <a:xfrm>
              <a:off x="523875" y="657225"/>
              <a:ext cx="0" cy="523875"/>
            </a:xfrm>
            <a:prstGeom prst="straightConnector1">
              <a:avLst/>
            </a:prstGeom>
            <a:noFill/>
            <a:ln w="6350" cap="flat" cmpd="sng" algn="ctr">
              <a:solidFill>
                <a:sysClr val="windowText" lastClr="000000"/>
              </a:solidFill>
              <a:prstDash val="solid"/>
              <a:miter lim="800000"/>
              <a:tailEnd type="triangle"/>
            </a:ln>
            <a:effectLst/>
          </p:spPr>
        </p:cxnSp>
        <p:cxnSp>
          <p:nvCxnSpPr>
            <p:cNvPr id="70" name="Straight Arrow Connector 69"/>
            <p:cNvCxnSpPr/>
            <p:nvPr/>
          </p:nvCxnSpPr>
          <p:spPr>
            <a:xfrm>
              <a:off x="1514475" y="657225"/>
              <a:ext cx="9525" cy="571500"/>
            </a:xfrm>
            <a:prstGeom prst="straightConnector1">
              <a:avLst/>
            </a:prstGeom>
            <a:noFill/>
            <a:ln w="6350" cap="flat" cmpd="sng" algn="ctr">
              <a:solidFill>
                <a:sysClr val="windowText" lastClr="000000"/>
              </a:solidFill>
              <a:prstDash val="solid"/>
              <a:miter lim="800000"/>
              <a:tailEnd type="triangle"/>
            </a:ln>
            <a:effectLst/>
          </p:spPr>
        </p:cxnSp>
      </p:grpSp>
      <p:grpSp>
        <p:nvGrpSpPr>
          <p:cNvPr id="56" name="Group 55"/>
          <p:cNvGrpSpPr/>
          <p:nvPr/>
        </p:nvGrpSpPr>
        <p:grpSpPr>
          <a:xfrm rot="5400000">
            <a:off x="8006247" y="2599521"/>
            <a:ext cx="805920" cy="250385"/>
            <a:chOff x="0" y="0"/>
            <a:chExt cx="647700" cy="142875"/>
          </a:xfrm>
        </p:grpSpPr>
        <p:grpSp>
          <p:nvGrpSpPr>
            <p:cNvPr id="57" name="Group 56"/>
            <p:cNvGrpSpPr/>
            <p:nvPr/>
          </p:nvGrpSpPr>
          <p:grpSpPr>
            <a:xfrm>
              <a:off x="0" y="0"/>
              <a:ext cx="361950" cy="142875"/>
              <a:chOff x="0" y="0"/>
              <a:chExt cx="361950" cy="142875"/>
            </a:xfrm>
          </p:grpSpPr>
          <p:cxnSp>
            <p:nvCxnSpPr>
              <p:cNvPr id="61" name="Elbow Connector 60"/>
              <p:cNvCxnSpPr/>
              <p:nvPr/>
            </p:nvCxnSpPr>
            <p:spPr>
              <a:xfrm>
                <a:off x="142875" y="0"/>
                <a:ext cx="219075" cy="142875"/>
              </a:xfrm>
              <a:prstGeom prst="bentConnector3">
                <a:avLst/>
              </a:prstGeom>
              <a:noFill/>
              <a:ln w="6350" cap="flat" cmpd="sng" algn="ctr">
                <a:solidFill>
                  <a:sysClr val="windowText" lastClr="000000"/>
                </a:solidFill>
                <a:prstDash val="solid"/>
                <a:miter lim="800000"/>
              </a:ln>
              <a:effectLst/>
            </p:spPr>
          </p:cxnSp>
          <p:cxnSp>
            <p:nvCxnSpPr>
              <p:cNvPr id="62" name="Elbow Connector 61"/>
              <p:cNvCxnSpPr/>
              <p:nvPr/>
            </p:nvCxnSpPr>
            <p:spPr>
              <a:xfrm flipH="1">
                <a:off x="0" y="0"/>
                <a:ext cx="219075" cy="142875"/>
              </a:xfrm>
              <a:prstGeom prst="bentConnector3">
                <a:avLst/>
              </a:prstGeom>
              <a:noFill/>
              <a:ln w="6350" cap="flat" cmpd="sng" algn="ctr">
                <a:solidFill>
                  <a:sysClr val="windowText" lastClr="000000"/>
                </a:solidFill>
                <a:prstDash val="solid"/>
                <a:miter lim="800000"/>
              </a:ln>
              <a:effectLst/>
            </p:spPr>
          </p:cxnSp>
        </p:grpSp>
        <p:grpSp>
          <p:nvGrpSpPr>
            <p:cNvPr id="58" name="Group 57"/>
            <p:cNvGrpSpPr/>
            <p:nvPr/>
          </p:nvGrpSpPr>
          <p:grpSpPr>
            <a:xfrm>
              <a:off x="285750" y="0"/>
              <a:ext cx="361950" cy="142875"/>
              <a:chOff x="0" y="0"/>
              <a:chExt cx="361950" cy="142875"/>
            </a:xfrm>
          </p:grpSpPr>
          <p:cxnSp>
            <p:nvCxnSpPr>
              <p:cNvPr id="59" name="Elbow Connector 58"/>
              <p:cNvCxnSpPr/>
              <p:nvPr/>
            </p:nvCxnSpPr>
            <p:spPr>
              <a:xfrm>
                <a:off x="142875" y="0"/>
                <a:ext cx="219075" cy="142875"/>
              </a:xfrm>
              <a:prstGeom prst="bentConnector3">
                <a:avLst/>
              </a:prstGeom>
              <a:noFill/>
              <a:ln w="6350" cap="flat" cmpd="sng" algn="ctr">
                <a:solidFill>
                  <a:sysClr val="windowText" lastClr="000000"/>
                </a:solidFill>
                <a:prstDash val="solid"/>
                <a:miter lim="800000"/>
              </a:ln>
              <a:effectLst/>
            </p:spPr>
          </p:cxnSp>
          <p:cxnSp>
            <p:nvCxnSpPr>
              <p:cNvPr id="60" name="Elbow Connector 59"/>
              <p:cNvCxnSpPr/>
              <p:nvPr/>
            </p:nvCxnSpPr>
            <p:spPr>
              <a:xfrm flipH="1">
                <a:off x="0" y="0"/>
                <a:ext cx="219075" cy="142875"/>
              </a:xfrm>
              <a:prstGeom prst="bentConnector3">
                <a:avLst>
                  <a:gd name="adj1" fmla="val 49999"/>
                </a:avLst>
              </a:prstGeom>
              <a:noFill/>
              <a:ln w="6350" cap="flat" cmpd="sng" algn="ctr">
                <a:solidFill>
                  <a:sysClr val="windowText" lastClr="000000"/>
                </a:solidFill>
                <a:prstDash val="solid"/>
                <a:miter lim="800000"/>
              </a:ln>
              <a:effectLst/>
            </p:spPr>
          </p:cxnSp>
        </p:grpSp>
      </p:grpSp>
      <p:sp>
        <p:nvSpPr>
          <p:cNvPr id="38" name="Text Box 2"/>
          <p:cNvSpPr txBox="1">
            <a:spLocks noChangeArrowheads="1"/>
          </p:cNvSpPr>
          <p:nvPr/>
        </p:nvSpPr>
        <p:spPr bwMode="auto">
          <a:xfrm>
            <a:off x="3308930" y="3532958"/>
            <a:ext cx="1576919" cy="36764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defRPr/>
            </a:pPr>
            <a:r>
              <a:rPr lang="en-IN" sz="1600" kern="0" dirty="0">
                <a:solidFill>
                  <a:sysClr val="windowText" lastClr="000000"/>
                </a:solidFill>
                <a:ea typeface="Calibri" panose="020F0502020204030204" pitchFamily="34" charset="0"/>
                <a:cs typeface="Times New Roman" panose="02020603050405020304" pitchFamily="18" charset="0"/>
              </a:rPr>
              <a:t>End of count </a:t>
            </a:r>
            <a:endParaRPr lang="en-US" sz="1600" kern="0" dirty="0">
              <a:solidFill>
                <a:sysClr val="windowText" lastClr="000000"/>
              </a:solidFill>
              <a:ea typeface="Calibri" panose="020F0502020204030204" pitchFamily="34" charset="0"/>
              <a:cs typeface="Times New Roman" panose="02020603050405020304" pitchFamily="18" charset="0"/>
            </a:endParaRPr>
          </a:p>
        </p:txBody>
      </p:sp>
      <p:sp>
        <p:nvSpPr>
          <p:cNvPr id="39" name="Text Box 2"/>
          <p:cNvSpPr txBox="1">
            <a:spLocks noChangeArrowheads="1"/>
          </p:cNvSpPr>
          <p:nvPr/>
        </p:nvSpPr>
        <p:spPr bwMode="auto">
          <a:xfrm>
            <a:off x="5182848" y="3135663"/>
            <a:ext cx="1215980" cy="37109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defRPr/>
            </a:pPr>
            <a:r>
              <a:rPr lang="en-IN" sz="1600" kern="0" dirty="0">
                <a:solidFill>
                  <a:sysClr val="windowText" lastClr="000000"/>
                </a:solidFill>
                <a:ea typeface="Calibri" panose="020F0502020204030204" pitchFamily="34" charset="0"/>
                <a:cs typeface="Times New Roman" panose="02020603050405020304" pitchFamily="18" charset="0"/>
              </a:rPr>
              <a:t>OR Gate </a:t>
            </a:r>
            <a:endParaRPr lang="en-US" sz="1600" kern="0" dirty="0">
              <a:solidFill>
                <a:sysClr val="windowText" lastClr="000000"/>
              </a:solidFill>
              <a:ea typeface="Calibri" panose="020F0502020204030204" pitchFamily="34" charset="0"/>
              <a:cs typeface="Times New Roman" panose="02020603050405020304" pitchFamily="18" charset="0"/>
            </a:endParaRPr>
          </a:p>
        </p:txBody>
      </p:sp>
      <p:cxnSp>
        <p:nvCxnSpPr>
          <p:cNvPr id="88" name="Straight Arrow Connector 87"/>
          <p:cNvCxnSpPr/>
          <p:nvPr/>
        </p:nvCxnSpPr>
        <p:spPr>
          <a:xfrm flipH="1" flipV="1">
            <a:off x="8166497" y="2152616"/>
            <a:ext cx="16278" cy="1507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7121160" y="2182157"/>
            <a:ext cx="1045337" cy="2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H="1" flipV="1">
            <a:off x="8339467" y="4231771"/>
            <a:ext cx="119374" cy="3028"/>
          </a:xfrm>
          <a:prstGeom prst="straightConnector1">
            <a:avLst/>
          </a:prstGeom>
          <a:noFill/>
          <a:ln w="6350" cap="flat" cmpd="sng" algn="ctr">
            <a:solidFill>
              <a:sysClr val="windowText" lastClr="000000"/>
            </a:solidFill>
            <a:prstDash val="solid"/>
            <a:miter lim="800000"/>
            <a:tailEnd type="none"/>
          </a:ln>
          <a:effectLst/>
        </p:spPr>
      </p:cxnSp>
      <p:sp>
        <p:nvSpPr>
          <p:cNvPr id="108" name="Rectangle 107"/>
          <p:cNvSpPr/>
          <p:nvPr/>
        </p:nvSpPr>
        <p:spPr>
          <a:xfrm>
            <a:off x="2141649" y="2339345"/>
            <a:ext cx="1149243" cy="20229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Analog voltage source</a:t>
            </a:r>
          </a:p>
        </p:txBody>
      </p:sp>
      <p:cxnSp>
        <p:nvCxnSpPr>
          <p:cNvPr id="129" name="Straight Arrow Connector 128"/>
          <p:cNvCxnSpPr/>
          <p:nvPr/>
        </p:nvCxnSpPr>
        <p:spPr>
          <a:xfrm flipV="1">
            <a:off x="4523994" y="1420275"/>
            <a:ext cx="7281" cy="49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V="1">
            <a:off x="4960803" y="1419421"/>
            <a:ext cx="7281" cy="49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V="1">
            <a:off x="5342224" y="1434637"/>
            <a:ext cx="7281" cy="49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V="1">
            <a:off x="5762805" y="1420275"/>
            <a:ext cx="7281" cy="49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V="1">
            <a:off x="6160454" y="1420275"/>
            <a:ext cx="7281" cy="49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6597043" y="1434637"/>
            <a:ext cx="7281" cy="49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V="1">
            <a:off x="6948983" y="1434637"/>
            <a:ext cx="7281" cy="49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315134" y="884454"/>
            <a:ext cx="2806026" cy="5501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prstClr val="black"/>
                </a:solidFill>
              </a:rPr>
              <a:t>Decoders</a:t>
            </a:r>
            <a:r>
              <a:rPr lang="en-US" dirty="0" err="1">
                <a:solidFill>
                  <a:prstClr val="white"/>
                </a:solidFill>
              </a:rPr>
              <a:t>r</a:t>
            </a:r>
            <a:endParaRPr lang="en-US" dirty="0">
              <a:solidFill>
                <a:prstClr val="white"/>
              </a:solidFill>
            </a:endParaRPr>
          </a:p>
        </p:txBody>
      </p:sp>
      <p:cxnSp>
        <p:nvCxnSpPr>
          <p:cNvPr id="139" name="Straight Connector 138"/>
          <p:cNvCxnSpPr/>
          <p:nvPr/>
        </p:nvCxnSpPr>
        <p:spPr>
          <a:xfrm>
            <a:off x="1053253" y="1143000"/>
            <a:ext cx="3261881" cy="0"/>
          </a:xfrm>
          <a:prstGeom prst="line">
            <a:avLst/>
          </a:prstGeom>
          <a:noFill/>
          <a:ln w="6350" cap="flat" cmpd="sng" algn="ctr">
            <a:solidFill>
              <a:sysClr val="windowText" lastClr="000000"/>
            </a:solidFill>
            <a:prstDash val="solid"/>
            <a:miter lim="800000"/>
            <a:headEnd type="stealth"/>
            <a:tailEnd type="none"/>
          </a:ln>
          <a:effectLst/>
        </p:spPr>
      </p:cxnSp>
      <p:sp>
        <p:nvSpPr>
          <p:cNvPr id="156" name="Left Arrow 155"/>
          <p:cNvSpPr/>
          <p:nvPr/>
        </p:nvSpPr>
        <p:spPr>
          <a:xfrm>
            <a:off x="1496805" y="3783265"/>
            <a:ext cx="644844" cy="324351"/>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7" name="Rectangle 156"/>
          <p:cNvSpPr/>
          <p:nvPr/>
        </p:nvSpPr>
        <p:spPr>
          <a:xfrm>
            <a:off x="677752" y="3532957"/>
            <a:ext cx="819053" cy="13518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solidFill>
                  <a:prstClr val="black"/>
                </a:solidFill>
              </a:rPr>
              <a:t>Decelerator</a:t>
            </a:r>
          </a:p>
        </p:txBody>
      </p:sp>
      <p:cxnSp>
        <p:nvCxnSpPr>
          <p:cNvPr id="163" name="Straight Arrow Connector 162"/>
          <p:cNvCxnSpPr/>
          <p:nvPr/>
        </p:nvCxnSpPr>
        <p:spPr>
          <a:xfrm>
            <a:off x="1053253" y="1143000"/>
            <a:ext cx="0" cy="2363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a:off x="1053253" y="4884769"/>
            <a:ext cx="0" cy="418827"/>
          </a:xfrm>
          <a:prstGeom prst="straightConnector1">
            <a:avLst/>
          </a:prstGeom>
          <a:noFill/>
          <a:ln w="6350" cap="flat" cmpd="sng" algn="ctr">
            <a:solidFill>
              <a:sysClr val="windowText" lastClr="000000"/>
            </a:solidFill>
            <a:prstDash val="solid"/>
            <a:miter lim="800000"/>
            <a:tailEnd type="triangle"/>
          </a:ln>
          <a:effectLst/>
        </p:spPr>
      </p:cxnSp>
      <p:cxnSp>
        <p:nvCxnSpPr>
          <p:cNvPr id="171" name="Straight Arrow Connector 170"/>
          <p:cNvCxnSpPr/>
          <p:nvPr/>
        </p:nvCxnSpPr>
        <p:spPr>
          <a:xfrm>
            <a:off x="1053253" y="5303596"/>
            <a:ext cx="1404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447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to previous problem</a:t>
            </a:r>
          </a:p>
        </p:txBody>
      </p:sp>
      <p:sp>
        <p:nvSpPr>
          <p:cNvPr id="4" name="TextBox 3"/>
          <p:cNvSpPr txBox="1"/>
          <p:nvPr/>
        </p:nvSpPr>
        <p:spPr>
          <a:xfrm>
            <a:off x="628650" y="2019869"/>
            <a:ext cx="7983087" cy="1477328"/>
          </a:xfrm>
          <a:prstGeom prst="rect">
            <a:avLst/>
          </a:prstGeom>
          <a:noFill/>
        </p:spPr>
        <p:txBody>
          <a:bodyPr wrap="square" rtlCol="0">
            <a:spAutoFit/>
          </a:bodyPr>
          <a:lstStyle/>
          <a:p>
            <a:r>
              <a:rPr lang="en-US" dirty="0"/>
              <a:t>BLU = 4 mm/200 = 0.02 mm = 20 microns</a:t>
            </a:r>
          </a:p>
          <a:p>
            <a:endParaRPr lang="en-US" dirty="0"/>
          </a:p>
          <a:p>
            <a:r>
              <a:rPr lang="en-US" dirty="0"/>
              <a:t>Velocity =  100 rpm X ¼ X 4 = 100 mm/minute</a:t>
            </a:r>
          </a:p>
          <a:p>
            <a:endParaRPr lang="en-US" dirty="0"/>
          </a:p>
          <a:p>
            <a:r>
              <a:rPr lang="en-US" dirty="0"/>
              <a:t>Number  in binary to be put inside the PDC = 5 mm/BLU = 5 / 0.02 = 250</a:t>
            </a:r>
          </a:p>
        </p:txBody>
      </p:sp>
    </p:spTree>
    <p:extLst>
      <p:ext uri="{BB962C8B-B14F-4D97-AF65-F5344CB8AC3E}">
        <p14:creationId xmlns:p14="http://schemas.microsoft.com/office/powerpoint/2010/main" val="2535264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453740"/>
          </a:xfrm>
        </p:spPr>
        <p:txBody>
          <a:bodyPr>
            <a:normAutofit fontScale="90000"/>
          </a:bodyPr>
          <a:lstStyle/>
          <a:p>
            <a:endParaRPr lang="en-US" dirty="0"/>
          </a:p>
        </p:txBody>
      </p:sp>
      <p:sp>
        <p:nvSpPr>
          <p:cNvPr id="3" name="Content Placeholder 2"/>
          <p:cNvSpPr>
            <a:spLocks noGrp="1"/>
          </p:cNvSpPr>
          <p:nvPr>
            <p:ph idx="1"/>
          </p:nvPr>
        </p:nvSpPr>
        <p:spPr>
          <a:xfrm>
            <a:off x="628650" y="1009935"/>
            <a:ext cx="7886700" cy="2442950"/>
          </a:xfrm>
        </p:spPr>
        <p:txBody>
          <a:bodyPr>
            <a:normAutofit/>
          </a:bodyPr>
          <a:lstStyle/>
          <a:p>
            <a:pPr marL="341313" indent="-341313">
              <a:buNone/>
            </a:pPr>
            <a:r>
              <a:rPr lang="en-US" sz="1700" dirty="0"/>
              <a:t>1.	In a techno-fest for innovative designs – a student demonstrates a surface roughness tester he has developed. The stylus is moved with velocity V by a distance of 4 mm and it collects n number of profile data, one profile data for each step of the stepper motor.  Stepper motor moves one step for each pulse and covers one rotation in 200 steps. The frequency of the pulses = f = 20 Hz. Pitch of lead screw = 1 mm. </a:t>
            </a:r>
          </a:p>
          <a:p>
            <a:pPr marL="0" indent="0">
              <a:buNone/>
            </a:pPr>
            <a:r>
              <a:rPr lang="en-US" sz="1700" dirty="0"/>
              <a:t>(a)	Find the value of n and V				</a:t>
            </a:r>
          </a:p>
          <a:p>
            <a:pPr marL="0" indent="0">
              <a:buNone/>
            </a:pPr>
            <a:r>
              <a:rPr lang="en-US" sz="1700" dirty="0"/>
              <a:t>(b)	What is the distance covered by the stylus between two readings ?</a:t>
            </a:r>
          </a:p>
          <a:p>
            <a:pPr marL="0" indent="0">
              <a:buNone/>
            </a:pPr>
            <a:endParaRPr lang="en-US" dirty="0"/>
          </a:p>
          <a:p>
            <a:pPr marL="0" indent="0">
              <a:buNone/>
            </a:pPr>
            <a:endParaRPr lang="en-US" dirty="0"/>
          </a:p>
          <a:p>
            <a:endParaRPr lang="en-US" dirty="0"/>
          </a:p>
          <a:p>
            <a:endParaRPr lang="en-US" dirty="0"/>
          </a:p>
        </p:txBody>
      </p:sp>
      <p:grpSp>
        <p:nvGrpSpPr>
          <p:cNvPr id="7" name="Group 6"/>
          <p:cNvGrpSpPr/>
          <p:nvPr/>
        </p:nvGrpSpPr>
        <p:grpSpPr>
          <a:xfrm>
            <a:off x="1012066" y="3643953"/>
            <a:ext cx="6999169" cy="1378423"/>
            <a:chOff x="0" y="0"/>
            <a:chExt cx="4686300" cy="752475"/>
          </a:xfrm>
        </p:grpSpPr>
        <p:sp>
          <p:nvSpPr>
            <p:cNvPr id="8" name="Text Box 38"/>
            <p:cNvSpPr txBox="1">
              <a:spLocks noChangeArrowheads="1"/>
            </p:cNvSpPr>
            <p:nvPr/>
          </p:nvSpPr>
          <p:spPr bwMode="auto">
            <a:xfrm>
              <a:off x="190500" y="0"/>
              <a:ext cx="199390" cy="2044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lnSpc>
                  <a:spcPct val="115000"/>
                </a:lnSpc>
                <a:spcBef>
                  <a:spcPts val="0"/>
                </a:spcBef>
                <a:spcAft>
                  <a:spcPts val="1000"/>
                </a:spcAft>
              </a:pPr>
              <a:r>
                <a:rPr lang="en-IN" sz="1600" i="1">
                  <a:effectLst/>
                  <a:latin typeface="Calibri" panose="020F0502020204030204" pitchFamily="34" charset="0"/>
                  <a:ea typeface="Calibri" panose="020F0502020204030204" pitchFamily="34" charset="0"/>
                  <a:cs typeface="Times New Roman" panose="02020603050405020304" pitchFamily="18" charset="0"/>
                </a:rPr>
                <a:t>V</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descr="Wide downward diagonal"/>
            <p:cNvSpPr>
              <a:spLocks noChangeArrowheads="1"/>
            </p:cNvSpPr>
            <p:nvPr/>
          </p:nvSpPr>
          <p:spPr bwMode="auto">
            <a:xfrm>
              <a:off x="1066800" y="419100"/>
              <a:ext cx="2047875" cy="90805"/>
            </a:xfrm>
            <a:prstGeom prst="rect">
              <a:avLst/>
            </a:prstGeom>
            <a:pattFill prst="wdDnDiag">
              <a:fgClr>
                <a:srgbClr val="000000"/>
              </a:fgClr>
              <a:bgClr>
                <a:srgbClr val="FFFFFF"/>
              </a:bgClr>
            </a:pattFill>
            <a:ln w="9525">
              <a:solidFill>
                <a:srgbClr val="000000"/>
              </a:solidFill>
              <a:miter lim="800000"/>
              <a:headEnd/>
              <a:tailEnd/>
            </a:ln>
          </p:spPr>
          <p:txBody>
            <a:bodyPr rot="0" vert="horz" wrap="square" lIns="91440" tIns="45720" rIns="91440" bIns="45720" anchor="t" anchorCtr="0" upright="1">
              <a:noAutofit/>
            </a:bodyPr>
            <a:lstStyle/>
            <a:p>
              <a:endParaRPr lang="en-US" sz="1600"/>
            </a:p>
          </p:txBody>
        </p:sp>
        <p:sp>
          <p:nvSpPr>
            <p:cNvPr id="10" name="Rectangle 9"/>
            <p:cNvSpPr>
              <a:spLocks noChangeArrowheads="1"/>
            </p:cNvSpPr>
            <p:nvPr/>
          </p:nvSpPr>
          <p:spPr bwMode="auto">
            <a:xfrm>
              <a:off x="2476500" y="419100"/>
              <a:ext cx="695325" cy="9080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sz="1600"/>
            </a:p>
          </p:txBody>
        </p:sp>
        <p:sp>
          <p:nvSpPr>
            <p:cNvPr id="11" name="Rectangle 10"/>
            <p:cNvSpPr>
              <a:spLocks noChangeArrowheads="1"/>
            </p:cNvSpPr>
            <p:nvPr/>
          </p:nvSpPr>
          <p:spPr bwMode="auto">
            <a:xfrm>
              <a:off x="2352675" y="276225"/>
              <a:ext cx="561975" cy="4572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lnSpc>
                  <a:spcPct val="115000"/>
                </a:lnSpc>
                <a:spcBef>
                  <a:spcPts val="0"/>
                </a:spcBef>
                <a:spcAft>
                  <a:spcPts val="1000"/>
                </a:spcAft>
              </a:pPr>
              <a:r>
                <a:rPr lang="en-IN" sz="1600">
                  <a:effectLst/>
                  <a:latin typeface="Calibri" panose="020F0502020204030204" pitchFamily="34" charset="0"/>
                  <a:ea typeface="Calibri" panose="020F0502020204030204" pitchFamily="34" charset="0"/>
                  <a:cs typeface="Times New Roman" panose="02020603050405020304" pitchFamily="18" charset="0"/>
                </a:rPr>
                <a:t>Gear box ½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Freeform 11"/>
            <p:cNvSpPr>
              <a:spLocks noChangeArrowheads="1"/>
            </p:cNvSpPr>
            <p:nvPr/>
          </p:nvSpPr>
          <p:spPr bwMode="auto">
            <a:xfrm flipV="1">
              <a:off x="3124200" y="619125"/>
              <a:ext cx="647700" cy="133350"/>
            </a:xfrm>
            <a:custGeom>
              <a:avLst/>
              <a:gdLst>
                <a:gd name="G0" fmla="+- 3176 0 0"/>
                <a:gd name="G1" fmla="+- 21600 0 3176"/>
                <a:gd name="G2" fmla="*/ 3176 1 2"/>
                <a:gd name="G3" fmla="+- 21600 0 G2"/>
                <a:gd name="G4" fmla="+/ 3176 21600 2"/>
                <a:gd name="G5" fmla="+/ G1 0 2"/>
                <a:gd name="G6" fmla="*/ 21600 21600 3176"/>
                <a:gd name="G7" fmla="*/ G6 1 2"/>
                <a:gd name="G8" fmla="+- 21600 0 G7"/>
                <a:gd name="G9" fmla="*/ 21600 1 2"/>
                <a:gd name="G10" fmla="+- 3176 0 G9"/>
                <a:gd name="G11" fmla="?: G10 G8 0"/>
                <a:gd name="G12" fmla="?: G10 G7 21600"/>
                <a:gd name="T0" fmla="*/ 20012 w 21600"/>
                <a:gd name="T1" fmla="*/ 10800 h 21600"/>
                <a:gd name="T2" fmla="*/ 10800 w 21600"/>
                <a:gd name="T3" fmla="*/ 21600 h 21600"/>
                <a:gd name="T4" fmla="*/ 1588 w 21600"/>
                <a:gd name="T5" fmla="*/ 10800 h 21600"/>
                <a:gd name="T6" fmla="*/ 10800 w 21600"/>
                <a:gd name="T7" fmla="*/ 0 h 21600"/>
                <a:gd name="T8" fmla="*/ 3388 w 21600"/>
                <a:gd name="T9" fmla="*/ 3388 h 21600"/>
                <a:gd name="T10" fmla="*/ 18212 w 21600"/>
                <a:gd name="T11" fmla="*/ 18212 h 21600"/>
              </a:gdLst>
              <a:ahLst/>
              <a:cxnLst>
                <a:cxn ang="0">
                  <a:pos x="T0" y="T1"/>
                </a:cxn>
                <a:cxn ang="0">
                  <a:pos x="T2" y="T3"/>
                </a:cxn>
                <a:cxn ang="0">
                  <a:pos x="T4" y="T5"/>
                </a:cxn>
                <a:cxn ang="0">
                  <a:pos x="T6" y="T7"/>
                </a:cxn>
              </a:cxnLst>
              <a:rect l="T8" t="T9" r="T10" b="T11"/>
              <a:pathLst>
                <a:path w="21600" h="21600">
                  <a:moveTo>
                    <a:pt x="0" y="0"/>
                  </a:moveTo>
                  <a:lnTo>
                    <a:pt x="3176" y="21600"/>
                  </a:lnTo>
                  <a:lnTo>
                    <a:pt x="18424" y="21600"/>
                  </a:lnTo>
                  <a:lnTo>
                    <a:pt x="21600" y="0"/>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sz="1600"/>
            </a:p>
          </p:txBody>
        </p:sp>
        <p:sp>
          <p:nvSpPr>
            <p:cNvPr id="13" name="Rounded Rectangle 12"/>
            <p:cNvSpPr>
              <a:spLocks noChangeArrowheads="1"/>
            </p:cNvSpPr>
            <p:nvPr/>
          </p:nvSpPr>
          <p:spPr bwMode="auto">
            <a:xfrm>
              <a:off x="3105150" y="228600"/>
              <a:ext cx="685800" cy="428625"/>
            </a:xfrm>
            <a:prstGeom prst="roundRect">
              <a:avLst>
                <a:gd name="adj" fmla="val 16667"/>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a:lnSpc>
                  <a:spcPct val="115000"/>
                </a:lnSpc>
                <a:spcBef>
                  <a:spcPts val="0"/>
                </a:spcBef>
                <a:spcAft>
                  <a:spcPts val="1000"/>
                </a:spcAft>
              </a:pPr>
              <a:r>
                <a:rPr lang="en-IN" sz="1600">
                  <a:effectLst/>
                  <a:latin typeface="Calibri" panose="020F0502020204030204" pitchFamily="34" charset="0"/>
                  <a:ea typeface="Calibri" panose="020F0502020204030204" pitchFamily="34" charset="0"/>
                  <a:cs typeface="Times New Roman" panose="02020603050405020304" pitchFamily="18" charset="0"/>
                </a:rPr>
                <a:t>Stepper motor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4" name="Group 13"/>
            <p:cNvGrpSpPr>
              <a:grpSpLocks/>
            </p:cNvGrpSpPr>
            <p:nvPr/>
          </p:nvGrpSpPr>
          <p:grpSpPr bwMode="auto">
            <a:xfrm>
              <a:off x="3819525" y="333375"/>
              <a:ext cx="866775" cy="95250"/>
              <a:chOff x="7950" y="2520"/>
              <a:chExt cx="2025" cy="315"/>
            </a:xfrm>
          </p:grpSpPr>
          <p:grpSp>
            <p:nvGrpSpPr>
              <p:cNvPr id="22" name="Group 21"/>
              <p:cNvGrpSpPr>
                <a:grpSpLocks/>
              </p:cNvGrpSpPr>
              <p:nvPr/>
            </p:nvGrpSpPr>
            <p:grpSpPr bwMode="auto">
              <a:xfrm>
                <a:off x="8895" y="2520"/>
                <a:ext cx="1080" cy="315"/>
                <a:chOff x="8895" y="2520"/>
                <a:chExt cx="1080" cy="315"/>
              </a:xfrm>
            </p:grpSpPr>
            <p:grpSp>
              <p:nvGrpSpPr>
                <p:cNvPr id="30" name="Group 29"/>
                <p:cNvGrpSpPr>
                  <a:grpSpLocks/>
                </p:cNvGrpSpPr>
                <p:nvPr/>
              </p:nvGrpSpPr>
              <p:grpSpPr bwMode="auto">
                <a:xfrm>
                  <a:off x="8895" y="2520"/>
                  <a:ext cx="585" cy="315"/>
                  <a:chOff x="8895" y="2520"/>
                  <a:chExt cx="585" cy="315"/>
                </a:xfrm>
              </p:grpSpPr>
              <p:cxnSp>
                <p:nvCxnSpPr>
                  <p:cNvPr id="34" name="AutoShape 11"/>
                  <p:cNvCxnSpPr>
                    <a:cxnSpLocks noChangeShapeType="1"/>
                  </p:cNvCxnSpPr>
                  <p:nvPr/>
                </p:nvCxnSpPr>
                <p:spPr bwMode="auto">
                  <a:xfrm flipV="1">
                    <a:off x="8895" y="2520"/>
                    <a:ext cx="360" cy="315"/>
                  </a:xfrm>
                  <a:prstGeom prst="bentConnector3">
                    <a:avLst>
                      <a:gd name="adj1" fmla="val 50000"/>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35" name="AutoShape 12"/>
                  <p:cNvCxnSpPr>
                    <a:cxnSpLocks noChangeShapeType="1"/>
                  </p:cNvCxnSpPr>
                  <p:nvPr/>
                </p:nvCxnSpPr>
                <p:spPr bwMode="auto">
                  <a:xfrm>
                    <a:off x="9120" y="2520"/>
                    <a:ext cx="360" cy="315"/>
                  </a:xfrm>
                  <a:prstGeom prst="bentConnector3">
                    <a:avLst>
                      <a:gd name="adj1" fmla="val 50000"/>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grpSp>
            <p:grpSp>
              <p:nvGrpSpPr>
                <p:cNvPr id="31" name="Group 30"/>
                <p:cNvGrpSpPr>
                  <a:grpSpLocks/>
                </p:cNvGrpSpPr>
                <p:nvPr/>
              </p:nvGrpSpPr>
              <p:grpSpPr bwMode="auto">
                <a:xfrm>
                  <a:off x="9390" y="2520"/>
                  <a:ext cx="585" cy="315"/>
                  <a:chOff x="8895" y="2520"/>
                  <a:chExt cx="585" cy="315"/>
                </a:xfrm>
              </p:grpSpPr>
              <p:cxnSp>
                <p:nvCxnSpPr>
                  <p:cNvPr id="32" name="AutoShape 14"/>
                  <p:cNvCxnSpPr>
                    <a:cxnSpLocks noChangeShapeType="1"/>
                  </p:cNvCxnSpPr>
                  <p:nvPr/>
                </p:nvCxnSpPr>
                <p:spPr bwMode="auto">
                  <a:xfrm flipV="1">
                    <a:off x="8895" y="2520"/>
                    <a:ext cx="360" cy="315"/>
                  </a:xfrm>
                  <a:prstGeom prst="bentConnector3">
                    <a:avLst>
                      <a:gd name="adj1" fmla="val 50000"/>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33" name="AutoShape 15"/>
                  <p:cNvCxnSpPr>
                    <a:cxnSpLocks noChangeShapeType="1"/>
                  </p:cNvCxnSpPr>
                  <p:nvPr/>
                </p:nvCxnSpPr>
                <p:spPr bwMode="auto">
                  <a:xfrm>
                    <a:off x="9120" y="2520"/>
                    <a:ext cx="360" cy="315"/>
                  </a:xfrm>
                  <a:prstGeom prst="bentConnector3">
                    <a:avLst>
                      <a:gd name="adj1" fmla="val 50000"/>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grpSp>
          </p:grpSp>
          <p:grpSp>
            <p:nvGrpSpPr>
              <p:cNvPr id="23" name="Group 22"/>
              <p:cNvGrpSpPr>
                <a:grpSpLocks/>
              </p:cNvGrpSpPr>
              <p:nvPr/>
            </p:nvGrpSpPr>
            <p:grpSpPr bwMode="auto">
              <a:xfrm>
                <a:off x="7950" y="2520"/>
                <a:ext cx="1080" cy="315"/>
                <a:chOff x="8895" y="2520"/>
                <a:chExt cx="1080" cy="315"/>
              </a:xfrm>
            </p:grpSpPr>
            <p:grpSp>
              <p:nvGrpSpPr>
                <p:cNvPr id="24" name="Group 23"/>
                <p:cNvGrpSpPr>
                  <a:grpSpLocks/>
                </p:cNvGrpSpPr>
                <p:nvPr/>
              </p:nvGrpSpPr>
              <p:grpSpPr bwMode="auto">
                <a:xfrm>
                  <a:off x="8895" y="2520"/>
                  <a:ext cx="585" cy="315"/>
                  <a:chOff x="8895" y="2520"/>
                  <a:chExt cx="585" cy="315"/>
                </a:xfrm>
              </p:grpSpPr>
              <p:cxnSp>
                <p:nvCxnSpPr>
                  <p:cNvPr id="28" name="AutoShape 18"/>
                  <p:cNvCxnSpPr>
                    <a:cxnSpLocks noChangeShapeType="1"/>
                  </p:cNvCxnSpPr>
                  <p:nvPr/>
                </p:nvCxnSpPr>
                <p:spPr bwMode="auto">
                  <a:xfrm flipV="1">
                    <a:off x="8895" y="2520"/>
                    <a:ext cx="360" cy="315"/>
                  </a:xfrm>
                  <a:prstGeom prst="bentConnector3">
                    <a:avLst>
                      <a:gd name="adj1" fmla="val 50000"/>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29" name="AutoShape 19"/>
                  <p:cNvCxnSpPr>
                    <a:cxnSpLocks noChangeShapeType="1"/>
                  </p:cNvCxnSpPr>
                  <p:nvPr/>
                </p:nvCxnSpPr>
                <p:spPr bwMode="auto">
                  <a:xfrm>
                    <a:off x="9120" y="2520"/>
                    <a:ext cx="360" cy="315"/>
                  </a:xfrm>
                  <a:prstGeom prst="bentConnector3">
                    <a:avLst>
                      <a:gd name="adj1" fmla="val 50000"/>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grpSp>
            <p:grpSp>
              <p:nvGrpSpPr>
                <p:cNvPr id="25" name="Group 24"/>
                <p:cNvGrpSpPr>
                  <a:grpSpLocks/>
                </p:cNvGrpSpPr>
                <p:nvPr/>
              </p:nvGrpSpPr>
              <p:grpSpPr bwMode="auto">
                <a:xfrm>
                  <a:off x="9390" y="2520"/>
                  <a:ext cx="585" cy="315"/>
                  <a:chOff x="8895" y="2520"/>
                  <a:chExt cx="585" cy="315"/>
                </a:xfrm>
              </p:grpSpPr>
              <p:cxnSp>
                <p:nvCxnSpPr>
                  <p:cNvPr id="26" name="AutoShape 21"/>
                  <p:cNvCxnSpPr>
                    <a:cxnSpLocks noChangeShapeType="1"/>
                  </p:cNvCxnSpPr>
                  <p:nvPr/>
                </p:nvCxnSpPr>
                <p:spPr bwMode="auto">
                  <a:xfrm flipV="1">
                    <a:off x="8895" y="2520"/>
                    <a:ext cx="360" cy="315"/>
                  </a:xfrm>
                  <a:prstGeom prst="bentConnector3">
                    <a:avLst>
                      <a:gd name="adj1" fmla="val 50000"/>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cxnSp>
                <p:nvCxnSpPr>
                  <p:cNvPr id="27" name="AutoShape 22"/>
                  <p:cNvCxnSpPr>
                    <a:cxnSpLocks noChangeShapeType="1"/>
                  </p:cNvCxnSpPr>
                  <p:nvPr/>
                </p:nvCxnSpPr>
                <p:spPr bwMode="auto">
                  <a:xfrm>
                    <a:off x="9120" y="2520"/>
                    <a:ext cx="360" cy="315"/>
                  </a:xfrm>
                  <a:prstGeom prst="bentConnector3">
                    <a:avLst>
                      <a:gd name="adj1" fmla="val 50000"/>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grpSp>
          </p:grpSp>
        </p:grpSp>
        <p:sp>
          <p:nvSpPr>
            <p:cNvPr id="15" name="Left Arrow 14"/>
            <p:cNvSpPr>
              <a:spLocks noChangeArrowheads="1"/>
            </p:cNvSpPr>
            <p:nvPr/>
          </p:nvSpPr>
          <p:spPr bwMode="auto">
            <a:xfrm>
              <a:off x="4124325" y="523875"/>
              <a:ext cx="333375" cy="90805"/>
            </a:xfrm>
            <a:prstGeom prst="leftArrow">
              <a:avLst>
                <a:gd name="adj1" fmla="val 50000"/>
                <a:gd name="adj2" fmla="val 91783"/>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sz="1600"/>
            </a:p>
          </p:txBody>
        </p:sp>
        <p:sp>
          <p:nvSpPr>
            <p:cNvPr id="16" name="Text Box 39"/>
            <p:cNvSpPr txBox="1">
              <a:spLocks noChangeArrowheads="1"/>
            </p:cNvSpPr>
            <p:nvPr/>
          </p:nvSpPr>
          <p:spPr bwMode="auto">
            <a:xfrm>
              <a:off x="4029075" y="38100"/>
              <a:ext cx="657225"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lgn="just">
                <a:lnSpc>
                  <a:spcPct val="115000"/>
                </a:lnSpc>
                <a:spcBef>
                  <a:spcPts val="0"/>
                </a:spcBef>
                <a:spcAft>
                  <a:spcPts val="100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Pulse freq, </a:t>
              </a:r>
              <a:r>
                <a:rPr lang="en-IN" sz="1600" i="1">
                  <a:effectLst/>
                  <a:latin typeface="Calibri" panose="020F0502020204030204" pitchFamily="34" charset="0"/>
                  <a:ea typeface="Calibri" panose="020F0502020204030204" pitchFamily="34" charset="0"/>
                  <a:cs typeface="Times New Roman" panose="02020603050405020304" pitchFamily="18" charset="0"/>
                </a:rPr>
                <a:t>f</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7" name="Straight Arrow Connector 16"/>
            <p:cNvCxnSpPr>
              <a:cxnSpLocks noChangeShapeType="1"/>
            </p:cNvCxnSpPr>
            <p:nvPr/>
          </p:nvCxnSpPr>
          <p:spPr bwMode="auto">
            <a:xfrm flipH="1">
              <a:off x="314325" y="95250"/>
              <a:ext cx="54292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 name="Isosceles Triangle 17"/>
            <p:cNvSpPr>
              <a:spLocks noChangeArrowheads="1"/>
            </p:cNvSpPr>
            <p:nvPr/>
          </p:nvSpPr>
          <p:spPr bwMode="auto">
            <a:xfrm flipV="1">
              <a:off x="371475" y="219075"/>
              <a:ext cx="133350" cy="314325"/>
            </a:xfrm>
            <a:prstGeom prst="triangle">
              <a:avLst>
                <a:gd name="adj" fmla="val 50000"/>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sz="1600"/>
            </a:p>
          </p:txBody>
        </p:sp>
        <p:sp>
          <p:nvSpPr>
            <p:cNvPr id="19" name="Rectangle 18"/>
            <p:cNvSpPr>
              <a:spLocks noChangeArrowheads="1"/>
            </p:cNvSpPr>
            <p:nvPr/>
          </p:nvSpPr>
          <p:spPr bwMode="auto">
            <a:xfrm>
              <a:off x="304800" y="152400"/>
              <a:ext cx="2247900" cy="812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US" sz="1600"/>
            </a:p>
          </p:txBody>
        </p:sp>
        <p:sp>
          <p:nvSpPr>
            <p:cNvPr id="20" name="Rectangle 19"/>
            <p:cNvSpPr>
              <a:spLocks noChangeArrowheads="1"/>
            </p:cNvSpPr>
            <p:nvPr/>
          </p:nvSpPr>
          <p:spPr bwMode="auto">
            <a:xfrm>
              <a:off x="1304925" y="238125"/>
              <a:ext cx="807297" cy="3810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a:spcBef>
                  <a:spcPts val="0"/>
                </a:spcBef>
                <a:spcAft>
                  <a:spcPts val="10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Nut, </a:t>
              </a:r>
            </a:p>
            <a:p>
              <a:pPr marL="0" marR="0">
                <a:spcBef>
                  <a:spcPts val="0"/>
                </a:spcBef>
                <a:spcAft>
                  <a:spcPts val="10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p = 1 mm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Freeform 20"/>
            <p:cNvSpPr>
              <a:spLocks/>
            </p:cNvSpPr>
            <p:nvPr/>
          </p:nvSpPr>
          <p:spPr bwMode="auto">
            <a:xfrm>
              <a:off x="0" y="428625"/>
              <a:ext cx="933450" cy="219075"/>
            </a:xfrm>
            <a:custGeom>
              <a:avLst/>
              <a:gdLst>
                <a:gd name="T0" fmla="*/ 0 w 2115"/>
                <a:gd name="T1" fmla="*/ 338 h 675"/>
                <a:gd name="T2" fmla="*/ 75 w 2115"/>
                <a:gd name="T3" fmla="*/ 83 h 675"/>
                <a:gd name="T4" fmla="*/ 195 w 2115"/>
                <a:gd name="T5" fmla="*/ 473 h 675"/>
                <a:gd name="T6" fmla="*/ 300 w 2115"/>
                <a:gd name="T7" fmla="*/ 233 h 675"/>
                <a:gd name="T8" fmla="*/ 405 w 2115"/>
                <a:gd name="T9" fmla="*/ 458 h 675"/>
                <a:gd name="T10" fmla="*/ 465 w 2115"/>
                <a:gd name="T11" fmla="*/ 8 h 675"/>
                <a:gd name="T12" fmla="*/ 645 w 2115"/>
                <a:gd name="T13" fmla="*/ 413 h 675"/>
                <a:gd name="T14" fmla="*/ 735 w 2115"/>
                <a:gd name="T15" fmla="*/ 158 h 675"/>
                <a:gd name="T16" fmla="*/ 870 w 2115"/>
                <a:gd name="T17" fmla="*/ 518 h 675"/>
                <a:gd name="T18" fmla="*/ 960 w 2115"/>
                <a:gd name="T19" fmla="*/ 278 h 675"/>
                <a:gd name="T20" fmla="*/ 1080 w 2115"/>
                <a:gd name="T21" fmla="*/ 428 h 675"/>
                <a:gd name="T22" fmla="*/ 1185 w 2115"/>
                <a:gd name="T23" fmla="*/ 53 h 675"/>
                <a:gd name="T24" fmla="*/ 1350 w 2115"/>
                <a:gd name="T25" fmla="*/ 668 h 675"/>
                <a:gd name="T26" fmla="*/ 1470 w 2115"/>
                <a:gd name="T27" fmla="*/ 98 h 675"/>
                <a:gd name="T28" fmla="*/ 1560 w 2115"/>
                <a:gd name="T29" fmla="*/ 368 h 675"/>
                <a:gd name="T30" fmla="*/ 1665 w 2115"/>
                <a:gd name="T31" fmla="*/ 218 h 675"/>
                <a:gd name="T32" fmla="*/ 1815 w 2115"/>
                <a:gd name="T33" fmla="*/ 428 h 675"/>
                <a:gd name="T34" fmla="*/ 1875 w 2115"/>
                <a:gd name="T35" fmla="*/ 233 h 675"/>
                <a:gd name="T36" fmla="*/ 1980 w 2115"/>
                <a:gd name="T37" fmla="*/ 338 h 675"/>
                <a:gd name="T38" fmla="*/ 2070 w 2115"/>
                <a:gd name="T39" fmla="*/ 203 h 675"/>
                <a:gd name="T40" fmla="*/ 2115 w 2115"/>
                <a:gd name="T41" fmla="*/ 533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5" h="675">
                  <a:moveTo>
                    <a:pt x="0" y="338"/>
                  </a:moveTo>
                  <a:cubicBezTo>
                    <a:pt x="21" y="199"/>
                    <a:pt x="42" y="60"/>
                    <a:pt x="75" y="83"/>
                  </a:cubicBezTo>
                  <a:cubicBezTo>
                    <a:pt x="108" y="106"/>
                    <a:pt x="158" y="448"/>
                    <a:pt x="195" y="473"/>
                  </a:cubicBezTo>
                  <a:cubicBezTo>
                    <a:pt x="232" y="498"/>
                    <a:pt x="265" y="236"/>
                    <a:pt x="300" y="233"/>
                  </a:cubicBezTo>
                  <a:cubicBezTo>
                    <a:pt x="335" y="230"/>
                    <a:pt x="377" y="496"/>
                    <a:pt x="405" y="458"/>
                  </a:cubicBezTo>
                  <a:cubicBezTo>
                    <a:pt x="433" y="420"/>
                    <a:pt x="425" y="16"/>
                    <a:pt x="465" y="8"/>
                  </a:cubicBezTo>
                  <a:cubicBezTo>
                    <a:pt x="505" y="0"/>
                    <a:pt x="600" y="388"/>
                    <a:pt x="645" y="413"/>
                  </a:cubicBezTo>
                  <a:cubicBezTo>
                    <a:pt x="690" y="438"/>
                    <a:pt x="697" y="140"/>
                    <a:pt x="735" y="158"/>
                  </a:cubicBezTo>
                  <a:cubicBezTo>
                    <a:pt x="773" y="176"/>
                    <a:pt x="833" y="498"/>
                    <a:pt x="870" y="518"/>
                  </a:cubicBezTo>
                  <a:cubicBezTo>
                    <a:pt x="907" y="538"/>
                    <a:pt x="925" y="293"/>
                    <a:pt x="960" y="278"/>
                  </a:cubicBezTo>
                  <a:cubicBezTo>
                    <a:pt x="995" y="263"/>
                    <a:pt x="1043" y="465"/>
                    <a:pt x="1080" y="428"/>
                  </a:cubicBezTo>
                  <a:cubicBezTo>
                    <a:pt x="1117" y="391"/>
                    <a:pt x="1140" y="13"/>
                    <a:pt x="1185" y="53"/>
                  </a:cubicBezTo>
                  <a:cubicBezTo>
                    <a:pt x="1230" y="93"/>
                    <a:pt x="1303" y="661"/>
                    <a:pt x="1350" y="668"/>
                  </a:cubicBezTo>
                  <a:cubicBezTo>
                    <a:pt x="1397" y="675"/>
                    <a:pt x="1435" y="148"/>
                    <a:pt x="1470" y="98"/>
                  </a:cubicBezTo>
                  <a:cubicBezTo>
                    <a:pt x="1505" y="48"/>
                    <a:pt x="1528" y="348"/>
                    <a:pt x="1560" y="368"/>
                  </a:cubicBezTo>
                  <a:cubicBezTo>
                    <a:pt x="1592" y="388"/>
                    <a:pt x="1623" y="208"/>
                    <a:pt x="1665" y="218"/>
                  </a:cubicBezTo>
                  <a:cubicBezTo>
                    <a:pt x="1707" y="228"/>
                    <a:pt x="1780" y="426"/>
                    <a:pt x="1815" y="428"/>
                  </a:cubicBezTo>
                  <a:cubicBezTo>
                    <a:pt x="1850" y="430"/>
                    <a:pt x="1847" y="248"/>
                    <a:pt x="1875" y="233"/>
                  </a:cubicBezTo>
                  <a:cubicBezTo>
                    <a:pt x="1903" y="218"/>
                    <a:pt x="1948" y="343"/>
                    <a:pt x="1980" y="338"/>
                  </a:cubicBezTo>
                  <a:cubicBezTo>
                    <a:pt x="2012" y="333"/>
                    <a:pt x="2047" y="170"/>
                    <a:pt x="2070" y="203"/>
                  </a:cubicBezTo>
                  <a:cubicBezTo>
                    <a:pt x="2093" y="236"/>
                    <a:pt x="2104" y="384"/>
                    <a:pt x="2115" y="533"/>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sz="1600"/>
            </a:p>
          </p:txBody>
        </p:sp>
      </p:grpSp>
      <p:sp>
        <p:nvSpPr>
          <p:cNvPr id="36" name="Rectangle 36"/>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754225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distance between successive readings = BLU = 1 mm/400 =0.0025 mm = 2.5 microns</a:t>
            </a:r>
          </a:p>
          <a:p>
            <a:r>
              <a:rPr lang="en-US" dirty="0"/>
              <a:t>Number of readings in 4 mm sampling length = 4 mm/0.0025 = 1600</a:t>
            </a:r>
          </a:p>
          <a:p>
            <a:r>
              <a:rPr lang="en-US" dirty="0"/>
              <a:t>Velocity = BLU X PPS = 0.0025 X 20 = 0.05 mm/s = 3 mm/min</a:t>
            </a:r>
          </a:p>
          <a:p>
            <a:endParaRPr lang="en-US" dirty="0"/>
          </a:p>
          <a:p>
            <a:endParaRPr lang="en-US" dirty="0"/>
          </a:p>
        </p:txBody>
      </p:sp>
    </p:spTree>
    <p:extLst>
      <p:ext uri="{BB962C8B-B14F-4D97-AF65-F5344CB8AC3E}">
        <p14:creationId xmlns:p14="http://schemas.microsoft.com/office/powerpoint/2010/main" val="36967803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352800" cy="944562"/>
          </a:xfrm>
        </p:spPr>
        <p:txBody>
          <a:bodyPr>
            <a:normAutofit/>
          </a:bodyPr>
          <a:lstStyle/>
          <a:p>
            <a:r>
              <a:rPr lang="en-US" sz="2400" dirty="0"/>
              <a:t>Numerical Problem 3.1 </a:t>
            </a:r>
          </a:p>
        </p:txBody>
      </p:sp>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nvGraphicFramePr>
            <p:xfrm>
              <a:off x="4343400" y="274638"/>
              <a:ext cx="4800599" cy="4646326"/>
            </p:xfrm>
            <a:graphic>
              <a:graphicData uri="http://schemas.openxmlformats.org/drawingml/2006/table">
                <a:tbl>
                  <a:tblPr firstRow="1" firstCol="1" bandRow="1"/>
                  <a:tblGrid>
                    <a:gridCol w="487507">
                      <a:extLst>
                        <a:ext uri="{9D8B030D-6E8A-4147-A177-3AD203B41FA5}">
                          <a16:colId xmlns:a16="http://schemas.microsoft.com/office/drawing/2014/main" val="20000"/>
                        </a:ext>
                      </a:extLst>
                    </a:gridCol>
                    <a:gridCol w="1625026">
                      <a:extLst>
                        <a:ext uri="{9D8B030D-6E8A-4147-A177-3AD203B41FA5}">
                          <a16:colId xmlns:a16="http://schemas.microsoft.com/office/drawing/2014/main" val="20001"/>
                        </a:ext>
                      </a:extLst>
                    </a:gridCol>
                    <a:gridCol w="1487517">
                      <a:extLst>
                        <a:ext uri="{9D8B030D-6E8A-4147-A177-3AD203B41FA5}">
                          <a16:colId xmlns:a16="http://schemas.microsoft.com/office/drawing/2014/main" val="20002"/>
                        </a:ext>
                      </a:extLst>
                    </a:gridCol>
                    <a:gridCol w="1200549">
                      <a:extLst>
                        <a:ext uri="{9D8B030D-6E8A-4147-A177-3AD203B41FA5}">
                          <a16:colId xmlns:a16="http://schemas.microsoft.com/office/drawing/2014/main" val="20003"/>
                        </a:ext>
                      </a:extLst>
                    </a:gridCol>
                  </a:tblGrid>
                  <a:tr h="280364">
                    <a:tc gridSpan="4">
                      <a:txBody>
                        <a:bodyPr/>
                        <a:lstStyle/>
                        <a:p>
                          <a:pPr marL="0" marR="0" algn="ctr">
                            <a:lnSpc>
                              <a:spcPct val="115000"/>
                            </a:lnSpc>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Table 1. Your store has these pieces of equipment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9346">
                    <a:tc>
                      <a:txBody>
                        <a:bodyPr/>
                        <a:lstStyle/>
                        <a:p>
                          <a:pPr marL="0" marR="0">
                            <a:lnSpc>
                              <a:spcPct val="115000"/>
                            </a:lnSpc>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Sl.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Equipment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Specification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Cost price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7903">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Pulse generator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22000 ppm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Rs 11,000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7903">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Pulse generator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20000 ppm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Rs 10,000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99594">
                    <a:tc>
                      <a:txBody>
                        <a:bodyPr/>
                        <a:lstStyle/>
                        <a:p>
                          <a:pPr marL="0" marR="0">
                            <a:lnSpc>
                              <a:spcPct val="115000"/>
                            </a:lnSpc>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Stepper motor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1.8</a:t>
                          </a:r>
                          <a:r>
                            <a:rPr lang="en-IN" sz="1600" baseline="30000" dirty="0">
                              <a:effectLst/>
                              <a:latin typeface="Calibri" panose="020F0502020204030204" pitchFamily="34" charset="0"/>
                              <a:ea typeface="Calibri" panose="020F0502020204030204" pitchFamily="34" charset="0"/>
                              <a:cs typeface="Times New Roman" panose="02020603050405020304" pitchFamily="18" charset="0"/>
                            </a:rPr>
                            <a:t>0</a:t>
                          </a:r>
                          <a:r>
                            <a:rPr lang="en-IN" sz="1600" dirty="0">
                              <a:effectLst/>
                              <a:latin typeface="Calibri" panose="020F0502020204030204" pitchFamily="34" charset="0"/>
                              <a:ea typeface="Calibri" panose="020F0502020204030204" pitchFamily="34" charset="0"/>
                              <a:cs typeface="Times New Roman" panose="02020603050405020304" pitchFamily="18" charset="0"/>
                            </a:rPr>
                            <a:t> steps, 1 step per pulse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723900" algn="l"/>
                            </a:tabLst>
                          </a:pPr>
                          <a:r>
                            <a:rPr lang="en-IN" sz="1600" dirty="0" err="1">
                              <a:effectLst/>
                              <a:latin typeface="Calibri" panose="020F0502020204030204" pitchFamily="34" charset="0"/>
                              <a:ea typeface="Calibri" panose="020F0502020204030204" pitchFamily="34" charset="0"/>
                              <a:cs typeface="Times New Roman" panose="02020603050405020304" pitchFamily="18" charset="0"/>
                            </a:rPr>
                            <a:t>Rs</a:t>
                          </a:r>
                          <a:r>
                            <a:rPr lang="en-IN" sz="1600" dirty="0">
                              <a:effectLst/>
                              <a:latin typeface="Calibri" panose="020F0502020204030204" pitchFamily="34" charset="0"/>
                              <a:ea typeface="Calibri" panose="020F0502020204030204" pitchFamily="34" charset="0"/>
                              <a:cs typeface="Times New Roman" panose="02020603050405020304" pitchFamily="18" charset="0"/>
                            </a:rPr>
                            <a:t> 7000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59802">
                    <a:tc>
                      <a:txBody>
                        <a:bodyPr/>
                        <a:lstStyle/>
                        <a:p>
                          <a:pPr marL="0" marR="0">
                            <a:lnSpc>
                              <a:spcPct val="115000"/>
                            </a:lnSpc>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Gear Box</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Gear ratio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f>
                                <m:fPr>
                                  <m:ctrlPr>
                                    <a:rPr lang="en-US" sz="16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600" i="1">
                                          <a:effectLst/>
                                          <a:latin typeface="Cambria Math" panose="02040503050406030204" pitchFamily="18" charset="0"/>
                                          <a:ea typeface="Calibri" panose="020F0502020204030204" pitchFamily="34" charset="0"/>
                                          <a:cs typeface="Times New Roman" panose="02020603050405020304" pitchFamily="18" charset="0"/>
                                        </a:rPr>
                                        <m:t>𝑁</m:t>
                                      </m:r>
                                    </m:e>
                                    <m:sub>
                                      <m:r>
                                        <a:rPr lang="en-IN" sz="1600" i="1">
                                          <a:effectLst/>
                                          <a:latin typeface="Cambria Math" panose="02040503050406030204" pitchFamily="18" charset="0"/>
                                          <a:ea typeface="Calibri" panose="020F0502020204030204" pitchFamily="34" charset="0"/>
                                          <a:cs typeface="Times New Roman" panose="02020603050405020304" pitchFamily="18" charset="0"/>
                                        </a:rPr>
                                        <m:t>𝑜𝑢𝑡</m:t>
                                      </m:r>
                                    </m:sub>
                                  </m:sSub>
                                </m:num>
                                <m:den>
                                  <m:sSub>
                                    <m:sSubPr>
                                      <m:ctrlPr>
                                        <a:rPr lang="en-US"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600" i="1">
                                          <a:effectLst/>
                                          <a:latin typeface="Cambria Math" panose="02040503050406030204" pitchFamily="18" charset="0"/>
                                          <a:ea typeface="Calibri" panose="020F0502020204030204" pitchFamily="34" charset="0"/>
                                          <a:cs typeface="Times New Roman" panose="02020603050405020304" pitchFamily="18" charset="0"/>
                                        </a:rPr>
                                        <m:t>𝑁</m:t>
                                      </m:r>
                                    </m:e>
                                    <m:sub>
                                      <m:r>
                                        <a:rPr lang="en-IN" sz="1600" i="1">
                                          <a:effectLst/>
                                          <a:latin typeface="Cambria Math" panose="02040503050406030204" pitchFamily="18" charset="0"/>
                                          <a:ea typeface="Calibri" panose="020F0502020204030204" pitchFamily="34" charset="0"/>
                                          <a:cs typeface="Times New Roman" panose="02020603050405020304" pitchFamily="18" charset="0"/>
                                        </a:rPr>
                                        <m:t>𝑖𝑛</m:t>
                                      </m:r>
                                    </m:sub>
                                  </m:sSub>
                                </m:den>
                              </m:f>
                              <m:r>
                                <a:rPr lang="en-IN" sz="16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IN" sz="1600">
                              <a:effectLst/>
                              <a:latin typeface="Calibri" panose="020F0502020204030204" pitchFamily="34" charset="0"/>
                              <a:ea typeface="Calibri" panose="020F0502020204030204" pitchFamily="34" charset="0"/>
                              <a:cs typeface="Times New Roman" panose="02020603050405020304" pitchFamily="18" charset="0"/>
                            </a:rPr>
                            <a:t>1/4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Rs 4000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59802">
                    <a:tc>
                      <a:txBody>
                        <a:bodyPr/>
                        <a:lstStyle/>
                        <a:p>
                          <a:pPr marL="0" marR="0">
                            <a:lnSpc>
                              <a:spcPct val="115000"/>
                            </a:lnSpc>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Gear Box</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Gear ratio =</a:t>
                          </a:r>
                          <a14:m>
                            <m:oMath xmlns:m="http://schemas.openxmlformats.org/officeDocument/2006/math">
                              <m:f>
                                <m:fPr>
                                  <m:ctrlPr>
                                    <a:rPr lang="en-US" sz="16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600" i="1">
                                          <a:effectLst/>
                                          <a:latin typeface="Cambria Math" panose="02040503050406030204" pitchFamily="18" charset="0"/>
                                          <a:ea typeface="Calibri" panose="020F0502020204030204" pitchFamily="34" charset="0"/>
                                          <a:cs typeface="Times New Roman" panose="02020603050405020304" pitchFamily="18" charset="0"/>
                                        </a:rPr>
                                        <m:t>𝑁</m:t>
                                      </m:r>
                                    </m:e>
                                    <m:sub>
                                      <m:r>
                                        <a:rPr lang="en-IN" sz="1600" i="1">
                                          <a:effectLst/>
                                          <a:latin typeface="Cambria Math" panose="02040503050406030204" pitchFamily="18" charset="0"/>
                                          <a:ea typeface="Calibri" panose="020F0502020204030204" pitchFamily="34" charset="0"/>
                                          <a:cs typeface="Times New Roman" panose="02020603050405020304" pitchFamily="18" charset="0"/>
                                        </a:rPr>
                                        <m:t>𝑜𝑢𝑡</m:t>
                                      </m:r>
                                    </m:sub>
                                  </m:sSub>
                                </m:num>
                                <m:den>
                                  <m:sSub>
                                    <m:sSubPr>
                                      <m:ctrlPr>
                                        <a:rPr lang="en-US"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600" i="1">
                                          <a:effectLst/>
                                          <a:latin typeface="Cambria Math" panose="02040503050406030204" pitchFamily="18" charset="0"/>
                                          <a:ea typeface="Calibri" panose="020F0502020204030204" pitchFamily="34" charset="0"/>
                                          <a:cs typeface="Times New Roman" panose="02020603050405020304" pitchFamily="18" charset="0"/>
                                        </a:rPr>
                                        <m:t>𝑁</m:t>
                                      </m:r>
                                    </m:e>
                                    <m:sub>
                                      <m:r>
                                        <a:rPr lang="en-IN" sz="1600" i="1">
                                          <a:effectLst/>
                                          <a:latin typeface="Cambria Math" panose="02040503050406030204" pitchFamily="18" charset="0"/>
                                          <a:ea typeface="Calibri" panose="020F0502020204030204" pitchFamily="34" charset="0"/>
                                          <a:cs typeface="Times New Roman" panose="02020603050405020304" pitchFamily="18" charset="0"/>
                                        </a:rPr>
                                        <m:t>𝑖𝑛</m:t>
                                      </m:r>
                                    </m:sub>
                                  </m:sSub>
                                </m:den>
                              </m:f>
                              <m:r>
                                <a:rPr lang="en-IN" sz="16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IN" sz="1600">
                              <a:effectLst/>
                              <a:latin typeface="Calibri" panose="020F0502020204030204" pitchFamily="34" charset="0"/>
                              <a:ea typeface="Calibri" panose="020F0502020204030204" pitchFamily="34" charset="0"/>
                              <a:cs typeface="Times New Roman" panose="02020603050405020304" pitchFamily="18" charset="0"/>
                            </a:rPr>
                            <a:t>1/3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Rs 3000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95806">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Table with Lead screw - nut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Pitch 4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Rs 4000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95806">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Table with Lead screw-nut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Pitch 3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dirty="0" err="1">
                              <a:effectLst/>
                              <a:latin typeface="Calibri" panose="020F0502020204030204" pitchFamily="34" charset="0"/>
                              <a:ea typeface="Calibri" panose="020F0502020204030204" pitchFamily="34" charset="0"/>
                              <a:cs typeface="Times New Roman" panose="02020603050405020304" pitchFamily="18" charset="0"/>
                            </a:rPr>
                            <a:t>Rs</a:t>
                          </a:r>
                          <a:r>
                            <a:rPr lang="en-IN" sz="1600" dirty="0">
                              <a:effectLst/>
                              <a:latin typeface="Calibri" panose="020F0502020204030204" pitchFamily="34" charset="0"/>
                              <a:ea typeface="Calibri" panose="020F0502020204030204" pitchFamily="34" charset="0"/>
                              <a:cs typeface="Times New Roman" panose="02020603050405020304" pitchFamily="18" charset="0"/>
                            </a:rPr>
                            <a:t> 3000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mc:Choice>
        <mc:Fallback xmlns="">
          <p:graphicFrame>
            <p:nvGraphicFramePr>
              <p:cNvPr id="10" name="Table 9"/>
              <p:cNvGraphicFramePr>
                <a:graphicFrameLocks noGrp="1"/>
              </p:cNvGraphicFramePr>
              <p:nvPr>
                <p:extLst/>
              </p:nvPr>
            </p:nvGraphicFramePr>
            <p:xfrm>
              <a:off x="4343400" y="274638"/>
              <a:ext cx="4800599" cy="4646378"/>
            </p:xfrm>
            <a:graphic>
              <a:graphicData uri="http://schemas.openxmlformats.org/drawingml/2006/table">
                <a:tbl>
                  <a:tblPr firstRow="1" firstCol="1" bandRow="1"/>
                  <a:tblGrid>
                    <a:gridCol w="487507"/>
                    <a:gridCol w="1625026"/>
                    <a:gridCol w="1487517"/>
                    <a:gridCol w="1200549"/>
                  </a:tblGrid>
                  <a:tr h="280416">
                    <a:tc gridSpan="4">
                      <a:txBody>
                        <a:bodyPr/>
                        <a:lstStyle/>
                        <a:p>
                          <a:pPr marL="0" marR="0" algn="ctr">
                            <a:lnSpc>
                              <a:spcPct val="115000"/>
                            </a:lnSpc>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Table 1. Your store has these pieces of equipment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r>
                  <a:tr h="359346">
                    <a:tc>
                      <a:txBody>
                        <a:bodyPr/>
                        <a:lstStyle/>
                        <a:p>
                          <a:pPr marL="0" marR="0">
                            <a:lnSpc>
                              <a:spcPct val="115000"/>
                            </a:lnSpc>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Sl</a:t>
                          </a:r>
                          <a:r>
                            <a:rPr lang="en-IN" sz="16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Equipment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Specification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Cost price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903">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Pulse generator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22000 ppm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Rs 11,000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903">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Pulse generator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20000 ppm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Rs 10,000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9594">
                    <a:tc>
                      <a:txBody>
                        <a:bodyPr/>
                        <a:lstStyle/>
                        <a:p>
                          <a:pPr marL="0" marR="0">
                            <a:lnSpc>
                              <a:spcPct val="115000"/>
                            </a:lnSpc>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Stepper motor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1.8</a:t>
                          </a:r>
                          <a:r>
                            <a:rPr lang="en-IN" sz="1600" baseline="30000" dirty="0">
                              <a:effectLst/>
                              <a:latin typeface="Calibri" panose="020F0502020204030204" pitchFamily="34" charset="0"/>
                              <a:ea typeface="Calibri" panose="020F0502020204030204" pitchFamily="34" charset="0"/>
                              <a:cs typeface="Times New Roman" panose="02020603050405020304" pitchFamily="18" charset="0"/>
                            </a:rPr>
                            <a:t>0</a:t>
                          </a:r>
                          <a:r>
                            <a:rPr lang="en-IN" sz="1600" dirty="0">
                              <a:effectLst/>
                              <a:latin typeface="Calibri" panose="020F0502020204030204" pitchFamily="34" charset="0"/>
                              <a:ea typeface="Calibri" panose="020F0502020204030204" pitchFamily="34" charset="0"/>
                              <a:cs typeface="Times New Roman" panose="02020603050405020304" pitchFamily="18" charset="0"/>
                            </a:rPr>
                            <a:t> steps, 1 step per pulse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723900" algn="l"/>
                            </a:tabLst>
                          </a:pPr>
                          <a:r>
                            <a:rPr lang="en-IN" sz="1600" dirty="0" err="1">
                              <a:effectLst/>
                              <a:latin typeface="Calibri" panose="020F0502020204030204" pitchFamily="34" charset="0"/>
                              <a:ea typeface="Calibri" panose="020F0502020204030204" pitchFamily="34" charset="0"/>
                              <a:cs typeface="Times New Roman" panose="02020603050405020304" pitchFamily="18" charset="0"/>
                            </a:rPr>
                            <a:t>Rs</a:t>
                          </a:r>
                          <a:r>
                            <a:rPr lang="en-IN" sz="1600" dirty="0">
                              <a:effectLst/>
                              <a:latin typeface="Calibri" panose="020F0502020204030204" pitchFamily="34" charset="0"/>
                              <a:ea typeface="Calibri" panose="020F0502020204030204" pitchFamily="34" charset="0"/>
                              <a:cs typeface="Times New Roman" panose="02020603050405020304" pitchFamily="18" charset="0"/>
                            </a:rPr>
                            <a:t> 7000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59802">
                    <a:tc>
                      <a:txBody>
                        <a:bodyPr/>
                        <a:lstStyle/>
                        <a:p>
                          <a:pPr marL="0" marR="0">
                            <a:lnSpc>
                              <a:spcPct val="115000"/>
                            </a:lnSpc>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Gear Box</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142623" t="-259200" r="-81967" b="-265600"/>
                          </a:stretch>
                        </a:blipFill>
                      </a:tcPr>
                    </a:tc>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Rs 4000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59802">
                    <a:tc>
                      <a:txBody>
                        <a:bodyPr/>
                        <a:lstStyle/>
                        <a:p>
                          <a:pPr marL="0" marR="0">
                            <a:lnSpc>
                              <a:spcPct val="115000"/>
                            </a:lnSpc>
                            <a:spcBef>
                              <a:spcPts val="0"/>
                            </a:spcBef>
                            <a:spcAft>
                              <a:spcPts val="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Gear Box</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142623" t="-362097" r="-81967" b="-167742"/>
                          </a:stretch>
                        </a:blipFill>
                      </a:tcPr>
                    </a:tc>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Rs 3000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5806">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Table with Lead screw - nut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Pitch 4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Rs 4000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5806">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Table with Lead screw-nut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1600">
                              <a:effectLst/>
                              <a:latin typeface="Calibri" panose="020F0502020204030204" pitchFamily="34" charset="0"/>
                              <a:ea typeface="Calibri" panose="020F0502020204030204" pitchFamily="34" charset="0"/>
                              <a:cs typeface="Times New Roman" panose="02020603050405020304" pitchFamily="18" charset="0"/>
                            </a:rPr>
                            <a:t>Pitch 3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600" dirty="0" err="1">
                              <a:effectLst/>
                              <a:latin typeface="Calibri" panose="020F0502020204030204" pitchFamily="34" charset="0"/>
                              <a:ea typeface="Calibri" panose="020F0502020204030204" pitchFamily="34" charset="0"/>
                              <a:cs typeface="Times New Roman" panose="02020603050405020304" pitchFamily="18" charset="0"/>
                            </a:rPr>
                            <a:t>Rs</a:t>
                          </a:r>
                          <a:r>
                            <a:rPr lang="en-IN" sz="1600" dirty="0">
                              <a:effectLst/>
                              <a:latin typeface="Calibri" panose="020F0502020204030204" pitchFamily="34" charset="0"/>
                              <a:ea typeface="Calibri" panose="020F0502020204030204" pitchFamily="34" charset="0"/>
                              <a:cs typeface="Times New Roman" panose="02020603050405020304" pitchFamily="18" charset="0"/>
                            </a:rPr>
                            <a:t> 3000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Fallback>
      </mc:AlternateContent>
      <p:graphicFrame>
        <p:nvGraphicFramePr>
          <p:cNvPr id="11" name="Table 10"/>
          <p:cNvGraphicFramePr>
            <a:graphicFrameLocks noGrp="1"/>
          </p:cNvGraphicFramePr>
          <p:nvPr/>
        </p:nvGraphicFramePr>
        <p:xfrm>
          <a:off x="4648200" y="4953000"/>
          <a:ext cx="3962400" cy="1752601"/>
        </p:xfrm>
        <a:graphic>
          <a:graphicData uri="http://schemas.openxmlformats.org/drawingml/2006/table">
            <a:tbl>
              <a:tblPr firstRow="1" firstCol="1" bandRow="1"/>
              <a:tblGrid>
                <a:gridCol w="294042">
                  <a:extLst>
                    <a:ext uri="{9D8B030D-6E8A-4147-A177-3AD203B41FA5}">
                      <a16:colId xmlns:a16="http://schemas.microsoft.com/office/drawing/2014/main" val="20000"/>
                    </a:ext>
                  </a:extLst>
                </a:gridCol>
                <a:gridCol w="1626246">
                  <a:extLst>
                    <a:ext uri="{9D8B030D-6E8A-4147-A177-3AD203B41FA5}">
                      <a16:colId xmlns:a16="http://schemas.microsoft.com/office/drawing/2014/main" val="20001"/>
                    </a:ext>
                  </a:extLst>
                </a:gridCol>
                <a:gridCol w="2042112">
                  <a:extLst>
                    <a:ext uri="{9D8B030D-6E8A-4147-A177-3AD203B41FA5}">
                      <a16:colId xmlns:a16="http://schemas.microsoft.com/office/drawing/2014/main" val="20002"/>
                    </a:ext>
                  </a:extLst>
                </a:gridCol>
              </a:tblGrid>
              <a:tr h="443938">
                <a:tc>
                  <a:txBody>
                    <a:bodyPr/>
                    <a:lstStyle/>
                    <a:p>
                      <a:pPr marL="0" marR="0">
                        <a:lnSpc>
                          <a:spcPct val="115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Quoting company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Quoted price for CNC PTP control table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8177">
                <a:tc>
                  <a:txBody>
                    <a:bodyPr/>
                    <a:lstStyle/>
                    <a:p>
                      <a:pPr marL="0" marR="0">
                        <a:lnSpc>
                          <a:spcPct val="115000"/>
                        </a:lnSpc>
                        <a:spcBef>
                          <a:spcPts val="0"/>
                        </a:spcBef>
                        <a:spcAft>
                          <a:spcPts val="0"/>
                        </a:spcAft>
                      </a:pPr>
                      <a:r>
                        <a:rPr lang="en-IN" sz="1400">
                          <a:effectLst/>
                          <a:latin typeface="Calibri" panose="020F0502020204030204" pitchFamily="34" charset="0"/>
                          <a:ea typeface="Calibri" panose="020F0502020204030204" pitchFamily="34" charset="0"/>
                          <a:cs typeface="Times New Roman" panose="02020603050405020304" pitchFamily="18" charset="0"/>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Lakshmi  </a:t>
                      </a:r>
                      <a:r>
                        <a:rPr lang="en-IN" sz="1400" dirty="0" err="1">
                          <a:effectLst/>
                          <a:latin typeface="Calibri" panose="020F0502020204030204" pitchFamily="34" charset="0"/>
                          <a:ea typeface="Calibri" panose="020F0502020204030204" pitchFamily="34" charset="0"/>
                          <a:cs typeface="Times New Roman" panose="02020603050405020304" pitchFamily="18" charset="0"/>
                        </a:rPr>
                        <a:t>Brs</a:t>
                      </a:r>
                      <a:r>
                        <a:rPr lang="en-IN" sz="1400" dirty="0">
                          <a:effectLst/>
                          <a:latin typeface="Calibri" panose="020F0502020204030204" pitchFamily="34" charset="0"/>
                          <a:ea typeface="Calibri" panose="020F0502020204030204" pitchFamily="34" charset="0"/>
                          <a:cs typeface="Times New Roman" panose="02020603050405020304" pitchFamily="18" charset="0"/>
                        </a:rPr>
                        <a:t> </a:t>
                      </a:r>
                      <a:r>
                        <a:rPr lang="en-IN" sz="1400" dirty="0" err="1">
                          <a:effectLst/>
                          <a:latin typeface="Calibri" panose="020F0502020204030204" pitchFamily="34" charset="0"/>
                          <a:ea typeface="Calibri" panose="020F0502020204030204" pitchFamily="34" charset="0"/>
                          <a:cs typeface="Times New Roman" panose="02020603050405020304" pitchFamily="18" charset="0"/>
                        </a:rPr>
                        <a:t>pvt</a:t>
                      </a:r>
                      <a:r>
                        <a:rPr lang="en-IN" sz="1400" dirty="0">
                          <a:effectLst/>
                          <a:latin typeface="Calibri" panose="020F0502020204030204" pitchFamily="34" charset="0"/>
                          <a:ea typeface="Calibri" panose="020F0502020204030204" pitchFamily="34" charset="0"/>
                          <a:cs typeface="Times New Roman" panose="02020603050405020304" pitchFamily="18" charset="0"/>
                        </a:rPr>
                        <a:t> ltd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400">
                          <a:effectLst/>
                          <a:latin typeface="Calibri" panose="020F0502020204030204" pitchFamily="34" charset="0"/>
                          <a:ea typeface="Calibri" panose="020F0502020204030204" pitchFamily="34" charset="0"/>
                          <a:cs typeface="Times New Roman" panose="02020603050405020304" pitchFamily="18" charset="0"/>
                        </a:rPr>
                        <a:t>Rs 26,500/-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8177">
                <a:tc>
                  <a:txBody>
                    <a:bodyPr/>
                    <a:lstStyle/>
                    <a:p>
                      <a:pPr marL="0" marR="0">
                        <a:lnSpc>
                          <a:spcPct val="115000"/>
                        </a:lnSpc>
                        <a:spcBef>
                          <a:spcPts val="0"/>
                        </a:spcBef>
                        <a:spcAft>
                          <a:spcPts val="0"/>
                        </a:spcAft>
                      </a:pPr>
                      <a:r>
                        <a:rPr lang="en-IN" sz="1400">
                          <a:effectLst/>
                          <a:latin typeface="Calibri" panose="020F0502020204030204" pitchFamily="34" charset="0"/>
                          <a:ea typeface="Calibri" panose="020F0502020204030204" pitchFamily="34" charset="0"/>
                          <a:cs typeface="Times New Roman" panose="02020603050405020304" pitchFamily="18" charset="0"/>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M/c builders Ltd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400">
                          <a:effectLst/>
                          <a:latin typeface="Calibri" panose="020F0502020204030204" pitchFamily="34" charset="0"/>
                          <a:ea typeface="Calibri" panose="020F0502020204030204" pitchFamily="34" charset="0"/>
                          <a:cs typeface="Times New Roman" panose="02020603050405020304" pitchFamily="18" charset="0"/>
                        </a:rPr>
                        <a:t>Rs 25,400/-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8177">
                <a:tc>
                  <a:txBody>
                    <a:bodyPr/>
                    <a:lstStyle/>
                    <a:p>
                      <a:pPr marL="0" marR="0">
                        <a:lnSpc>
                          <a:spcPct val="115000"/>
                        </a:lnSpc>
                        <a:spcBef>
                          <a:spcPts val="0"/>
                        </a:spcBef>
                        <a:spcAft>
                          <a:spcPts val="0"/>
                        </a:spcAft>
                      </a:pPr>
                      <a:r>
                        <a:rPr lang="en-IN" sz="1400">
                          <a:effectLst/>
                          <a:latin typeface="Calibri" panose="020F0502020204030204" pitchFamily="34" charset="0"/>
                          <a:ea typeface="Calibri" panose="020F0502020204030204" pitchFamily="34" charset="0"/>
                          <a:cs typeface="Times New Roman" panose="02020603050405020304" pitchFamily="18" charset="0"/>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CNC &amp; Co.</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400">
                          <a:effectLst/>
                          <a:latin typeface="Calibri" panose="020F0502020204030204" pitchFamily="34" charset="0"/>
                          <a:ea typeface="Calibri" panose="020F0502020204030204" pitchFamily="34" charset="0"/>
                          <a:cs typeface="Times New Roman" panose="02020603050405020304" pitchFamily="18" charset="0"/>
                        </a:rPr>
                        <a:t>Rs 24,300/-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8177">
                <a:tc>
                  <a:txBody>
                    <a:bodyPr/>
                    <a:lstStyle/>
                    <a:p>
                      <a:pPr marL="0" marR="0">
                        <a:lnSpc>
                          <a:spcPct val="115000"/>
                        </a:lnSpc>
                        <a:spcBef>
                          <a:spcPts val="0"/>
                        </a:spcBef>
                        <a:spcAft>
                          <a:spcPts val="0"/>
                        </a:spcAft>
                      </a:pPr>
                      <a:r>
                        <a:rPr lang="en-IN" sz="1400">
                          <a:effectLst/>
                          <a:latin typeface="Calibri" panose="020F0502020204030204" pitchFamily="34" charset="0"/>
                          <a:ea typeface="Calibri" panose="020F0502020204030204" pitchFamily="34" charset="0"/>
                          <a:cs typeface="Times New Roman" panose="02020603050405020304" pitchFamily="18" charset="0"/>
                        </a:rPr>
                        <a:t>4.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Nuts, Bolts &amp; Comps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400">
                          <a:effectLst/>
                          <a:latin typeface="Calibri" panose="020F0502020204030204" pitchFamily="34" charset="0"/>
                          <a:ea typeface="Calibri" panose="020F0502020204030204" pitchFamily="34" charset="0"/>
                          <a:cs typeface="Times New Roman" panose="02020603050405020304" pitchFamily="18" charset="0"/>
                        </a:rPr>
                        <a:t>Rs 32,100/-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3579">
                <a:tc>
                  <a:txBody>
                    <a:bodyPr/>
                    <a:lstStyle/>
                    <a:p>
                      <a:pPr marL="0" marR="0">
                        <a:lnSpc>
                          <a:spcPct val="115000"/>
                        </a:lnSpc>
                        <a:spcBef>
                          <a:spcPts val="0"/>
                        </a:spcBef>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5.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Your company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3" name="TextBox 12"/>
          <p:cNvSpPr txBox="1"/>
          <p:nvPr/>
        </p:nvSpPr>
        <p:spPr>
          <a:xfrm>
            <a:off x="457200" y="1066800"/>
            <a:ext cx="3733800" cy="5355312"/>
          </a:xfrm>
          <a:prstGeom prst="rect">
            <a:avLst/>
          </a:prstGeom>
          <a:noFill/>
        </p:spPr>
        <p:txBody>
          <a:bodyPr wrap="square" rtlCol="0">
            <a:spAutoFit/>
          </a:bodyPr>
          <a:lstStyle/>
          <a:p>
            <a:r>
              <a:rPr lang="en-IN" dirty="0">
                <a:solidFill>
                  <a:prstClr val="black"/>
                </a:solidFill>
              </a:rPr>
              <a:t>A company publishes a tender inviting quotations for a CNC PTP control table which moves only in one axis. The Basic length unit (BLU) is to be 5 microns and the axis velocity is to be 100 mm/min.</a:t>
            </a:r>
            <a:endParaRPr lang="en-US" dirty="0">
              <a:solidFill>
                <a:prstClr val="black"/>
              </a:solidFill>
            </a:endParaRPr>
          </a:p>
          <a:p>
            <a:r>
              <a:rPr lang="en-IN" dirty="0">
                <a:solidFill>
                  <a:prstClr val="black"/>
                </a:solidFill>
              </a:rPr>
              <a:t>You represent another company which builds and sells machines by assembling different pieces of equipment (refer table 1). </a:t>
            </a:r>
            <a:endParaRPr lang="en-US" dirty="0">
              <a:solidFill>
                <a:prstClr val="black"/>
              </a:solidFill>
            </a:endParaRPr>
          </a:p>
          <a:p>
            <a:r>
              <a:rPr lang="en-IN" dirty="0">
                <a:solidFill>
                  <a:prstClr val="black"/>
                </a:solidFill>
              </a:rPr>
              <a:t>Check whether you can build a machine to satisfy the above requirements [4] using 1 PG, stepper motor, 1 GB and 1 table.</a:t>
            </a:r>
            <a:endParaRPr lang="en-US" dirty="0">
              <a:solidFill>
                <a:prstClr val="black"/>
              </a:solidFill>
            </a:endParaRPr>
          </a:p>
          <a:p>
            <a:r>
              <a:rPr lang="en-IN" dirty="0">
                <a:solidFill>
                  <a:prstClr val="black"/>
                </a:solidFill>
              </a:rPr>
              <a:t>Verify whether there is any chance that your quoted price (</a:t>
            </a:r>
            <a:r>
              <a:rPr lang="en-IN" b="1" dirty="0">
                <a:solidFill>
                  <a:prstClr val="black"/>
                </a:solidFill>
              </a:rPr>
              <a:t>assuming you want to make a profit of only </a:t>
            </a:r>
            <a:r>
              <a:rPr lang="en-IN" b="1" dirty="0" err="1">
                <a:solidFill>
                  <a:prstClr val="black"/>
                </a:solidFill>
              </a:rPr>
              <a:t>Rs</a:t>
            </a:r>
            <a:r>
              <a:rPr lang="en-IN" b="1" dirty="0">
                <a:solidFill>
                  <a:prstClr val="black"/>
                </a:solidFill>
              </a:rPr>
              <a:t> 1000 for the CNC PTP control table</a:t>
            </a:r>
            <a:r>
              <a:rPr lang="en-IN" dirty="0">
                <a:solidFill>
                  <a:prstClr val="black"/>
                </a:solidFill>
              </a:rPr>
              <a:t>) would be lowest, (refer table 2). [4]</a:t>
            </a:r>
            <a:endParaRPr lang="en-US" dirty="0">
              <a:solidFill>
                <a:prstClr val="black"/>
              </a:solidFill>
            </a:endParaRPr>
          </a:p>
        </p:txBody>
      </p:sp>
    </p:spTree>
    <p:extLst>
      <p:ext uri="{BB962C8B-B14F-4D97-AF65-F5344CB8AC3E}">
        <p14:creationId xmlns:p14="http://schemas.microsoft.com/office/powerpoint/2010/main" val="12653483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IN" dirty="0"/>
              <a:t>In a CNC machine with contouring control, the following commands are executed :</a:t>
            </a:r>
            <a:endParaRPr lang="en-US" dirty="0"/>
          </a:p>
          <a:p>
            <a:pPr lvl="0"/>
            <a:endParaRPr lang="en-US" dirty="0"/>
          </a:p>
          <a:p>
            <a:pPr marL="0" lvl="0" indent="0">
              <a:buNone/>
            </a:pPr>
            <a:r>
              <a:rPr lang="en-IN"/>
              <a:t> </a:t>
            </a:r>
            <a:r>
              <a:rPr lang="en-IN" dirty="0"/>
              <a:t>N01 G90 G00 X100 Y200 Z 20</a:t>
            </a:r>
            <a:endParaRPr lang="en-US" dirty="0"/>
          </a:p>
          <a:p>
            <a:r>
              <a:rPr lang="en-IN" dirty="0"/>
              <a:t>N02 G01 X130 Y240 F50</a:t>
            </a:r>
            <a:endParaRPr lang="en-US" dirty="0"/>
          </a:p>
          <a:p>
            <a:r>
              <a:rPr lang="en-IN" dirty="0"/>
              <a:t>           What is the feed velocity of the cutter in the X direction in line N02 ? </a:t>
            </a:r>
            <a:endParaRPr lang="en-US" dirty="0"/>
          </a:p>
        </p:txBody>
      </p:sp>
    </p:spTree>
    <p:extLst>
      <p:ext uri="{BB962C8B-B14F-4D97-AF65-F5344CB8AC3E}">
        <p14:creationId xmlns:p14="http://schemas.microsoft.com/office/powerpoint/2010/main" val="35261774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format, Feed Calculation</a:t>
            </a:r>
          </a:p>
        </p:txBody>
      </p:sp>
      <p:sp>
        <p:nvSpPr>
          <p:cNvPr id="3" name="Content Placeholder 2"/>
          <p:cNvSpPr>
            <a:spLocks noGrp="1"/>
          </p:cNvSpPr>
          <p:nvPr>
            <p:ph idx="1"/>
          </p:nvPr>
        </p:nvSpPr>
        <p:spPr/>
        <p:txBody>
          <a:bodyPr>
            <a:normAutofit lnSpcReduction="10000"/>
          </a:bodyPr>
          <a:lstStyle/>
          <a:p>
            <a:pPr marL="342900" marR="0" lvl="0" indent="-342900">
              <a:lnSpc>
                <a:spcPct val="115000"/>
              </a:lnSpc>
              <a:spcBef>
                <a:spcPts val="0"/>
              </a:spcBef>
              <a:spcAft>
                <a:spcPts val="0"/>
              </a:spcAft>
              <a:buFont typeface="+mj-lt"/>
              <a:buAutoNum type="arabicPeriod"/>
            </a:pPr>
            <a:r>
              <a:rPr lang="en-US" dirty="0">
                <a:latin typeface="Times New Roman" panose="02020603050405020304" pitchFamily="18" charset="0"/>
                <a:ea typeface="Calibri" panose="020F0502020204030204" pitchFamily="34" charset="0"/>
                <a:cs typeface="Times New Roman" panose="02020603050405020304" pitchFamily="18" charset="0"/>
              </a:rPr>
              <a:t>The feed (mm/min) along X axis corresponding to the program line G91G01X40Y30F100 is</a:t>
            </a:r>
          </a:p>
          <a:p>
            <a:pPr marL="0" marR="0" lvl="0" indent="0">
              <a:lnSpc>
                <a:spcPct val="115000"/>
              </a:lnSpc>
              <a:spcBef>
                <a:spcPts val="0"/>
              </a:spcBef>
              <a:spcAft>
                <a:spcPts val="0"/>
              </a:spcAft>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lphaLcPeriod"/>
            </a:pPr>
            <a:r>
              <a:rPr lang="en-US" dirty="0">
                <a:latin typeface="Times New Roman" panose="02020603050405020304" pitchFamily="18" charset="0"/>
                <a:ea typeface="Calibri" panose="020F0502020204030204" pitchFamily="34" charset="0"/>
                <a:cs typeface="Times New Roman" panose="02020603050405020304" pitchFamily="18" charset="0"/>
              </a:rPr>
              <a:t>80                </a:t>
            </a:r>
          </a:p>
          <a:p>
            <a:pPr marL="0" marR="0" lvl="0" indent="0">
              <a:lnSpc>
                <a:spcPct val="115000"/>
              </a:lnSpc>
              <a:spcBef>
                <a:spcPts val="0"/>
              </a:spcBef>
              <a:spcAft>
                <a:spcPts val="0"/>
              </a:spcAft>
              <a:buNone/>
            </a:pPr>
            <a:r>
              <a:rPr lang="en-US" dirty="0">
                <a:latin typeface="Times New Roman" panose="02020603050405020304" pitchFamily="18" charset="0"/>
                <a:ea typeface="Calibri" panose="020F0502020204030204" pitchFamily="34" charset="0"/>
                <a:cs typeface="Times New Roman" panose="02020603050405020304" pitchFamily="18" charset="0"/>
              </a:rPr>
              <a:t>			b. 100             </a:t>
            </a:r>
          </a:p>
          <a:p>
            <a:pPr marL="0" marR="0" lvl="0" indent="0">
              <a:lnSpc>
                <a:spcPct val="115000"/>
              </a:lnSpc>
              <a:spcBef>
                <a:spcPts val="0"/>
              </a:spcBef>
              <a:spcAft>
                <a:spcPts val="0"/>
              </a:spcAft>
              <a:buNone/>
            </a:pPr>
            <a:r>
              <a:rPr lang="en-US" dirty="0">
                <a:latin typeface="Times New Roman" panose="02020603050405020304" pitchFamily="18" charset="0"/>
                <a:ea typeface="Calibri" panose="020F0502020204030204" pitchFamily="34" charset="0"/>
                <a:cs typeface="Times New Roman" panose="02020603050405020304" pitchFamily="18" charset="0"/>
              </a:rPr>
              <a:t>c. 60</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5000"/>
              </a:lnSpc>
              <a:spcBef>
                <a:spcPts val="0"/>
              </a:spcBef>
              <a:spcAft>
                <a:spcPts val="0"/>
              </a:spcAft>
              <a:buNone/>
            </a:pPr>
            <a:r>
              <a:rPr lang="en-US" dirty="0">
                <a:latin typeface="Times New Roman" panose="02020603050405020304" pitchFamily="18" charset="0"/>
                <a:ea typeface="Calibri" panose="020F0502020204030204" pitchFamily="34" charset="0"/>
                <a:cs typeface="Times New Roman" panose="02020603050405020304" pitchFamily="18" charset="0"/>
              </a:rPr>
              <a:t>			d. None of the others</a:t>
            </a:r>
          </a:p>
          <a:p>
            <a:pPr marL="0" marR="0" lvl="0" indent="0">
              <a:lnSpc>
                <a:spcPct val="115000"/>
              </a:lnSpc>
              <a:spcBef>
                <a:spcPts val="0"/>
              </a:spcBef>
              <a:spcAft>
                <a:spcPts val="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nSpc>
                <a:spcPct val="115000"/>
              </a:lnSpc>
              <a:spcBef>
                <a:spcPts val="0"/>
              </a:spcBef>
              <a:spcAft>
                <a:spcPts val="0"/>
              </a:spcAft>
              <a:buNone/>
            </a:pPr>
            <a:r>
              <a:rPr lang="en-US" dirty="0">
                <a:latin typeface="Times New Roman" panose="02020603050405020304" pitchFamily="18" charset="0"/>
                <a:ea typeface="Calibri" panose="020F0502020204030204" pitchFamily="34" charset="0"/>
                <a:cs typeface="Times New Roman" panose="02020603050405020304" pitchFamily="18" charset="0"/>
              </a:rPr>
              <a:t> (G91 – incremental)</a:t>
            </a: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031159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2378074"/>
          </a:xfrm>
        </p:spPr>
        <p:txBody>
          <a:bodyPr>
            <a:noAutofit/>
          </a:bodyPr>
          <a:lstStyle/>
          <a:p>
            <a:pPr marL="342900" marR="0" lvl="0" indent="-55563">
              <a:lnSpc>
                <a:spcPct val="115000"/>
              </a:lnSpc>
              <a:spcBef>
                <a:spcPts val="0"/>
              </a:spcBef>
              <a:spcAft>
                <a:spcPts val="0"/>
              </a:spcAft>
              <a:tabLst>
                <a:tab pos="457200" algn="l"/>
              </a:tabLs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A CNC user wants to remove a stepper motor from one axis of his CNC drilling machine table and replace it with a PMDC (Permanent magnet direct current) motor.  The Stepper motor (1 rotation in 200 steps, 1 step for 1 pulse) received pulses from a pulse generator @ 5000 ppm and was driving a lead screw-nut pair (lead = 4 mm) directly. The PMDC motor rotates at a constant speed of 100 rpm and after fitting, </a:t>
            </a:r>
            <a:r>
              <a:rPr lang="en-US" sz="1600" b="1" i="1" dirty="0">
                <a:latin typeface="Times New Roman" panose="02020603050405020304" pitchFamily="18" charset="0"/>
                <a:ea typeface="Times New Roman" panose="02020603050405020304" pitchFamily="18" charset="0"/>
                <a:cs typeface="Times New Roman" panose="02020603050405020304" pitchFamily="18" charset="0"/>
              </a:rPr>
              <a:t>should produce same BLU and axis speed as before</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The user may employ </a:t>
            </a:r>
            <a:r>
              <a:rPr lang="en-US" sz="1600" i="1" dirty="0">
                <a:latin typeface="Times New Roman" panose="02020603050405020304" pitchFamily="18" charset="0"/>
                <a:ea typeface="Times New Roman" panose="02020603050405020304" pitchFamily="18" charset="0"/>
                <a:cs typeface="Times New Roman" panose="02020603050405020304" pitchFamily="18" charset="0"/>
              </a:rPr>
              <a:t>any 1 lead screw-nut pair &amp; 1 gear box &amp; 1 encoder combination from inventory listed below</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No equipment other than these is permitted. Encoder, if used, should be mounted on lead screw. </a:t>
            </a:r>
            <a:br>
              <a:rPr lang="en-US" sz="1600" dirty="0">
                <a:latin typeface="Calibri" panose="020F0502020204030204" pitchFamily="34" charset="0"/>
                <a:ea typeface="Calibri" panose="020F0502020204030204" pitchFamily="34" charset="0"/>
                <a:cs typeface="Times New Roman" panose="02020603050405020304" pitchFamily="18" charset="0"/>
              </a:rPr>
            </a:br>
            <a:endParaRPr lang="en-US" sz="1600" dirty="0"/>
          </a:p>
        </p:txBody>
      </p:sp>
      <p:graphicFrame>
        <p:nvGraphicFramePr>
          <p:cNvPr id="12" name="Content Placeholder 11"/>
          <p:cNvGraphicFramePr>
            <a:graphicFrameLocks noGrp="1"/>
          </p:cNvGraphicFramePr>
          <p:nvPr>
            <p:ph idx="1"/>
          </p:nvPr>
        </p:nvGraphicFramePr>
        <p:xfrm>
          <a:off x="1119116" y="2743200"/>
          <a:ext cx="1091821" cy="1324708"/>
        </p:xfrm>
        <a:graphic>
          <a:graphicData uri="http://schemas.openxmlformats.org/drawingml/2006/table">
            <a:tbl>
              <a:tblPr firstRow="1" firstCol="1" lastRow="1" lastCol="1" bandRow="1" bandCol="1"/>
              <a:tblGrid>
                <a:gridCol w="1091821">
                  <a:extLst>
                    <a:ext uri="{9D8B030D-6E8A-4147-A177-3AD203B41FA5}">
                      <a16:colId xmlns:a16="http://schemas.microsoft.com/office/drawing/2014/main" val="20000"/>
                    </a:ext>
                  </a:extLst>
                </a:gridCol>
              </a:tblGrid>
              <a:tr h="331177">
                <a:tc>
                  <a:txBody>
                    <a:bodyPr/>
                    <a:lstStyle/>
                    <a:p>
                      <a:pPr marL="0" marR="0">
                        <a:lnSpc>
                          <a:spcPct val="115000"/>
                        </a:lnSpc>
                        <a:spcBef>
                          <a:spcPts val="0"/>
                        </a:spcBef>
                        <a:spcAft>
                          <a:spcPts val="10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encoders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31177">
                <a:tc>
                  <a:txBody>
                    <a:bodyPr/>
                    <a:lstStyle/>
                    <a:p>
                      <a:pPr marL="0" marR="0">
                        <a:lnSpc>
                          <a:spcPct val="115000"/>
                        </a:lnSpc>
                        <a:spcBef>
                          <a:spcPts val="0"/>
                        </a:spcBef>
                        <a:spcAft>
                          <a:spcPts val="10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400 holes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1177">
                <a:tc>
                  <a:txBody>
                    <a:bodyPr/>
                    <a:lstStyle/>
                    <a:p>
                      <a:pPr marL="0" marR="0">
                        <a:lnSpc>
                          <a:spcPct val="115000"/>
                        </a:lnSpc>
                        <a:spcBef>
                          <a:spcPts val="0"/>
                        </a:spcBef>
                        <a:spcAft>
                          <a:spcPts val="1000"/>
                        </a:spcAft>
                      </a:pPr>
                      <a:r>
                        <a:rPr lang="en-IN" sz="1600">
                          <a:effectLst/>
                          <a:latin typeface="Calibri" panose="020F0502020204030204" pitchFamily="34" charset="0"/>
                          <a:ea typeface="Calibri" panose="020F0502020204030204" pitchFamily="34" charset="0"/>
                          <a:cs typeface="Times New Roman" panose="02020603050405020304" pitchFamily="18" charset="0"/>
                        </a:rPr>
                        <a:t>300 holes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1177">
                <a:tc>
                  <a:txBody>
                    <a:bodyPr/>
                    <a:lstStyle/>
                    <a:p>
                      <a:pPr marL="0" marR="0">
                        <a:lnSpc>
                          <a:spcPct val="115000"/>
                        </a:lnSpc>
                        <a:spcBef>
                          <a:spcPts val="0"/>
                        </a:spcBef>
                        <a:spcAft>
                          <a:spcPts val="10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200 holes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3" name="Table 12"/>
          <p:cNvGraphicFramePr>
            <a:graphicFrameLocks noGrp="1"/>
          </p:cNvGraphicFramePr>
          <p:nvPr/>
        </p:nvGraphicFramePr>
        <p:xfrm>
          <a:off x="2431670" y="2743200"/>
          <a:ext cx="1785487" cy="1733907"/>
        </p:xfrm>
        <a:graphic>
          <a:graphicData uri="http://schemas.openxmlformats.org/drawingml/2006/table">
            <a:tbl>
              <a:tblPr firstRow="1" firstCol="1" lastRow="1" lastCol="1" bandRow="1" bandCol="1"/>
              <a:tblGrid>
                <a:gridCol w="1785487">
                  <a:extLst>
                    <a:ext uri="{9D8B030D-6E8A-4147-A177-3AD203B41FA5}">
                      <a16:colId xmlns:a16="http://schemas.microsoft.com/office/drawing/2014/main" val="20000"/>
                    </a:ext>
                  </a:extLst>
                </a:gridCol>
              </a:tblGrid>
              <a:tr h="718278">
                <a:tc>
                  <a:txBody>
                    <a:bodyPr/>
                    <a:lstStyle/>
                    <a:p>
                      <a:pPr marL="0" marR="0" algn="l">
                        <a:lnSpc>
                          <a:spcPct val="115000"/>
                        </a:lnSpc>
                        <a:spcBef>
                          <a:spcPts val="0"/>
                        </a:spcBef>
                        <a:spcAft>
                          <a:spcPts val="1000"/>
                        </a:spcAft>
                      </a:pPr>
                      <a:r>
                        <a:rPr lang="en-US" sz="1600" dirty="0">
                          <a:effectLst/>
                          <a:latin typeface="+mn-lt"/>
                          <a:ea typeface="Times New Roman" panose="02020603050405020304" pitchFamily="18" charset="0"/>
                          <a:cs typeface="Times New Roman" panose="02020603050405020304" pitchFamily="18" charset="0"/>
                        </a:rPr>
                        <a:t>Lead of Lead screw-nut pairs </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38543">
                <a:tc>
                  <a:txBody>
                    <a:bodyPr/>
                    <a:lstStyle/>
                    <a:p>
                      <a:pPr marL="0" marR="0" algn="l">
                        <a:lnSpc>
                          <a:spcPct val="115000"/>
                        </a:lnSpc>
                        <a:spcBef>
                          <a:spcPts val="0"/>
                        </a:spcBef>
                        <a:spcAft>
                          <a:spcPts val="1000"/>
                        </a:spcAft>
                      </a:pPr>
                      <a:r>
                        <a:rPr lang="en-US" sz="1600">
                          <a:effectLst/>
                          <a:latin typeface="+mn-lt"/>
                          <a:ea typeface="Times New Roman" panose="02020603050405020304" pitchFamily="18" charset="0"/>
                          <a:cs typeface="Times New Roman" panose="02020603050405020304" pitchFamily="18" charset="0"/>
                        </a:rPr>
                        <a:t>4 mm</a:t>
                      </a:r>
                      <a:endParaRPr lang="en-US" sz="16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8543">
                <a:tc>
                  <a:txBody>
                    <a:bodyPr/>
                    <a:lstStyle/>
                    <a:p>
                      <a:pPr marL="0" marR="0" algn="l">
                        <a:lnSpc>
                          <a:spcPct val="115000"/>
                        </a:lnSpc>
                        <a:spcBef>
                          <a:spcPts val="0"/>
                        </a:spcBef>
                        <a:spcAft>
                          <a:spcPts val="1000"/>
                        </a:spcAft>
                      </a:pPr>
                      <a:r>
                        <a:rPr lang="en-US" sz="1600">
                          <a:effectLst/>
                          <a:latin typeface="+mn-lt"/>
                          <a:ea typeface="Times New Roman" panose="02020603050405020304" pitchFamily="18" charset="0"/>
                          <a:cs typeface="Times New Roman" panose="02020603050405020304" pitchFamily="18" charset="0"/>
                        </a:rPr>
                        <a:t>6 mm</a:t>
                      </a:r>
                      <a:endParaRPr lang="en-US" sz="16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8543">
                <a:tc>
                  <a:txBody>
                    <a:bodyPr/>
                    <a:lstStyle/>
                    <a:p>
                      <a:pPr marL="0" marR="0" algn="l">
                        <a:lnSpc>
                          <a:spcPct val="115000"/>
                        </a:lnSpc>
                        <a:spcBef>
                          <a:spcPts val="0"/>
                        </a:spcBef>
                        <a:spcAft>
                          <a:spcPts val="1000"/>
                        </a:spcAft>
                      </a:pPr>
                      <a:r>
                        <a:rPr lang="en-US" sz="1600" dirty="0">
                          <a:effectLst/>
                          <a:latin typeface="+mn-lt"/>
                          <a:ea typeface="Times New Roman" panose="02020603050405020304" pitchFamily="18" charset="0"/>
                          <a:cs typeface="Times New Roman" panose="02020603050405020304" pitchFamily="18" charset="0"/>
                        </a:rPr>
                        <a:t>8 mm </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4588017" y="2743200"/>
          <a:ext cx="1553476" cy="1705970"/>
        </p:xfrm>
        <a:graphic>
          <a:graphicData uri="http://schemas.openxmlformats.org/drawingml/2006/table">
            <a:tbl>
              <a:tblPr firstRow="1" firstCol="1" lastRow="1" lastCol="1" bandRow="1" bandCol="1"/>
              <a:tblGrid>
                <a:gridCol w="1553476">
                  <a:extLst>
                    <a:ext uri="{9D8B030D-6E8A-4147-A177-3AD203B41FA5}">
                      <a16:colId xmlns:a16="http://schemas.microsoft.com/office/drawing/2014/main" val="20000"/>
                    </a:ext>
                  </a:extLst>
                </a:gridCol>
              </a:tblGrid>
              <a:tr h="682388">
                <a:tc>
                  <a:txBody>
                    <a:bodyPr/>
                    <a:lstStyle/>
                    <a:p>
                      <a:pPr marL="0" marR="0">
                        <a:lnSpc>
                          <a:spcPct val="115000"/>
                        </a:lnSpc>
                        <a:spcBef>
                          <a:spcPts val="0"/>
                        </a:spcBef>
                        <a:spcAft>
                          <a:spcPts val="10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Gear boxes with ratio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1194">
                <a:tc>
                  <a:txBody>
                    <a:bodyPr/>
                    <a:lstStyle/>
                    <a:p>
                      <a:pPr marL="0" marR="0">
                        <a:lnSpc>
                          <a:spcPct val="115000"/>
                        </a:lnSpc>
                        <a:spcBef>
                          <a:spcPts val="0"/>
                        </a:spcBef>
                        <a:spcAft>
                          <a:spcPts val="10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½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1194">
                <a:tc>
                  <a:txBody>
                    <a:bodyPr/>
                    <a:lstStyle/>
                    <a:p>
                      <a:pPr marL="0" marR="0">
                        <a:lnSpc>
                          <a:spcPct val="115000"/>
                        </a:lnSpc>
                        <a:spcBef>
                          <a:spcPts val="0"/>
                        </a:spcBef>
                        <a:spcAft>
                          <a:spcPts val="1000"/>
                        </a:spcAft>
                      </a:pPr>
                      <a:r>
                        <a:rPr lang="en-IN" sz="1600">
                          <a:effectLst/>
                          <a:latin typeface="Calibri" panose="020F0502020204030204" pitchFamily="34" charset="0"/>
                          <a:ea typeface="Calibri" panose="020F0502020204030204" pitchFamily="34" charset="0"/>
                          <a:cs typeface="Times New Roman" panose="02020603050405020304" pitchFamily="18" charset="0"/>
                        </a:rPr>
                        <a:t>¼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1194">
                <a:tc>
                  <a:txBody>
                    <a:bodyPr/>
                    <a:lstStyle/>
                    <a:p>
                      <a:pPr marL="0" marR="0">
                        <a:lnSpc>
                          <a:spcPct val="115000"/>
                        </a:lnSpc>
                        <a:spcBef>
                          <a:spcPts val="0"/>
                        </a:spcBef>
                        <a:spcAft>
                          <a:spcPts val="10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⅓</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7729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
          <p:cNvSpPr>
            <a:spLocks noGrp="1"/>
          </p:cNvSpPr>
          <p:nvPr>
            <p:ph idx="1"/>
          </p:nvPr>
        </p:nvSpPr>
        <p:spPr>
          <a:xfrm>
            <a:off x="628650" y="3043451"/>
            <a:ext cx="7886700" cy="3133512"/>
          </a:xfrm>
        </p:spPr>
        <p:txBody>
          <a:bodyPr/>
          <a:lstStyle/>
          <a:p>
            <a:endParaRPr lang="en-US" dirty="0"/>
          </a:p>
        </p:txBody>
      </p:sp>
      <p:sp>
        <p:nvSpPr>
          <p:cNvPr id="2" name="Title 1"/>
          <p:cNvSpPr>
            <a:spLocks noGrp="1"/>
          </p:cNvSpPr>
          <p:nvPr>
            <p:ph type="title"/>
          </p:nvPr>
        </p:nvSpPr>
        <p:spPr>
          <a:xfrm>
            <a:off x="628650" y="365126"/>
            <a:ext cx="7886700" cy="2582440"/>
          </a:xfrm>
        </p:spPr>
        <p:txBody>
          <a:bodyPr>
            <a:normAutofit fontScale="90000"/>
          </a:bodyPr>
          <a:lstStyle/>
          <a:p>
            <a:pPr marL="342900" marR="0" lvl="0" indent="-342900">
              <a:lnSpc>
                <a:spcPct val="115000"/>
              </a:lnSpc>
              <a:spcBef>
                <a:spcPts val="0"/>
              </a:spcBef>
              <a:spcAft>
                <a:spcPts val="0"/>
              </a:spcAft>
              <a:tabLst>
                <a:tab pos="457200" algn="l"/>
              </a:tabLst>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In the CNC machine drill table X-axis drive, a manufacturer has put a DC motor drive as shown below. The Encoder is the BLACK one and the grey encoder is to be ignored at present. </a:t>
            </a:r>
            <a:br>
              <a:rPr lang="en-US" sz="1600" dirty="0">
                <a:latin typeface="Calibri" panose="020F0502020204030204" pitchFamily="34" charset="0"/>
                <a:ea typeface="Calibri" panose="020F0502020204030204" pitchFamily="34" charset="0"/>
                <a:cs typeface="Times New Roman" panose="02020603050405020304" pitchFamily="18" charset="0"/>
              </a:rPr>
            </a:br>
            <a:r>
              <a:rPr lang="en-US" sz="1600" dirty="0">
                <a:latin typeface="Times New Roman" panose="02020603050405020304" pitchFamily="18" charset="0"/>
                <a:ea typeface="Times New Roman" panose="02020603050405020304" pitchFamily="18" charset="0"/>
                <a:cs typeface="Times New Roman" panose="02020603050405020304" pitchFamily="18" charset="0"/>
              </a:rPr>
              <a:t>Find out the BLU along X drive for the following specs : </a:t>
            </a:r>
            <a:br>
              <a:rPr lang="en-US" sz="1600" dirty="0">
                <a:latin typeface="Calibri" panose="020F0502020204030204" pitchFamily="34" charset="0"/>
                <a:ea typeface="Calibri" panose="020F0502020204030204" pitchFamily="34" charset="0"/>
                <a:cs typeface="Times New Roman" panose="02020603050405020304" pitchFamily="18" charset="0"/>
              </a:rPr>
            </a:br>
            <a:r>
              <a:rPr lang="en-US" sz="1600" dirty="0">
                <a:latin typeface="Times New Roman" panose="02020603050405020304" pitchFamily="18" charset="0"/>
                <a:ea typeface="Times New Roman" panose="02020603050405020304" pitchFamily="18" charset="0"/>
                <a:cs typeface="Times New Roman" panose="02020603050405020304" pitchFamily="18" charset="0"/>
              </a:rPr>
              <a:t>Number of holes on the black encoder = 200. Lead screw pitch is 5 mm with double start. DC motor recommended speed is 200 rpm. Gear Box ratio ½  </a:t>
            </a:r>
            <a:br>
              <a:rPr lang="en-US" sz="1600" dirty="0">
                <a:latin typeface="Calibri" panose="020F0502020204030204" pitchFamily="34" charset="0"/>
                <a:ea typeface="Calibri" panose="020F0502020204030204" pitchFamily="34" charset="0"/>
                <a:cs typeface="Times New Roman" panose="02020603050405020304" pitchFamily="18" charset="0"/>
              </a:rPr>
            </a:br>
            <a:r>
              <a:rPr lang="en-US" sz="1600" dirty="0">
                <a:latin typeface="Times New Roman" panose="02020603050405020304" pitchFamily="18" charset="0"/>
                <a:ea typeface="Times New Roman" panose="02020603050405020304" pitchFamily="18" charset="0"/>
                <a:cs typeface="Times New Roman" panose="02020603050405020304" pitchFamily="18" charset="0"/>
              </a:rPr>
              <a:t>When you ask for a </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lower</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BLU, the manufacturer suggests that it can be possible by placing the encoder in the grey position. Find the BLU for this case (GREY encoder).(2)</a:t>
            </a:r>
            <a:br>
              <a:rPr lang="en-US" sz="1600" dirty="0">
                <a:latin typeface="Calibri" panose="020F0502020204030204" pitchFamily="34" charset="0"/>
                <a:ea typeface="Calibri" panose="020F0502020204030204" pitchFamily="34" charset="0"/>
                <a:cs typeface="Times New Roman" panose="02020603050405020304" pitchFamily="18" charset="0"/>
              </a:rPr>
            </a:br>
            <a:r>
              <a:rPr lang="en-US" sz="1600" dirty="0">
                <a:latin typeface="Times New Roman" panose="02020603050405020304" pitchFamily="18" charset="0"/>
                <a:ea typeface="Times New Roman" panose="02020603050405020304" pitchFamily="18" charset="0"/>
                <a:cs typeface="Times New Roman" panose="02020603050405020304" pitchFamily="18" charset="0"/>
              </a:rPr>
              <a:t>The grey encoder is placed </a:t>
            </a:r>
            <a:r>
              <a:rPr lang="en-US" sz="1600" i="1" dirty="0">
                <a:latin typeface="Times New Roman" panose="02020603050405020304" pitchFamily="18" charset="0"/>
                <a:ea typeface="Times New Roman" panose="02020603050405020304" pitchFamily="18" charset="0"/>
                <a:cs typeface="Times New Roman" panose="02020603050405020304" pitchFamily="18" charset="0"/>
              </a:rPr>
              <a:t>away</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from the table. Does this affect the performance of the system in any way ? 							     </a:t>
            </a:r>
            <a:br>
              <a:rPr lang="en-US" sz="1600" dirty="0">
                <a:latin typeface="Calibri" panose="020F0502020204030204" pitchFamily="34" charset="0"/>
                <a:ea typeface="Calibri" panose="020F0502020204030204" pitchFamily="34" charset="0"/>
                <a:cs typeface="Times New Roman" panose="02020603050405020304" pitchFamily="18" charset="0"/>
              </a:rPr>
            </a:br>
            <a:endParaRPr lang="en-US" sz="1600" dirty="0"/>
          </a:p>
        </p:txBody>
      </p:sp>
      <p:grpSp>
        <p:nvGrpSpPr>
          <p:cNvPr id="27" name="Group 26"/>
          <p:cNvGrpSpPr/>
          <p:nvPr/>
        </p:nvGrpSpPr>
        <p:grpSpPr>
          <a:xfrm>
            <a:off x="875362" y="3427799"/>
            <a:ext cx="4092423" cy="1409472"/>
            <a:chOff x="3345607" y="3905471"/>
            <a:chExt cx="4092423" cy="1409472"/>
          </a:xfrm>
        </p:grpSpPr>
        <p:sp>
          <p:nvSpPr>
            <p:cNvPr id="26" name="Trapezoid 25"/>
            <p:cNvSpPr/>
            <p:nvPr/>
          </p:nvSpPr>
          <p:spPr>
            <a:xfrm>
              <a:off x="3492273" y="5060773"/>
              <a:ext cx="741680" cy="245659"/>
            </a:xfrm>
            <a:prstGeom prst="trapezoi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a:grpSpLocks/>
            </p:cNvGrpSpPr>
            <p:nvPr/>
          </p:nvGrpSpPr>
          <p:grpSpPr bwMode="auto">
            <a:xfrm>
              <a:off x="3345607" y="3905471"/>
              <a:ext cx="4092423" cy="1409472"/>
              <a:chOff x="2936" y="3282"/>
              <a:chExt cx="5757" cy="1656"/>
            </a:xfrm>
          </p:grpSpPr>
          <p:sp>
            <p:nvSpPr>
              <p:cNvPr id="5" name="Oval 4"/>
              <p:cNvSpPr>
                <a:spLocks noChangeArrowheads="1"/>
              </p:cNvSpPr>
              <p:nvPr/>
            </p:nvSpPr>
            <p:spPr bwMode="auto">
              <a:xfrm>
                <a:off x="8213" y="3318"/>
                <a:ext cx="480" cy="1620"/>
              </a:xfrm>
              <a:prstGeom prst="ellipse">
                <a:avLst/>
              </a:prstGeom>
              <a:solidFill>
                <a:srgbClr val="000000"/>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Rectangle 5" descr="Light downward diagonal"/>
              <p:cNvSpPr>
                <a:spLocks noChangeArrowheads="1"/>
              </p:cNvSpPr>
              <p:nvPr/>
            </p:nvSpPr>
            <p:spPr bwMode="auto">
              <a:xfrm>
                <a:off x="7099" y="3836"/>
                <a:ext cx="348" cy="476"/>
              </a:xfrm>
              <a:prstGeom prst="rect">
                <a:avLst/>
              </a:prstGeom>
              <a:pattFill prst="ltDnDiag">
                <a:fgClr>
                  <a:srgbClr val="000000"/>
                </a:fgClr>
                <a:bgClr>
                  <a:srgbClr val="FFFFFF"/>
                </a:bgClr>
              </a:patt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descr="Wide upward diagonal"/>
              <p:cNvSpPr>
                <a:spLocks noChangeArrowheads="1"/>
              </p:cNvSpPr>
              <p:nvPr/>
            </p:nvSpPr>
            <p:spPr bwMode="auto">
              <a:xfrm>
                <a:off x="6179" y="4005"/>
                <a:ext cx="2229" cy="146"/>
              </a:xfrm>
              <a:prstGeom prst="rect">
                <a:avLst/>
              </a:prstGeom>
              <a:pattFill prst="wdUpDiag">
                <a:fgClr>
                  <a:srgbClr val="000000"/>
                </a:fgClr>
                <a:bgClr>
                  <a:srgbClr val="FFFFFF"/>
                </a:bgClr>
              </a:patt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Text Box 10"/>
              <p:cNvSpPr txBox="1">
                <a:spLocks noChangeArrowheads="1"/>
              </p:cNvSpPr>
              <p:nvPr/>
            </p:nvSpPr>
            <p:spPr bwMode="auto">
              <a:xfrm>
                <a:off x="6527" y="3529"/>
                <a:ext cx="1603" cy="307"/>
              </a:xfrm>
              <a:prstGeom prst="rect">
                <a:avLst/>
              </a:prstGeom>
              <a:solidFill>
                <a:srgbClr val="FFFFFF"/>
              </a:solidFill>
              <a:ln w="9525">
                <a:solidFill>
                  <a:srgbClr val="000000"/>
                </a:solidFill>
                <a:miter lim="800000"/>
                <a:headEnd/>
                <a:tailEnd/>
              </a:ln>
            </p:spPr>
            <p:txBody>
              <a:bodyPr rot="0" vert="horz" wrap="square" lIns="0" tIns="0" rIns="0" bIns="0" anchor="t" anchorCtr="0" upright="1">
                <a:noAutofit/>
              </a:bodyPr>
              <a:lstStyle/>
              <a:p>
                <a:pPr marL="0" marR="0" lvl="0" indent="0" defTabSz="914400" eaLnBrk="1" fontAlgn="auto" latinLnBrk="0" hangingPunct="1">
                  <a:lnSpc>
                    <a:spcPct val="115000"/>
                  </a:lnSpc>
                  <a:spcBef>
                    <a:spcPts val="0"/>
                  </a:spcBef>
                  <a:spcAft>
                    <a:spcPts val="1000"/>
                  </a:spcAft>
                  <a:buClrTx/>
                  <a:buSzTx/>
                  <a:buFontTx/>
                  <a:buNone/>
                  <a:tabLst/>
                  <a:defRPr/>
                </a:pPr>
                <a:r>
                  <a:rPr kumimoji="0" lang="en-IN"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Table</a:t>
                </a:r>
                <a:endPar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9" name="Oval 8"/>
              <p:cNvSpPr>
                <a:spLocks noChangeArrowheads="1"/>
              </p:cNvSpPr>
              <p:nvPr/>
            </p:nvSpPr>
            <p:spPr bwMode="auto">
              <a:xfrm>
                <a:off x="8408" y="3408"/>
                <a:ext cx="83" cy="143"/>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a:spLocks noChangeArrowheads="1"/>
              </p:cNvSpPr>
              <p:nvPr/>
            </p:nvSpPr>
            <p:spPr bwMode="auto">
              <a:xfrm>
                <a:off x="8468" y="4617"/>
                <a:ext cx="83" cy="143"/>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a:spLocks noChangeArrowheads="1"/>
              </p:cNvSpPr>
              <p:nvPr/>
            </p:nvSpPr>
            <p:spPr bwMode="auto">
              <a:xfrm>
                <a:off x="8528" y="4332"/>
                <a:ext cx="83" cy="143"/>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Oval 11"/>
              <p:cNvSpPr>
                <a:spLocks noChangeArrowheads="1"/>
              </p:cNvSpPr>
              <p:nvPr/>
            </p:nvSpPr>
            <p:spPr bwMode="auto">
              <a:xfrm>
                <a:off x="8543" y="3987"/>
                <a:ext cx="83" cy="143"/>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2"/>
              <p:cNvSpPr>
                <a:spLocks noChangeArrowheads="1"/>
              </p:cNvSpPr>
              <p:nvPr/>
            </p:nvSpPr>
            <p:spPr bwMode="auto">
              <a:xfrm>
                <a:off x="8498" y="3687"/>
                <a:ext cx="83" cy="143"/>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Rectangle 13"/>
              <p:cNvSpPr>
                <a:spLocks noChangeArrowheads="1"/>
              </p:cNvSpPr>
              <p:nvPr/>
            </p:nvSpPr>
            <p:spPr bwMode="auto">
              <a:xfrm>
                <a:off x="4310" y="4008"/>
                <a:ext cx="1861" cy="14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AutoShape 17"/>
              <p:cNvSpPr>
                <a:spLocks noChangeArrowheads="1"/>
              </p:cNvSpPr>
              <p:nvPr/>
            </p:nvSpPr>
            <p:spPr bwMode="auto">
              <a:xfrm>
                <a:off x="2936" y="3460"/>
                <a:ext cx="1408" cy="1242"/>
              </a:xfrm>
              <a:prstGeom prst="roundRect">
                <a:avLst>
                  <a:gd name="adj" fmla="val 16667"/>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Text Box 18"/>
              <p:cNvSpPr txBox="1">
                <a:spLocks noChangeArrowheads="1"/>
              </p:cNvSpPr>
              <p:nvPr/>
            </p:nvSpPr>
            <p:spPr bwMode="auto">
              <a:xfrm>
                <a:off x="3176" y="3686"/>
                <a:ext cx="976" cy="7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lvl="0" indent="0" defTabSz="914400" eaLnBrk="1" fontAlgn="auto" latinLnBrk="0" hangingPunct="1">
                  <a:lnSpc>
                    <a:spcPct val="115000"/>
                  </a:lnSpc>
                  <a:spcBef>
                    <a:spcPts val="0"/>
                  </a:spcBef>
                  <a:spcAft>
                    <a:spcPts val="1000"/>
                  </a:spcAft>
                  <a:buClrTx/>
                  <a:buSzTx/>
                  <a:buFontTx/>
                  <a:buNone/>
                  <a:tabLst/>
                  <a:defRPr/>
                </a:pPr>
                <a:r>
                  <a:rPr kumimoji="0" lang="en-IN"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DC motor</a:t>
                </a:r>
                <a:endPar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nvGrpSpPr>
              <p:cNvPr id="17" name="Group 16"/>
              <p:cNvGrpSpPr>
                <a:grpSpLocks/>
              </p:cNvGrpSpPr>
              <p:nvPr/>
            </p:nvGrpSpPr>
            <p:grpSpPr bwMode="auto">
              <a:xfrm>
                <a:off x="4446" y="3282"/>
                <a:ext cx="480" cy="1620"/>
                <a:chOff x="5541" y="2481"/>
                <a:chExt cx="480" cy="1620"/>
              </a:xfrm>
            </p:grpSpPr>
            <p:sp>
              <p:nvSpPr>
                <p:cNvPr id="20" name="Oval 19"/>
                <p:cNvSpPr>
                  <a:spLocks noChangeArrowheads="1"/>
                </p:cNvSpPr>
                <p:nvPr/>
              </p:nvSpPr>
              <p:spPr bwMode="auto">
                <a:xfrm>
                  <a:off x="5541" y="2481"/>
                  <a:ext cx="480" cy="1620"/>
                </a:xfrm>
                <a:prstGeom prst="ellipse">
                  <a:avLst/>
                </a:prstGeom>
                <a:solidFill>
                  <a:srgbClr val="B2B2B2"/>
                </a:solidFill>
                <a:ln w="9525">
                  <a:solidFill>
                    <a:srgbClr val="B2B2B2"/>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Oval 20"/>
                <p:cNvSpPr>
                  <a:spLocks noChangeArrowheads="1"/>
                </p:cNvSpPr>
                <p:nvPr/>
              </p:nvSpPr>
              <p:spPr bwMode="auto">
                <a:xfrm>
                  <a:off x="5736" y="2571"/>
                  <a:ext cx="83" cy="143"/>
                </a:xfrm>
                <a:prstGeom prst="ellipse">
                  <a:avLst/>
                </a:prstGeom>
                <a:solidFill>
                  <a:srgbClr val="FFFFFF"/>
                </a:solidFill>
                <a:ln w="9525">
                  <a:solidFill>
                    <a:srgbClr val="B2B2B2"/>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Oval 21"/>
                <p:cNvSpPr>
                  <a:spLocks noChangeArrowheads="1"/>
                </p:cNvSpPr>
                <p:nvPr/>
              </p:nvSpPr>
              <p:spPr bwMode="auto">
                <a:xfrm>
                  <a:off x="5856" y="3495"/>
                  <a:ext cx="83" cy="143"/>
                </a:xfrm>
                <a:prstGeom prst="ellipse">
                  <a:avLst/>
                </a:prstGeom>
                <a:solidFill>
                  <a:srgbClr val="FFFFFF"/>
                </a:solidFill>
                <a:ln w="9525">
                  <a:solidFill>
                    <a:srgbClr val="B2B2B2"/>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Oval 22"/>
                <p:cNvSpPr>
                  <a:spLocks noChangeArrowheads="1"/>
                </p:cNvSpPr>
                <p:nvPr/>
              </p:nvSpPr>
              <p:spPr bwMode="auto">
                <a:xfrm>
                  <a:off x="5871" y="3150"/>
                  <a:ext cx="83" cy="143"/>
                </a:xfrm>
                <a:prstGeom prst="ellipse">
                  <a:avLst/>
                </a:prstGeom>
                <a:solidFill>
                  <a:srgbClr val="FFFFFF"/>
                </a:solidFill>
                <a:ln w="9525">
                  <a:solidFill>
                    <a:srgbClr val="B2B2B2"/>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Oval 23"/>
                <p:cNvSpPr>
                  <a:spLocks noChangeArrowheads="1"/>
                </p:cNvSpPr>
                <p:nvPr/>
              </p:nvSpPr>
              <p:spPr bwMode="auto">
                <a:xfrm>
                  <a:off x="5826" y="2850"/>
                  <a:ext cx="83" cy="143"/>
                </a:xfrm>
                <a:prstGeom prst="ellipse">
                  <a:avLst/>
                </a:prstGeom>
                <a:solidFill>
                  <a:srgbClr val="FFFFFF"/>
                </a:solidFill>
                <a:ln w="9525">
                  <a:solidFill>
                    <a:srgbClr val="B2B2B2"/>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a:spLocks noChangeArrowheads="1"/>
                </p:cNvSpPr>
                <p:nvPr/>
              </p:nvSpPr>
              <p:spPr bwMode="auto">
                <a:xfrm>
                  <a:off x="5796" y="3780"/>
                  <a:ext cx="83" cy="143"/>
                </a:xfrm>
                <a:prstGeom prst="ellipse">
                  <a:avLst/>
                </a:prstGeom>
                <a:solidFill>
                  <a:srgbClr val="FFFFFF"/>
                </a:solidFill>
                <a:ln w="9525">
                  <a:solidFill>
                    <a:srgbClr val="B2B2B2"/>
                  </a:solidFill>
                  <a:round/>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8" name="Rectangle 17"/>
              <p:cNvSpPr>
                <a:spLocks noChangeArrowheads="1"/>
              </p:cNvSpPr>
              <p:nvPr/>
            </p:nvSpPr>
            <p:spPr bwMode="auto">
              <a:xfrm>
                <a:off x="4346" y="3969"/>
                <a:ext cx="310" cy="18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Text Box 27"/>
              <p:cNvSpPr txBox="1">
                <a:spLocks noChangeArrowheads="1"/>
              </p:cNvSpPr>
              <p:nvPr/>
            </p:nvSpPr>
            <p:spPr bwMode="auto">
              <a:xfrm>
                <a:off x="5134" y="3736"/>
                <a:ext cx="810" cy="765"/>
              </a:xfrm>
              <a:prstGeom prst="rect">
                <a:avLst/>
              </a:prstGeom>
              <a:solidFill>
                <a:srgbClr val="FFFFFF"/>
              </a:solidFill>
              <a:ln w="9525">
                <a:solidFill>
                  <a:srgbClr val="000000"/>
                </a:solidFill>
                <a:miter lim="800000"/>
                <a:headEnd/>
                <a:tailEnd/>
              </a:ln>
            </p:spPr>
            <p:txBody>
              <a:bodyPr rot="0" vert="horz" wrap="square" lIns="0" tIns="0" rIns="0" bIns="0" anchor="t" anchorCtr="0" upright="1">
                <a:noAutofit/>
              </a:bodyPr>
              <a:lstStyle/>
              <a:p>
                <a:pPr marL="0" marR="0" lvl="0" indent="0" defTabSz="914400" eaLnBrk="1" fontAlgn="auto" latinLnBrk="0" hangingPunct="1">
                  <a:lnSpc>
                    <a:spcPct val="115000"/>
                  </a:lnSpc>
                  <a:spcBef>
                    <a:spcPts val="0"/>
                  </a:spcBef>
                  <a:spcAft>
                    <a:spcPts val="1000"/>
                  </a:spcAft>
                  <a:buClrTx/>
                  <a:buSzTx/>
                  <a:buFontTx/>
                  <a:buNone/>
                  <a:tabLst/>
                  <a:defRPr/>
                </a:pPr>
                <a:r>
                  <a:rPr kumimoji="0" lang="en-IN"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Gear Box ½ </a:t>
                </a:r>
                <a:endPar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grpSp>
    </p:spTree>
    <p:extLst>
      <p:ext uri="{BB962C8B-B14F-4D97-AF65-F5344CB8AC3E}">
        <p14:creationId xmlns:p14="http://schemas.microsoft.com/office/powerpoint/2010/main" val="1633057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typical command blocks</a:t>
            </a:r>
          </a:p>
        </p:txBody>
      </p:sp>
      <p:sp>
        <p:nvSpPr>
          <p:cNvPr id="3" name="Content Placeholder 2"/>
          <p:cNvSpPr>
            <a:spLocks noGrp="1"/>
          </p:cNvSpPr>
          <p:nvPr>
            <p:ph idx="1"/>
          </p:nvPr>
        </p:nvSpPr>
        <p:spPr/>
        <p:txBody>
          <a:bodyPr/>
          <a:lstStyle/>
          <a:p>
            <a:r>
              <a:rPr lang="en-US" dirty="0"/>
              <a:t>N006   G90 G00 X20 Y30 </a:t>
            </a:r>
          </a:p>
          <a:p>
            <a:r>
              <a:rPr lang="en-US" dirty="0"/>
              <a:t>N007   Y50</a:t>
            </a:r>
          </a:p>
          <a:p>
            <a:r>
              <a:rPr lang="en-US" dirty="0"/>
              <a:t>N008   G01  X100 Y100 F200</a:t>
            </a:r>
          </a:p>
          <a:p>
            <a:r>
              <a:rPr lang="en-US" dirty="0"/>
              <a:t>N009   G02 X140  R30 </a:t>
            </a:r>
          </a:p>
          <a:p>
            <a:r>
              <a:rPr lang="en-US" dirty="0"/>
              <a:t>N010   M30</a:t>
            </a:r>
          </a:p>
          <a:p>
            <a:endParaRPr lang="en-US" dirty="0"/>
          </a:p>
        </p:txBody>
      </p:sp>
      <p:cxnSp>
        <p:nvCxnSpPr>
          <p:cNvPr id="5" name="Straight Arrow Connector 4"/>
          <p:cNvCxnSpPr/>
          <p:nvPr/>
        </p:nvCxnSpPr>
        <p:spPr>
          <a:xfrm flipV="1">
            <a:off x="4479934" y="5970017"/>
            <a:ext cx="2429690" cy="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a:off x="3265090" y="4755172"/>
            <a:ext cx="2429690" cy="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5037992" y="5274193"/>
            <a:ext cx="131885" cy="1186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5023567" y="4755172"/>
            <a:ext cx="131885" cy="1186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6455853" y="4156760"/>
            <a:ext cx="131885" cy="1186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p:cNvSpPr txBox="1"/>
          <p:nvPr/>
        </p:nvSpPr>
        <p:spPr>
          <a:xfrm>
            <a:off x="4724172" y="5428769"/>
            <a:ext cx="684764" cy="300082"/>
          </a:xfrm>
          <a:prstGeom prst="rect">
            <a:avLst/>
          </a:prstGeom>
          <a:noFill/>
        </p:spPr>
        <p:txBody>
          <a:bodyPr wrap="square" rtlCol="0">
            <a:spAutoFit/>
          </a:bodyPr>
          <a:lstStyle/>
          <a:p>
            <a:r>
              <a:rPr lang="en-US" sz="1350" dirty="0"/>
              <a:t>(20,30)</a:t>
            </a:r>
          </a:p>
        </p:txBody>
      </p:sp>
      <p:sp>
        <p:nvSpPr>
          <p:cNvPr id="31" name="TextBox 30"/>
          <p:cNvSpPr txBox="1"/>
          <p:nvPr/>
        </p:nvSpPr>
        <p:spPr>
          <a:xfrm>
            <a:off x="4640909" y="4402073"/>
            <a:ext cx="684764" cy="300082"/>
          </a:xfrm>
          <a:prstGeom prst="rect">
            <a:avLst/>
          </a:prstGeom>
          <a:noFill/>
        </p:spPr>
        <p:txBody>
          <a:bodyPr wrap="square" rtlCol="0">
            <a:spAutoFit/>
          </a:bodyPr>
          <a:lstStyle/>
          <a:p>
            <a:r>
              <a:rPr lang="en-US" sz="1350" dirty="0"/>
              <a:t>(20,50)</a:t>
            </a:r>
          </a:p>
        </p:txBody>
      </p:sp>
      <p:grpSp>
        <p:nvGrpSpPr>
          <p:cNvPr id="8" name="Group 7"/>
          <p:cNvGrpSpPr/>
          <p:nvPr/>
        </p:nvGrpSpPr>
        <p:grpSpPr>
          <a:xfrm>
            <a:off x="5066554" y="3943961"/>
            <a:ext cx="3325230" cy="1330232"/>
            <a:chOff x="5066554" y="3943961"/>
            <a:chExt cx="3325230" cy="1330232"/>
          </a:xfrm>
        </p:grpSpPr>
        <p:sp>
          <p:nvSpPr>
            <p:cNvPr id="17" name="Oval 16"/>
            <p:cNvSpPr/>
            <p:nvPr/>
          </p:nvSpPr>
          <p:spPr>
            <a:xfrm>
              <a:off x="7555951" y="4171713"/>
              <a:ext cx="131885" cy="1186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9" name="Straight Arrow Connector 18"/>
            <p:cNvCxnSpPr>
              <a:stCxn id="12" idx="0"/>
              <a:endCxn id="15" idx="4"/>
            </p:cNvCxnSpPr>
            <p:nvPr/>
          </p:nvCxnSpPr>
          <p:spPr>
            <a:xfrm flipH="1" flipV="1">
              <a:off x="5089510" y="4873869"/>
              <a:ext cx="14425" cy="400324"/>
            </a:xfrm>
            <a:prstGeom prst="straightConnector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066554" y="4259946"/>
              <a:ext cx="1426678" cy="52535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Arc 28"/>
            <p:cNvSpPr/>
            <p:nvPr/>
          </p:nvSpPr>
          <p:spPr>
            <a:xfrm rot="16200000">
              <a:off x="6739604" y="3714304"/>
              <a:ext cx="631967" cy="1091282"/>
            </a:xfrm>
            <a:prstGeom prst="arc">
              <a:avLst>
                <a:gd name="adj1" fmla="val 16200000"/>
                <a:gd name="adj2" fmla="val 4936680"/>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2" name="TextBox 31"/>
            <p:cNvSpPr txBox="1"/>
            <p:nvPr/>
          </p:nvSpPr>
          <p:spPr>
            <a:xfrm>
              <a:off x="6250827" y="4352092"/>
              <a:ext cx="1012296" cy="300082"/>
            </a:xfrm>
            <a:prstGeom prst="rect">
              <a:avLst/>
            </a:prstGeom>
            <a:noFill/>
          </p:spPr>
          <p:txBody>
            <a:bodyPr wrap="square" rtlCol="0">
              <a:spAutoFit/>
            </a:bodyPr>
            <a:lstStyle/>
            <a:p>
              <a:r>
                <a:rPr lang="en-US" sz="1350" dirty="0"/>
                <a:t>(100,100)</a:t>
              </a:r>
            </a:p>
          </p:txBody>
        </p:sp>
        <p:sp>
          <p:nvSpPr>
            <p:cNvPr id="33" name="TextBox 32"/>
            <p:cNvSpPr txBox="1"/>
            <p:nvPr/>
          </p:nvSpPr>
          <p:spPr>
            <a:xfrm>
              <a:off x="7424096" y="4319497"/>
              <a:ext cx="967688" cy="300082"/>
            </a:xfrm>
            <a:prstGeom prst="rect">
              <a:avLst/>
            </a:prstGeom>
            <a:noFill/>
          </p:spPr>
          <p:txBody>
            <a:bodyPr wrap="square" rtlCol="0">
              <a:spAutoFit/>
            </a:bodyPr>
            <a:lstStyle/>
            <a:p>
              <a:r>
                <a:rPr lang="en-US" sz="1350" dirty="0"/>
                <a:t>(140,100)</a:t>
              </a:r>
            </a:p>
          </p:txBody>
        </p:sp>
      </p:grpSp>
      <p:sp>
        <p:nvSpPr>
          <p:cNvPr id="34" name="TextBox 33"/>
          <p:cNvSpPr txBox="1"/>
          <p:nvPr/>
        </p:nvSpPr>
        <p:spPr>
          <a:xfrm>
            <a:off x="6907815" y="5824894"/>
            <a:ext cx="684764" cy="300082"/>
          </a:xfrm>
          <a:prstGeom prst="rect">
            <a:avLst/>
          </a:prstGeom>
          <a:noFill/>
        </p:spPr>
        <p:txBody>
          <a:bodyPr wrap="square" rtlCol="0">
            <a:spAutoFit/>
          </a:bodyPr>
          <a:lstStyle/>
          <a:p>
            <a:r>
              <a:rPr lang="en-US" sz="1350" dirty="0"/>
              <a:t>X</a:t>
            </a:r>
          </a:p>
        </p:txBody>
      </p:sp>
      <p:sp>
        <p:nvSpPr>
          <p:cNvPr id="35" name="TextBox 34"/>
          <p:cNvSpPr txBox="1"/>
          <p:nvPr/>
        </p:nvSpPr>
        <p:spPr>
          <a:xfrm>
            <a:off x="4338803" y="3458654"/>
            <a:ext cx="684764" cy="300082"/>
          </a:xfrm>
          <a:prstGeom prst="rect">
            <a:avLst/>
          </a:prstGeom>
          <a:noFill/>
        </p:spPr>
        <p:txBody>
          <a:bodyPr wrap="square" rtlCol="0">
            <a:spAutoFit/>
          </a:bodyPr>
          <a:lstStyle/>
          <a:p>
            <a:r>
              <a:rPr lang="en-US" sz="1350" dirty="0"/>
              <a:t>     Y</a:t>
            </a:r>
          </a:p>
        </p:txBody>
      </p:sp>
      <p:cxnSp>
        <p:nvCxnSpPr>
          <p:cNvPr id="6" name="Straight Arrow Connector 5"/>
          <p:cNvCxnSpPr/>
          <p:nvPr/>
        </p:nvCxnSpPr>
        <p:spPr>
          <a:xfrm flipV="1">
            <a:off x="7069540" y="3971037"/>
            <a:ext cx="193583" cy="1297084"/>
          </a:xfrm>
          <a:prstGeom prst="straightConnector1">
            <a:avLst/>
          </a:prstGeom>
          <a:ln>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60689" y="4785300"/>
            <a:ext cx="516816" cy="369332"/>
          </a:xfrm>
          <a:prstGeom prst="rect">
            <a:avLst/>
          </a:prstGeom>
          <a:noFill/>
        </p:spPr>
        <p:txBody>
          <a:bodyPr wrap="square" rtlCol="0">
            <a:spAutoFit/>
          </a:bodyPr>
          <a:lstStyle/>
          <a:p>
            <a:r>
              <a:rPr lang="en-US" dirty="0"/>
              <a:t>r30</a:t>
            </a:r>
          </a:p>
        </p:txBody>
      </p:sp>
    </p:spTree>
    <p:extLst>
      <p:ext uri="{BB962C8B-B14F-4D97-AF65-F5344CB8AC3E}">
        <p14:creationId xmlns:p14="http://schemas.microsoft.com/office/powerpoint/2010/main" val="3429067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Questions, MCQ discussions on motors, Encoders, decoders and programming practice</a:t>
            </a:r>
          </a:p>
        </p:txBody>
      </p:sp>
      <p:sp>
        <p:nvSpPr>
          <p:cNvPr id="3" name="Subtitle 2"/>
          <p:cNvSpPr>
            <a:spLocks noGrp="1"/>
          </p:cNvSpPr>
          <p:nvPr>
            <p:ph type="subTitle" idx="1"/>
          </p:nvPr>
        </p:nvSpPr>
        <p:spPr/>
        <p:txBody>
          <a:bodyPr/>
          <a:lstStyle/>
          <a:p>
            <a:r>
              <a:rPr lang="en-US" dirty="0"/>
              <a:t>6</a:t>
            </a:r>
            <a:r>
              <a:rPr lang="en-US" baseline="30000" dirty="0"/>
              <a:t>th</a:t>
            </a:r>
            <a:r>
              <a:rPr lang="en-US" dirty="0"/>
              <a:t> Lecture </a:t>
            </a:r>
          </a:p>
        </p:txBody>
      </p:sp>
    </p:spTree>
    <p:extLst>
      <p:ext uri="{BB962C8B-B14F-4D97-AF65-F5344CB8AC3E}">
        <p14:creationId xmlns:p14="http://schemas.microsoft.com/office/powerpoint/2010/main" val="13885902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MCQ 1 </a:t>
            </a:r>
          </a:p>
        </p:txBody>
      </p:sp>
      <p:sp>
        <p:nvSpPr>
          <p:cNvPr id="3" name="Content Placeholder 2"/>
          <p:cNvSpPr>
            <a:spLocks noGrp="1"/>
          </p:cNvSpPr>
          <p:nvPr>
            <p:ph idx="1"/>
          </p:nvPr>
        </p:nvSpPr>
        <p:spPr/>
        <p:txBody>
          <a:bodyPr/>
          <a:lstStyle/>
          <a:p>
            <a:pPr marL="0" indent="0" algn="just">
              <a:lnSpc>
                <a:spcPct val="115000"/>
              </a:lnSpc>
              <a:spcBef>
                <a:spcPts val="0"/>
              </a:spcBef>
              <a:spcAft>
                <a:spcPts val="750"/>
              </a:spcAf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What is the purpose of using “recirculating ball screw nut” mechanism in CNC machine</a:t>
            </a:r>
          </a:p>
          <a:p>
            <a:pPr marL="0" indent="0" algn="just">
              <a:lnSpc>
                <a:spcPct val="115000"/>
              </a:lnSpc>
              <a:spcBef>
                <a:spcPts val="0"/>
              </a:spcBef>
              <a:spcAft>
                <a:spcPts val="75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85763" indent="-385763" algn="just">
              <a:lnSpc>
                <a:spcPct val="115000"/>
              </a:lnSpc>
              <a:spcBef>
                <a:spcPts val="0"/>
              </a:spcBef>
              <a:spcAft>
                <a:spcPts val="750"/>
              </a:spcAft>
              <a:buAutoNum type="alphaLcPeriod"/>
            </a:pPr>
            <a:r>
              <a:rPr lang="en-US" dirty="0">
                <a:effectLst/>
                <a:latin typeface="Times New Roman" panose="02020603050405020304" pitchFamily="18" charset="0"/>
                <a:ea typeface="Calibri" panose="020F0502020204030204" pitchFamily="34" charset="0"/>
                <a:cs typeface="Times New Roman" panose="02020603050405020304" pitchFamily="18" charset="0"/>
              </a:rPr>
              <a:t>To reduce the set-up time     </a:t>
            </a:r>
          </a:p>
          <a:p>
            <a:pPr marL="385763" indent="-385763" algn="just">
              <a:lnSpc>
                <a:spcPct val="115000"/>
              </a:lnSpc>
              <a:spcBef>
                <a:spcPts val="0"/>
              </a:spcBef>
              <a:spcAft>
                <a:spcPts val="750"/>
              </a:spcAft>
              <a:buAutoNum type="alphaLcPeriod"/>
            </a:pPr>
            <a:r>
              <a:rPr lang="en-US" dirty="0">
                <a:effectLst/>
                <a:latin typeface="Times New Roman" panose="02020603050405020304" pitchFamily="18" charset="0"/>
                <a:ea typeface="Calibri" panose="020F0502020204030204" pitchFamily="34" charset="0"/>
                <a:cs typeface="Times New Roman" panose="02020603050405020304" pitchFamily="18" charset="0"/>
              </a:rPr>
              <a:t>For higher surface finish     </a:t>
            </a:r>
          </a:p>
          <a:p>
            <a:pPr marL="385763" indent="-385763" algn="just">
              <a:lnSpc>
                <a:spcPct val="115000"/>
              </a:lnSpc>
              <a:spcBef>
                <a:spcPts val="0"/>
              </a:spcBef>
              <a:spcAft>
                <a:spcPts val="750"/>
              </a:spcAft>
              <a:buAutoNum type="alphaLcPeriod"/>
            </a:pPr>
            <a:r>
              <a:rPr lang="en-US" dirty="0">
                <a:effectLst/>
                <a:latin typeface="Times New Roman" panose="02020603050405020304" pitchFamily="18" charset="0"/>
                <a:ea typeface="Calibri" panose="020F0502020204030204" pitchFamily="34" charset="0"/>
                <a:cs typeface="Times New Roman" panose="02020603050405020304" pitchFamily="18" charset="0"/>
              </a:rPr>
              <a:t>For carrying out Up-milling</a:t>
            </a:r>
            <a:endParaRPr lang="en-US" b="1" dirty="0">
              <a:latin typeface="Times New Roman" panose="02020603050405020304" pitchFamily="18" charset="0"/>
              <a:ea typeface="Calibri" panose="020F0502020204030204" pitchFamily="34" charset="0"/>
              <a:cs typeface="Times New Roman" panose="02020603050405020304" pitchFamily="18" charset="0"/>
            </a:endParaRPr>
          </a:p>
          <a:p>
            <a:pPr marL="385763" indent="-385763" algn="just">
              <a:lnSpc>
                <a:spcPct val="115000"/>
              </a:lnSpc>
              <a:spcBef>
                <a:spcPts val="0"/>
              </a:spcBef>
              <a:spcAft>
                <a:spcPts val="750"/>
              </a:spcAft>
              <a:buAutoNum type="alphaLcPeriod"/>
            </a:pPr>
            <a:r>
              <a:rPr lang="en-US" dirty="0">
                <a:effectLst/>
                <a:latin typeface="Times New Roman" panose="02020603050405020304" pitchFamily="18" charset="0"/>
                <a:ea typeface="Calibri" panose="020F0502020204030204" pitchFamily="34" charset="0"/>
                <a:cs typeface="Times New Roman" panose="02020603050405020304" pitchFamily="18" charset="0"/>
              </a:rPr>
              <a:t>To remove backlash</a:t>
            </a:r>
            <a:endParaRPr lang="en-US" dirty="0"/>
          </a:p>
        </p:txBody>
      </p:sp>
    </p:spTree>
    <p:extLst>
      <p:ext uri="{BB962C8B-B14F-4D97-AF65-F5344CB8AC3E}">
        <p14:creationId xmlns:p14="http://schemas.microsoft.com/office/powerpoint/2010/main" val="7200517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MCQ 2</a:t>
            </a:r>
          </a:p>
        </p:txBody>
      </p:sp>
      <p:sp>
        <p:nvSpPr>
          <p:cNvPr id="3" name="Content Placeholder 2"/>
          <p:cNvSpPr>
            <a:spLocks noGrp="1"/>
          </p:cNvSpPr>
          <p:nvPr>
            <p:ph idx="1"/>
          </p:nvPr>
        </p:nvSpPr>
        <p:spPr/>
        <p:txBody>
          <a:bodyPr>
            <a:normAutofit/>
          </a:bodyPr>
          <a:lstStyle/>
          <a:p>
            <a:pPr marL="342900">
              <a:lnSpc>
                <a:spcPct val="115000"/>
              </a:lnSpc>
              <a:spcBef>
                <a:spcPts val="0"/>
              </a:spcBef>
              <a:spcAft>
                <a:spcPts val="75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11.   The following surface can be machined on </a:t>
            </a:r>
          </a:p>
          <a:p>
            <a:pPr marL="342900">
              <a:lnSpc>
                <a:spcPct val="115000"/>
              </a:lnSpc>
              <a:spcBef>
                <a:spcPts val="0"/>
              </a:spcBef>
              <a:spcAft>
                <a:spcPts val="750"/>
              </a:spcAft>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Bef>
                <a:spcPts val="0"/>
              </a:spcBef>
              <a:spcAft>
                <a:spcPts val="750"/>
              </a:spcAft>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Bef>
                <a:spcPts val="0"/>
              </a:spcBef>
              <a:spcAft>
                <a:spcPts val="750"/>
              </a:spcAft>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557213" indent="-385763">
              <a:lnSpc>
                <a:spcPct val="115000"/>
              </a:lnSpc>
              <a:spcBef>
                <a:spcPts val="0"/>
              </a:spcBef>
              <a:spcAft>
                <a:spcPts val="750"/>
              </a:spcAft>
              <a:buAutoNum type="alphaLcParenBoth"/>
            </a:pPr>
            <a:r>
              <a:rPr lang="en-US" dirty="0">
                <a:effectLst/>
                <a:latin typeface="Times New Roman" panose="02020603050405020304" pitchFamily="18" charset="0"/>
                <a:ea typeface="Calibri" panose="020F0502020204030204" pitchFamily="34" charset="0"/>
                <a:cs typeface="Times New Roman" panose="02020603050405020304" pitchFamily="18" charset="0"/>
              </a:rPr>
              <a:t>CNC milling machine              (b) CNC lathe   </a:t>
            </a:r>
          </a:p>
          <a:p>
            <a:pPr indent="0">
              <a:lnSpc>
                <a:spcPct val="115000"/>
              </a:lnSpc>
              <a:spcBef>
                <a:spcPts val="0"/>
              </a:spcBef>
              <a:spcAft>
                <a:spcPts val="750"/>
              </a:spcAft>
              <a:buNone/>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indent="0">
              <a:lnSpc>
                <a:spcPct val="115000"/>
              </a:lnSpc>
              <a:spcBef>
                <a:spcPts val="0"/>
              </a:spcBef>
              <a:spcAft>
                <a:spcPts val="750"/>
              </a:spcAf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(c) conventional lathe (d) CNC turning center</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r>
              <a:rPr lang="en-US" dirty="0">
                <a:effectLst/>
                <a:latin typeface="Times New Roman" panose="02020603050405020304" pitchFamily="18" charset="0"/>
                <a:ea typeface="Calibri" panose="020F0502020204030204" pitchFamily="34" charset="0"/>
              </a:rPr>
              <a:t>		</a:t>
            </a:r>
            <a:endParaRPr lang="en-US" dirty="0"/>
          </a:p>
        </p:txBody>
      </p:sp>
      <p:pic>
        <p:nvPicPr>
          <p:cNvPr id="4" name="Picture 3"/>
          <p:cNvPicPr>
            <a:picLocks noChangeAspect="1"/>
          </p:cNvPicPr>
          <p:nvPr/>
        </p:nvPicPr>
        <p:blipFill>
          <a:blip r:embed="rId2"/>
          <a:stretch>
            <a:fillRect/>
          </a:stretch>
        </p:blipFill>
        <p:spPr>
          <a:xfrm>
            <a:off x="3141991" y="2863115"/>
            <a:ext cx="1508891" cy="946486"/>
          </a:xfrm>
          <a:prstGeom prst="rect">
            <a:avLst/>
          </a:prstGeom>
        </p:spPr>
      </p:pic>
    </p:spTree>
    <p:extLst>
      <p:ext uri="{BB962C8B-B14F-4D97-AF65-F5344CB8AC3E}">
        <p14:creationId xmlns:p14="http://schemas.microsoft.com/office/powerpoint/2010/main" val="42129882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57175" indent="-257175">
              <a:spcBef>
                <a:spcPts val="0"/>
              </a:spcBef>
              <a:buFont typeface="+mj-lt"/>
              <a:buAutoNum type="arabicPeriod"/>
              <a:tabLst>
                <a:tab pos="342900" algn="l"/>
              </a:tabLst>
            </a:pPr>
            <a:r>
              <a:rPr lang="en-US" dirty="0">
                <a:effectLst/>
                <a:latin typeface="Times New Roman" panose="02020603050405020304" pitchFamily="18" charset="0"/>
                <a:ea typeface="Times New Roman" panose="02020603050405020304" pitchFamily="18" charset="0"/>
              </a:rPr>
              <a:t>The main advantage of Computer numerical control (CNC) over conventional automatic control (Fixed automation) is </a:t>
            </a:r>
          </a:p>
          <a:p>
            <a:pPr marL="0" indent="0">
              <a:spcBef>
                <a:spcPts val="0"/>
              </a:spcBef>
              <a:buNone/>
            </a:pPr>
            <a:r>
              <a:rPr lang="en-US" dirty="0">
                <a:effectLst/>
                <a:latin typeface="Times New Roman" panose="02020603050405020304" pitchFamily="18" charset="0"/>
                <a:ea typeface="Times New Roman" panose="02020603050405020304" pitchFamily="18" charset="0"/>
              </a:rPr>
              <a:t> </a:t>
            </a:r>
          </a:p>
          <a:p>
            <a:pPr marL="0" indent="0">
              <a:spcBef>
                <a:spcPts val="0"/>
              </a:spcBef>
              <a:buNone/>
            </a:pPr>
            <a:r>
              <a:rPr lang="en-US" dirty="0">
                <a:effectLst/>
                <a:latin typeface="Times New Roman" panose="02020603050405020304" pitchFamily="18" charset="0"/>
                <a:ea typeface="Times New Roman" panose="02020603050405020304" pitchFamily="18" charset="0"/>
              </a:rPr>
              <a:t>(a) CNC is stylish while automatic conventional control is not          </a:t>
            </a:r>
          </a:p>
          <a:p>
            <a:pPr marL="342900" indent="0">
              <a:spcBef>
                <a:spcPts val="0"/>
              </a:spcBef>
              <a:buNone/>
            </a:pPr>
            <a:r>
              <a:rPr lang="en-US" dirty="0">
                <a:effectLst/>
                <a:latin typeface="Times New Roman" panose="02020603050405020304" pitchFamily="18" charset="0"/>
                <a:ea typeface="Times New Roman" panose="02020603050405020304" pitchFamily="18" charset="0"/>
              </a:rPr>
              <a:t>(b) CNC allows for application of higher cutting speeds and feeds</a:t>
            </a:r>
          </a:p>
          <a:p>
            <a:pPr marL="0" indent="0">
              <a:spcBef>
                <a:spcPts val="0"/>
              </a:spcBef>
              <a:buNone/>
            </a:pPr>
            <a:r>
              <a:rPr lang="en-US" dirty="0">
                <a:latin typeface="Times New Roman" panose="02020603050405020304" pitchFamily="18" charset="0"/>
                <a:ea typeface="Times New Roman" panose="02020603050405020304" pitchFamily="18" charset="0"/>
              </a:rPr>
              <a:t>(c) </a:t>
            </a:r>
            <a:r>
              <a:rPr lang="en-US" dirty="0">
                <a:effectLst/>
                <a:latin typeface="Times New Roman" panose="02020603050405020304" pitchFamily="18" charset="0"/>
                <a:ea typeface="Times New Roman" panose="02020603050405020304" pitchFamily="18" charset="0"/>
              </a:rPr>
              <a:t>CNC is applicable in unmanned satellites </a:t>
            </a:r>
          </a:p>
          <a:p>
            <a:pPr marL="0" indent="0">
              <a:spcBef>
                <a:spcPts val="0"/>
              </a:spcBef>
              <a:buNone/>
            </a:pPr>
            <a:r>
              <a:rPr lang="en-US" dirty="0">
                <a:effectLst/>
                <a:latin typeface="Times New Roman" panose="02020603050405020304" pitchFamily="18" charset="0"/>
                <a:ea typeface="Times New Roman" panose="02020603050405020304" pitchFamily="18" charset="0"/>
              </a:rPr>
              <a:t>(d) CNC offers higher flexibility than conventional automatic control (fixed automation) </a:t>
            </a:r>
          </a:p>
          <a:p>
            <a:endParaRPr lang="en-US" dirty="0"/>
          </a:p>
        </p:txBody>
      </p:sp>
    </p:spTree>
    <p:extLst>
      <p:ext uri="{BB962C8B-B14F-4D97-AF65-F5344CB8AC3E}">
        <p14:creationId xmlns:p14="http://schemas.microsoft.com/office/powerpoint/2010/main" val="5932340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MCQ 4</a:t>
            </a:r>
          </a:p>
        </p:txBody>
      </p:sp>
      <p:sp>
        <p:nvSpPr>
          <p:cNvPr id="3" name="Content Placeholder 2"/>
          <p:cNvSpPr>
            <a:spLocks noGrp="1"/>
          </p:cNvSpPr>
          <p:nvPr>
            <p:ph idx="1"/>
          </p:nvPr>
        </p:nvSpPr>
        <p:spPr/>
        <p:txBody>
          <a:bodyPr/>
          <a:lstStyle/>
          <a:p>
            <a:pPr marL="257175" indent="-257175">
              <a:spcBef>
                <a:spcPts val="0"/>
              </a:spcBef>
              <a:buFont typeface="+mj-lt"/>
              <a:buAutoNum type="arabicPeriod"/>
              <a:tabLst>
                <a:tab pos="342900" algn="l"/>
              </a:tabLst>
            </a:pPr>
            <a:r>
              <a:rPr lang="en-US" dirty="0">
                <a:effectLst/>
                <a:latin typeface="Times New Roman" panose="02020603050405020304" pitchFamily="18" charset="0"/>
                <a:ea typeface="Times New Roman" panose="02020603050405020304" pitchFamily="18" charset="0"/>
              </a:rPr>
              <a:t>In a CNC machining center, any complex cutting motion involving X, Y and Z axes movements is carried out by</a:t>
            </a:r>
          </a:p>
          <a:p>
            <a:pPr marL="0" indent="0">
              <a:spcBef>
                <a:spcPts val="0"/>
              </a:spcBef>
              <a:buNone/>
            </a:pPr>
            <a:endParaRPr lang="en-US" dirty="0">
              <a:effectLst/>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arenBoth"/>
              <a:tabLst>
                <a:tab pos="342900" algn="l"/>
              </a:tabLst>
            </a:pPr>
            <a:r>
              <a:rPr lang="en-US" dirty="0">
                <a:effectLst/>
                <a:latin typeface="Times New Roman" panose="02020603050405020304" pitchFamily="18" charset="0"/>
                <a:ea typeface="Times New Roman" panose="02020603050405020304" pitchFamily="18" charset="0"/>
              </a:rPr>
              <a:t>Use of jigs, cams, templates and tracers</a:t>
            </a:r>
          </a:p>
          <a:p>
            <a:pPr marL="257175" indent="-257175">
              <a:spcBef>
                <a:spcPts val="0"/>
              </a:spcBef>
              <a:buFont typeface="+mj-lt"/>
              <a:buAutoNum type="alphaLcParenBoth"/>
              <a:tabLst>
                <a:tab pos="342900" algn="l"/>
              </a:tabLst>
            </a:pPr>
            <a:r>
              <a:rPr lang="en-US" dirty="0">
                <a:effectLst/>
                <a:latin typeface="Times New Roman" panose="02020603050405020304" pitchFamily="18" charset="0"/>
                <a:ea typeface="Times New Roman" panose="02020603050405020304" pitchFamily="18" charset="0"/>
              </a:rPr>
              <a:t>Skill of the machine operator</a:t>
            </a:r>
          </a:p>
          <a:p>
            <a:pPr marL="257175" indent="-257175">
              <a:spcBef>
                <a:spcPts val="0"/>
              </a:spcBef>
              <a:buFont typeface="+mj-lt"/>
              <a:buAutoNum type="alphaLcParenBoth"/>
              <a:tabLst>
                <a:tab pos="342900" algn="l"/>
              </a:tabLst>
            </a:pPr>
            <a:r>
              <a:rPr lang="en-US" dirty="0">
                <a:effectLst/>
                <a:latin typeface="Times New Roman" panose="02020603050405020304" pitchFamily="18" charset="0"/>
                <a:ea typeface="Times New Roman" panose="02020603050405020304" pitchFamily="18" charset="0"/>
              </a:rPr>
              <a:t>Combination of movements obtained from motors along the axes</a:t>
            </a:r>
          </a:p>
          <a:p>
            <a:pPr marL="257175" indent="-257175">
              <a:spcBef>
                <a:spcPts val="0"/>
              </a:spcBef>
              <a:buFont typeface="+mj-lt"/>
              <a:buAutoNum type="alphaLcParenBoth"/>
              <a:tabLst>
                <a:tab pos="342900" algn="l"/>
              </a:tabLst>
            </a:pPr>
            <a:r>
              <a:rPr lang="en-US" dirty="0">
                <a:effectLst/>
                <a:latin typeface="Times New Roman" panose="02020603050405020304" pitchFamily="18" charset="0"/>
                <a:ea typeface="Times New Roman" panose="02020603050405020304" pitchFamily="18" charset="0"/>
              </a:rPr>
              <a:t>None of the others</a:t>
            </a:r>
          </a:p>
          <a:p>
            <a:pPr marL="257175" indent="-257175">
              <a:spcBef>
                <a:spcPts val="0"/>
              </a:spcBef>
              <a:buFont typeface="+mj-lt"/>
              <a:buAutoNum type="alphaLcParenBoth"/>
              <a:tabLst>
                <a:tab pos="342900" algn="l"/>
              </a:tabLst>
            </a:pPr>
            <a:r>
              <a:rPr lang="en-US" dirty="0">
                <a:effectLst/>
                <a:latin typeface="Times New Roman" panose="02020603050405020304" pitchFamily="18" charset="0"/>
                <a:ea typeface="Times New Roman" panose="02020603050405020304" pitchFamily="18" charset="0"/>
              </a:rPr>
              <a:t>Using specific gear box settings that distribute power to the axes</a:t>
            </a:r>
          </a:p>
          <a:p>
            <a:endParaRPr lang="en-US" dirty="0"/>
          </a:p>
        </p:txBody>
      </p:sp>
    </p:spTree>
    <p:extLst>
      <p:ext uri="{BB962C8B-B14F-4D97-AF65-F5344CB8AC3E}">
        <p14:creationId xmlns:p14="http://schemas.microsoft.com/office/powerpoint/2010/main" val="21074695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MCQ 5</a:t>
            </a:r>
          </a:p>
        </p:txBody>
      </p:sp>
      <p:sp>
        <p:nvSpPr>
          <p:cNvPr id="3" name="Content Placeholder 2"/>
          <p:cNvSpPr>
            <a:spLocks noGrp="1"/>
          </p:cNvSpPr>
          <p:nvPr>
            <p:ph idx="1"/>
          </p:nvPr>
        </p:nvSpPr>
        <p:spPr/>
        <p:txBody>
          <a:bodyPr/>
          <a:lstStyle/>
          <a:p>
            <a:pPr marL="257175" indent="-257175">
              <a:spcBef>
                <a:spcPts val="0"/>
              </a:spcBef>
              <a:buFont typeface="+mj-lt"/>
              <a:buAutoNum type="arabicPeriod"/>
              <a:tabLst>
                <a:tab pos="342900" algn="l"/>
              </a:tabLst>
            </a:pPr>
            <a:r>
              <a:rPr lang="en-US" dirty="0">
                <a:effectLst/>
                <a:latin typeface="Times New Roman" panose="02020603050405020304" pitchFamily="18" charset="0"/>
                <a:ea typeface="Times New Roman" panose="02020603050405020304" pitchFamily="18" charset="0"/>
              </a:rPr>
              <a:t>A machine will be said to have CNC control if </a:t>
            </a:r>
          </a:p>
          <a:p>
            <a:pPr marL="0" indent="0">
              <a:spcBef>
                <a:spcPts val="0"/>
              </a:spcBef>
              <a:buNone/>
            </a:pPr>
            <a:r>
              <a:rPr lang="en-US" dirty="0">
                <a:effectLst/>
                <a:latin typeface="Times New Roman" panose="02020603050405020304" pitchFamily="18" charset="0"/>
                <a:ea typeface="Times New Roman" panose="02020603050405020304" pitchFamily="18" charset="0"/>
              </a:rPr>
              <a:t> </a:t>
            </a:r>
          </a:p>
          <a:p>
            <a:pPr marL="257175" indent="-257175">
              <a:spcBef>
                <a:spcPts val="0"/>
              </a:spcBef>
              <a:buFont typeface="+mj-lt"/>
              <a:buAutoNum type="alphaLcParenBoth"/>
              <a:tabLst>
                <a:tab pos="342900" algn="l"/>
              </a:tabLst>
            </a:pPr>
            <a:r>
              <a:rPr lang="en-US" dirty="0">
                <a:effectLst/>
                <a:latin typeface="Times New Roman" panose="02020603050405020304" pitchFamily="18" charset="0"/>
                <a:ea typeface="Times New Roman" panose="02020603050405020304" pitchFamily="18" charset="0"/>
              </a:rPr>
              <a:t>The dimensions of the work piece are measured by sensors while cutting goes on</a:t>
            </a:r>
          </a:p>
          <a:p>
            <a:pPr marL="257175" indent="-257175">
              <a:spcBef>
                <a:spcPts val="0"/>
              </a:spcBef>
              <a:buFont typeface="+mj-lt"/>
              <a:buAutoNum type="alphaLcParenBoth"/>
              <a:tabLst>
                <a:tab pos="342900" algn="l"/>
              </a:tabLst>
            </a:pPr>
            <a:r>
              <a:rPr lang="en-US" dirty="0">
                <a:effectLst/>
                <a:latin typeface="Times New Roman" panose="02020603050405020304" pitchFamily="18" charset="0"/>
                <a:ea typeface="Times New Roman" panose="02020603050405020304" pitchFamily="18" charset="0"/>
              </a:rPr>
              <a:t>The tool motion is guided by drum cams and disc cams</a:t>
            </a:r>
          </a:p>
          <a:p>
            <a:pPr marL="257175" indent="-257175">
              <a:spcBef>
                <a:spcPts val="0"/>
              </a:spcBef>
              <a:buFont typeface="+mj-lt"/>
              <a:buAutoNum type="alphaLcParenBoth"/>
              <a:tabLst>
                <a:tab pos="342900" algn="l"/>
              </a:tabLst>
            </a:pPr>
            <a:r>
              <a:rPr lang="en-US" dirty="0">
                <a:effectLst/>
                <a:latin typeface="Times New Roman" panose="02020603050405020304" pitchFamily="18" charset="0"/>
                <a:ea typeface="Times New Roman" panose="02020603050405020304" pitchFamily="18" charset="0"/>
              </a:rPr>
              <a:t>The loading and unloading of the work piece on and off the machine respectively, is made automatic </a:t>
            </a:r>
          </a:p>
          <a:p>
            <a:pPr marL="257175" indent="-257175">
              <a:spcBef>
                <a:spcPts val="0"/>
              </a:spcBef>
              <a:buFont typeface="+mj-lt"/>
              <a:buAutoNum type="alphaLcParenBoth"/>
              <a:tabLst>
                <a:tab pos="342900" algn="l"/>
              </a:tabLst>
            </a:pPr>
            <a:r>
              <a:rPr lang="en-US" dirty="0">
                <a:effectLst/>
                <a:latin typeface="Times New Roman" panose="02020603050405020304" pitchFamily="18" charset="0"/>
                <a:ea typeface="Times New Roman" panose="02020603050405020304" pitchFamily="18" charset="0"/>
              </a:rPr>
              <a:t>Control is achieved by employment of alphanumeric data </a:t>
            </a:r>
          </a:p>
          <a:p>
            <a:endParaRPr lang="en-US" dirty="0"/>
          </a:p>
        </p:txBody>
      </p:sp>
    </p:spTree>
    <p:extLst>
      <p:ext uri="{BB962C8B-B14F-4D97-AF65-F5344CB8AC3E}">
        <p14:creationId xmlns:p14="http://schemas.microsoft.com/office/powerpoint/2010/main" val="9853621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marL="0" indent="0">
              <a:buNone/>
            </a:pPr>
            <a:r>
              <a:rPr lang="en-US" b="0" i="0" dirty="0">
                <a:solidFill>
                  <a:srgbClr val="222222"/>
                </a:solidFill>
                <a:effectLst/>
                <a:latin typeface="arial" panose="020B0604020202020204" pitchFamily="34" charset="0"/>
              </a:rPr>
              <a:t>(c) In Computer controlled machine tools terminology, a machining center is</a:t>
            </a:r>
          </a:p>
          <a:p>
            <a:pPr marL="0" indent="0">
              <a:buNone/>
            </a:pPr>
            <a:r>
              <a:rPr lang="en-US" b="0" i="0" dirty="0">
                <a:solidFill>
                  <a:srgbClr val="222222"/>
                </a:solidFill>
                <a:effectLst/>
                <a:latin typeface="arial" panose="020B0604020202020204" pitchFamily="34" charset="0"/>
              </a:rPr>
              <a:t> </a:t>
            </a:r>
          </a:p>
          <a:p>
            <a:pPr marL="0" indent="0">
              <a:buNone/>
            </a:pPr>
            <a:r>
              <a:rPr lang="en-US" b="0" i="0" dirty="0">
                <a:solidFill>
                  <a:srgbClr val="222222"/>
                </a:solidFill>
                <a:effectLst/>
                <a:latin typeface="arial" panose="020B0604020202020204" pitchFamily="34" charset="0"/>
              </a:rPr>
              <a:t>(</a:t>
            </a:r>
            <a:r>
              <a:rPr lang="en-US" b="0" i="0" dirty="0" err="1">
                <a:solidFill>
                  <a:srgbClr val="222222"/>
                </a:solidFill>
                <a:effectLst/>
                <a:latin typeface="arial" panose="020B0604020202020204" pitchFamily="34" charset="0"/>
              </a:rPr>
              <a:t>i</a:t>
            </a:r>
            <a:r>
              <a:rPr lang="en-US" b="0" i="0" dirty="0">
                <a:solidFill>
                  <a:srgbClr val="222222"/>
                </a:solidFill>
                <a:effectLst/>
                <a:latin typeface="arial" panose="020B0604020202020204" pitchFamily="34" charset="0"/>
              </a:rPr>
              <a:t>) The origin of the machine coordinate system with respect to which the operator has to make his program</a:t>
            </a:r>
          </a:p>
          <a:p>
            <a:pPr marL="0" indent="0">
              <a:buNone/>
            </a:pPr>
            <a:r>
              <a:rPr lang="en-US" b="0" i="0" dirty="0">
                <a:solidFill>
                  <a:srgbClr val="222222"/>
                </a:solidFill>
                <a:effectLst/>
                <a:latin typeface="arial" panose="020B0604020202020204" pitchFamily="34" charset="0"/>
              </a:rPr>
              <a:t>(ii) The center of the cutter which actually goes to the programmed point (when used without radius compensation)</a:t>
            </a:r>
          </a:p>
          <a:p>
            <a:pPr marL="0" indent="0">
              <a:buNone/>
            </a:pPr>
            <a:r>
              <a:rPr lang="en-US" b="0" i="0" dirty="0">
                <a:solidFill>
                  <a:srgbClr val="222222"/>
                </a:solidFill>
                <a:effectLst/>
                <a:latin typeface="arial" panose="020B0604020202020204" pitchFamily="34" charset="0"/>
              </a:rPr>
              <a:t>(iii) A computer control machine tool capable of a variety of operations involving rotating cutters</a:t>
            </a:r>
          </a:p>
          <a:p>
            <a:pPr marL="0" indent="0">
              <a:buNone/>
            </a:pPr>
            <a:r>
              <a:rPr lang="en-US" b="0" i="0" dirty="0">
                <a:solidFill>
                  <a:srgbClr val="222222"/>
                </a:solidFill>
                <a:effectLst/>
                <a:latin typeface="arial" panose="020B0604020202020204" pitchFamily="34" charset="0"/>
              </a:rPr>
              <a:t>(iv) None of the others</a:t>
            </a:r>
          </a:p>
          <a:p>
            <a:endParaRPr lang="en-US" dirty="0"/>
          </a:p>
        </p:txBody>
      </p:sp>
    </p:spTree>
    <p:extLst>
      <p:ext uri="{BB962C8B-B14F-4D97-AF65-F5344CB8AC3E}">
        <p14:creationId xmlns:p14="http://schemas.microsoft.com/office/powerpoint/2010/main" val="37260910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0" i="0" dirty="0">
                <a:solidFill>
                  <a:srgbClr val="222222"/>
                </a:solidFill>
                <a:effectLst/>
                <a:latin typeface="arial" panose="020B0604020202020204" pitchFamily="34" charset="0"/>
              </a:rPr>
              <a:t>a) In Computer controlled machine tools, tool movements are controlled by :  </a:t>
            </a:r>
          </a:p>
          <a:p>
            <a:pPr marL="0" indent="0">
              <a:buNone/>
            </a:pPr>
            <a:r>
              <a:rPr lang="en-US" b="0" i="0" dirty="0">
                <a:solidFill>
                  <a:srgbClr val="222222"/>
                </a:solidFill>
                <a:effectLst/>
                <a:latin typeface="arial" panose="020B0604020202020204" pitchFamily="34" charset="0"/>
              </a:rPr>
              <a:t> </a:t>
            </a:r>
          </a:p>
          <a:p>
            <a:pPr marL="428625" indent="-428625">
              <a:buAutoNum type="romanLcParenBoth"/>
            </a:pPr>
            <a:r>
              <a:rPr lang="en-US" b="0" i="0" dirty="0">
                <a:solidFill>
                  <a:srgbClr val="222222"/>
                </a:solidFill>
                <a:effectLst/>
                <a:latin typeface="arial" panose="020B0604020202020204" pitchFamily="34" charset="0"/>
              </a:rPr>
              <a:t>Cam       (ii) Machine Operator    </a:t>
            </a:r>
          </a:p>
          <a:p>
            <a:pPr marL="0" indent="0">
              <a:buNone/>
            </a:pPr>
            <a:endParaRPr lang="en-US" b="0" i="0" dirty="0">
              <a:solidFill>
                <a:srgbClr val="222222"/>
              </a:solidFill>
              <a:effectLst/>
              <a:latin typeface="arial" panose="020B0604020202020204" pitchFamily="34" charset="0"/>
            </a:endParaRPr>
          </a:p>
          <a:p>
            <a:pPr marL="0" indent="0">
              <a:buNone/>
            </a:pPr>
            <a:r>
              <a:rPr lang="en-US" b="0" i="0" dirty="0">
                <a:solidFill>
                  <a:srgbClr val="222222"/>
                </a:solidFill>
                <a:effectLst/>
                <a:latin typeface="arial" panose="020B0604020202020204" pitchFamily="34" charset="0"/>
              </a:rPr>
              <a:t>(iii) Fool proof mechanism  (iv) None of the others</a:t>
            </a:r>
          </a:p>
          <a:p>
            <a:endParaRPr lang="en-US" dirty="0"/>
          </a:p>
        </p:txBody>
      </p:sp>
    </p:spTree>
    <p:extLst>
      <p:ext uri="{BB962C8B-B14F-4D97-AF65-F5344CB8AC3E}">
        <p14:creationId xmlns:p14="http://schemas.microsoft.com/office/powerpoint/2010/main" val="16796679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MCQ 8</a:t>
            </a:r>
          </a:p>
        </p:txBody>
      </p:sp>
      <p:sp>
        <p:nvSpPr>
          <p:cNvPr id="3" name="Content Placeholder 2"/>
          <p:cNvSpPr>
            <a:spLocks noGrp="1"/>
          </p:cNvSpPr>
          <p:nvPr>
            <p:ph idx="1"/>
          </p:nvPr>
        </p:nvSpPr>
        <p:spPr/>
        <p:txBody>
          <a:bodyPr/>
          <a:lstStyle/>
          <a:p>
            <a:pPr marL="257175" indent="-257175">
              <a:spcBef>
                <a:spcPts val="0"/>
              </a:spcBef>
              <a:buFont typeface="+mj-lt"/>
              <a:buAutoNum type="arabicPeriod"/>
              <a:tabLst>
                <a:tab pos="342900" algn="l"/>
              </a:tabLst>
            </a:pPr>
            <a:r>
              <a:rPr lang="en-US" dirty="0">
                <a:effectLst/>
                <a:latin typeface="Times New Roman" panose="02020603050405020304" pitchFamily="18" charset="0"/>
                <a:ea typeface="Times New Roman" panose="02020603050405020304" pitchFamily="18" charset="0"/>
              </a:rPr>
              <a:t>Holes are to be drilled on the circumference of a circle with regular angular spacing. If a CNC machine is used, it should essentially </a:t>
            </a:r>
          </a:p>
          <a:p>
            <a:pPr marL="0">
              <a:spcBef>
                <a:spcPts val="0"/>
              </a:spcBef>
            </a:pPr>
            <a:endParaRPr lang="en-US" dirty="0">
              <a:effectLst/>
              <a:latin typeface="Times New Roman" panose="02020603050405020304" pitchFamily="18" charset="0"/>
              <a:ea typeface="Times New Roman" panose="02020603050405020304" pitchFamily="18" charset="0"/>
            </a:endParaRPr>
          </a:p>
          <a:p>
            <a:pPr marL="557213" lvl="1" indent="-214313">
              <a:spcBef>
                <a:spcPts val="0"/>
              </a:spcBef>
              <a:buFont typeface="+mj-lt"/>
              <a:buAutoNum type="alphaLcParenBoth"/>
              <a:tabLst>
                <a:tab pos="685800" algn="l"/>
              </a:tabLst>
            </a:pPr>
            <a:r>
              <a:rPr lang="en-US" dirty="0">
                <a:effectLst/>
                <a:latin typeface="Times New Roman" panose="02020603050405020304" pitchFamily="18" charset="0"/>
                <a:ea typeface="Times New Roman" panose="02020603050405020304" pitchFamily="18" charset="0"/>
              </a:rPr>
              <a:t>Have one indexing head mounted on the machine table</a:t>
            </a:r>
          </a:p>
          <a:p>
            <a:pPr marL="557213" lvl="1" indent="-214313">
              <a:spcBef>
                <a:spcPts val="0"/>
              </a:spcBef>
              <a:buFont typeface="+mj-lt"/>
              <a:buAutoNum type="alphaLcParenBoth"/>
              <a:tabLst>
                <a:tab pos="685800" algn="l"/>
              </a:tabLst>
            </a:pPr>
            <a:endParaRPr lang="en-US" dirty="0">
              <a:effectLst/>
              <a:latin typeface="Times New Roman" panose="02020603050405020304" pitchFamily="18" charset="0"/>
              <a:ea typeface="Times New Roman" panose="02020603050405020304" pitchFamily="18" charset="0"/>
            </a:endParaRPr>
          </a:p>
          <a:p>
            <a:pPr marL="557213" lvl="1" indent="-214313">
              <a:spcBef>
                <a:spcPts val="0"/>
              </a:spcBef>
              <a:buFont typeface="+mj-lt"/>
              <a:buAutoNum type="alphaLcParenBoth"/>
              <a:tabLst>
                <a:tab pos="685800" algn="l"/>
              </a:tabLst>
            </a:pPr>
            <a:r>
              <a:rPr lang="en-US" dirty="0">
                <a:effectLst/>
                <a:latin typeface="Times New Roman" panose="02020603050405020304" pitchFamily="18" charset="0"/>
                <a:ea typeface="Times New Roman" panose="02020603050405020304" pitchFamily="18" charset="0"/>
              </a:rPr>
              <a:t>Have a CNC rotary axis of motion to rotate the table about Z axis (in addition to X, Y and Z axes of motion)  </a:t>
            </a:r>
          </a:p>
          <a:p>
            <a:pPr marL="557213" lvl="1" indent="-214313">
              <a:spcBef>
                <a:spcPts val="0"/>
              </a:spcBef>
              <a:buFont typeface="+mj-lt"/>
              <a:buAutoNum type="alphaLcParenBoth"/>
              <a:tabLst>
                <a:tab pos="685800" algn="l"/>
              </a:tabLst>
            </a:pPr>
            <a:endParaRPr lang="en-US" dirty="0">
              <a:effectLst/>
              <a:latin typeface="Times New Roman" panose="02020603050405020304" pitchFamily="18" charset="0"/>
              <a:ea typeface="Times New Roman" panose="02020603050405020304" pitchFamily="18" charset="0"/>
            </a:endParaRPr>
          </a:p>
          <a:p>
            <a:pPr marL="557213" lvl="1" indent="-214313">
              <a:spcBef>
                <a:spcPts val="0"/>
              </a:spcBef>
              <a:buFont typeface="+mj-lt"/>
              <a:buAutoNum type="alphaLcParenBoth"/>
              <a:tabLst>
                <a:tab pos="685800" algn="l"/>
              </a:tabLst>
            </a:pPr>
            <a:r>
              <a:rPr lang="en-US" dirty="0">
                <a:effectLst/>
                <a:latin typeface="Times New Roman" panose="02020603050405020304" pitchFamily="18" charset="0"/>
                <a:ea typeface="Times New Roman" panose="02020603050405020304" pitchFamily="18" charset="0"/>
              </a:rPr>
              <a:t> Be a CNC milling machine with contouring control</a:t>
            </a:r>
          </a:p>
          <a:p>
            <a:pPr marL="557213" lvl="1" indent="-214313">
              <a:spcBef>
                <a:spcPts val="0"/>
              </a:spcBef>
              <a:buFont typeface="+mj-lt"/>
              <a:buAutoNum type="alphaLcParenBoth"/>
              <a:tabLst>
                <a:tab pos="685800" algn="l"/>
              </a:tabLst>
            </a:pPr>
            <a:endParaRPr lang="en-US" dirty="0">
              <a:effectLst/>
              <a:latin typeface="Times New Roman" panose="02020603050405020304" pitchFamily="18" charset="0"/>
              <a:ea typeface="Times New Roman" panose="02020603050405020304" pitchFamily="18" charset="0"/>
            </a:endParaRPr>
          </a:p>
          <a:p>
            <a:pPr marL="557213" lvl="1" indent="-214313">
              <a:spcBef>
                <a:spcPts val="0"/>
              </a:spcBef>
              <a:buFont typeface="+mj-lt"/>
              <a:buAutoNum type="alphaLcParenBoth"/>
              <a:tabLst>
                <a:tab pos="685800" algn="l"/>
              </a:tabLst>
            </a:pPr>
            <a:r>
              <a:rPr lang="en-US" dirty="0">
                <a:effectLst/>
                <a:latin typeface="Times New Roman" panose="02020603050405020304" pitchFamily="18" charset="0"/>
                <a:ea typeface="Times New Roman" panose="02020603050405020304" pitchFamily="18" charset="0"/>
              </a:rPr>
              <a:t>None of the others</a:t>
            </a:r>
          </a:p>
          <a:p>
            <a:pPr marL="0">
              <a:spcBef>
                <a:spcPts val="0"/>
              </a:spcBef>
            </a:pPr>
            <a:endParaRPr lang="en-US"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2553920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MCQ - 9</a:t>
            </a:r>
          </a:p>
        </p:txBody>
      </p:sp>
      <p:pic>
        <p:nvPicPr>
          <p:cNvPr id="8" name="Content Placeholder 7"/>
          <p:cNvPicPr>
            <a:picLocks noGrp="1" noChangeAspect="1"/>
          </p:cNvPicPr>
          <p:nvPr>
            <p:ph idx="1"/>
          </p:nvPr>
        </p:nvPicPr>
        <p:blipFill>
          <a:blip r:embed="rId2"/>
          <a:stretch>
            <a:fillRect/>
          </a:stretch>
        </p:blipFill>
        <p:spPr>
          <a:xfrm>
            <a:off x="1177120" y="1844706"/>
            <a:ext cx="6315500" cy="3745745"/>
          </a:xfrm>
          <a:prstGeom prst="rect">
            <a:avLst/>
          </a:prstGeom>
        </p:spPr>
      </p:pic>
    </p:spTree>
    <p:extLst>
      <p:ext uri="{BB962C8B-B14F-4D97-AF65-F5344CB8AC3E}">
        <p14:creationId xmlns:p14="http://schemas.microsoft.com/office/powerpoint/2010/main" val="3107348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In mechanical automation </a:t>
            </a:r>
          </a:p>
        </p:txBody>
      </p:sp>
      <p:sp>
        <p:nvSpPr>
          <p:cNvPr id="3" name="Content Placeholder 2"/>
          <p:cNvSpPr>
            <a:spLocks noGrp="1"/>
          </p:cNvSpPr>
          <p:nvPr>
            <p:ph idx="1"/>
          </p:nvPr>
        </p:nvSpPr>
        <p:spPr>
          <a:xfrm>
            <a:off x="628650" y="1355834"/>
            <a:ext cx="7886700" cy="4821129"/>
          </a:xfrm>
        </p:spPr>
        <p:txBody>
          <a:bodyPr/>
          <a:lstStyle/>
          <a:p>
            <a:r>
              <a:rPr lang="en-US" sz="2400" dirty="0"/>
              <a:t>Motion is controlled by physical devices, like Cams, jigs, templates, tracers, limit switches, guides, operators </a:t>
            </a:r>
            <a:r>
              <a:rPr lang="en-US" sz="2400" dirty="0" err="1"/>
              <a:t>etc</a:t>
            </a:r>
            <a:endParaRPr lang="en-US" sz="2400"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908208235"/>
              </p:ext>
            </p:extLst>
          </p:nvPr>
        </p:nvGraphicFramePr>
        <p:xfrm>
          <a:off x="1334414" y="2242770"/>
          <a:ext cx="6284102" cy="3729477"/>
        </p:xfrm>
        <a:graphic>
          <a:graphicData uri="http://schemas.openxmlformats.org/presentationml/2006/ole">
            <mc:AlternateContent xmlns:mc="http://schemas.openxmlformats.org/markup-compatibility/2006">
              <mc:Choice xmlns:v="urn:schemas-microsoft-com:vml" Requires="v">
                <p:oleObj spid="_x0000_s1033" name="Bitmap Image" r:id="rId3" imgW="4381560" imgH="2600280" progId="PBrush">
                  <p:embed/>
                </p:oleObj>
              </mc:Choice>
              <mc:Fallback>
                <p:oleObj name="Bitmap Image" r:id="rId3" imgW="4381560" imgH="2600280" progId="PBrush">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4414" y="2242770"/>
                        <a:ext cx="6284102" cy="37294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695183" y="5877997"/>
            <a:ext cx="7820167" cy="646331"/>
          </a:xfrm>
          <a:prstGeom prst="rect">
            <a:avLst/>
          </a:prstGeom>
          <a:noFill/>
        </p:spPr>
        <p:txBody>
          <a:bodyPr wrap="square" rtlCol="0">
            <a:spAutoFit/>
          </a:bodyPr>
          <a:lstStyle/>
          <a:p>
            <a:r>
              <a:rPr lang="en-US" dirty="0"/>
              <a:t>Question – In order to get constant forward </a:t>
            </a:r>
            <a:r>
              <a:rPr lang="en-US" dirty="0" err="1"/>
              <a:t>feedrate</a:t>
            </a:r>
            <a:r>
              <a:rPr lang="en-US" dirty="0"/>
              <a:t> of the cutting tool, what should be the profile of the CAM, which is undergoing uniform circular motion ?</a:t>
            </a:r>
          </a:p>
        </p:txBody>
      </p:sp>
    </p:spTree>
    <p:extLst>
      <p:ext uri="{BB962C8B-B14F-4D97-AF65-F5344CB8AC3E}">
        <p14:creationId xmlns:p14="http://schemas.microsoft.com/office/powerpoint/2010/main" val="14760110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MCQ 10</a:t>
            </a:r>
          </a:p>
        </p:txBody>
      </p:sp>
      <p:sp>
        <p:nvSpPr>
          <p:cNvPr id="3" name="Content Placeholder 2"/>
          <p:cNvSpPr>
            <a:spLocks noGrp="1"/>
          </p:cNvSpPr>
          <p:nvPr>
            <p:ph idx="1"/>
          </p:nvPr>
        </p:nvSpPr>
        <p:spPr/>
        <p:txBody>
          <a:bodyPr/>
          <a:lstStyle/>
          <a:p>
            <a:r>
              <a:rPr lang="en-US" dirty="0"/>
              <a:t>A CNC machine tool has continuous path control (both linear and circular) along X, Y and Z axes and control of table rotations about X axis and about Z axis. This machine should be called : </a:t>
            </a:r>
          </a:p>
          <a:p>
            <a:endParaRPr lang="en-US" dirty="0"/>
          </a:p>
          <a:p>
            <a:pPr marL="0" indent="0">
              <a:buNone/>
            </a:pPr>
            <a:r>
              <a:rPr lang="en-US" dirty="0"/>
              <a:t>a. 2C, L                     b. 3L, 2C               c. 5C               d. None of the others </a:t>
            </a:r>
          </a:p>
          <a:p>
            <a:endParaRPr lang="en-US" dirty="0"/>
          </a:p>
          <a:p>
            <a:endParaRPr lang="en-US" dirty="0"/>
          </a:p>
        </p:txBody>
      </p:sp>
    </p:spTree>
    <p:extLst>
      <p:ext uri="{BB962C8B-B14F-4D97-AF65-F5344CB8AC3E}">
        <p14:creationId xmlns:p14="http://schemas.microsoft.com/office/powerpoint/2010/main" val="15380148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57175" indent="-257175">
              <a:spcBef>
                <a:spcPts val="0"/>
              </a:spcBef>
              <a:buFont typeface="+mj-lt"/>
              <a:buAutoNum type="arabicParenBoth"/>
              <a:tabLst>
                <a:tab pos="342900" algn="l"/>
              </a:tabLst>
            </a:pPr>
            <a:r>
              <a:rPr lang="en-US" dirty="0">
                <a:effectLst/>
                <a:latin typeface="Times New Roman" panose="02020603050405020304" pitchFamily="18" charset="0"/>
                <a:ea typeface="Times New Roman" panose="02020603050405020304" pitchFamily="18" charset="0"/>
              </a:rPr>
              <a:t>For milling a bi-laterally symmetrical 2-D profile on metal plate 10 mm thick, a CNC milling machine would require the following accessory / attachment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effectLst/>
                <a:latin typeface="Times New Roman" panose="02020603050405020304" pitchFamily="18"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arenBoth"/>
              <a:tabLst>
                <a:tab pos="342900" algn="l"/>
                <a:tab pos="814388" algn="l"/>
              </a:tabLst>
            </a:pPr>
            <a:r>
              <a:rPr lang="en-US" dirty="0">
                <a:effectLst/>
                <a:latin typeface="Times New Roman" panose="02020603050405020304" pitchFamily="18" charset="0"/>
                <a:ea typeface="Times New Roman" panose="02020603050405020304" pitchFamily="18" charset="0"/>
              </a:rPr>
              <a:t>Copy milling attachment</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arenBoth"/>
              <a:tabLst>
                <a:tab pos="342900" algn="l"/>
                <a:tab pos="814388" algn="l"/>
              </a:tabLst>
            </a:pPr>
            <a:r>
              <a:rPr lang="en-US" dirty="0">
                <a:effectLst/>
                <a:latin typeface="Times New Roman" panose="02020603050405020304" pitchFamily="18" charset="0"/>
                <a:ea typeface="Times New Roman" panose="02020603050405020304" pitchFamily="18" charset="0"/>
              </a:rPr>
              <a:t>Dividing head </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arenBoth"/>
              <a:tabLst>
                <a:tab pos="342900" algn="l"/>
                <a:tab pos="814388" algn="l"/>
              </a:tabLst>
            </a:pPr>
            <a:r>
              <a:rPr lang="en-US" i="1" dirty="0">
                <a:effectLst/>
                <a:latin typeface="Times New Roman" panose="02020603050405020304" pitchFamily="18" charset="0"/>
                <a:ea typeface="Times New Roman" panose="02020603050405020304" pitchFamily="18" charset="0"/>
              </a:rPr>
              <a:t>Reversing table</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arenBoth"/>
              <a:tabLst>
                <a:tab pos="342900" algn="l"/>
                <a:tab pos="814388" algn="l"/>
              </a:tabLst>
            </a:pPr>
            <a:r>
              <a:rPr lang="en-US" dirty="0">
                <a:effectLst/>
                <a:latin typeface="Times New Roman" panose="02020603050405020304" pitchFamily="18" charset="0"/>
                <a:ea typeface="Times New Roman" panose="02020603050405020304" pitchFamily="18" charset="0"/>
              </a:rPr>
              <a:t>Rotary table </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arenBoth"/>
              <a:tabLst>
                <a:tab pos="342900" algn="l"/>
                <a:tab pos="814388" algn="l"/>
              </a:tabLst>
            </a:pPr>
            <a:r>
              <a:rPr lang="en-US" dirty="0">
                <a:effectLst/>
                <a:latin typeface="Times New Roman" panose="02020603050405020304" pitchFamily="18" charset="0"/>
                <a:ea typeface="Times New Roman" panose="02020603050405020304" pitchFamily="18" charset="0"/>
              </a:rPr>
              <a:t>None of the above</a:t>
            </a:r>
            <a:endParaRPr lang="en-US" sz="240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4651663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171450">
              <a:spcBef>
                <a:spcPts val="0"/>
              </a:spcBef>
            </a:pPr>
            <a:r>
              <a:rPr lang="en-US" dirty="0">
                <a:effectLst/>
                <a:latin typeface="Times New Roman" panose="02020603050405020304" pitchFamily="18" charset="0"/>
                <a:ea typeface="Times New Roman" panose="02020603050405020304" pitchFamily="18" charset="0"/>
              </a:rPr>
              <a:t>In order to produce a circular groove by milling in CNC machining </a:t>
            </a:r>
            <a:r>
              <a:rPr lang="en-US" dirty="0" err="1">
                <a:effectLst/>
                <a:latin typeface="Times New Roman" panose="02020603050405020304" pitchFamily="18" charset="0"/>
                <a:ea typeface="Times New Roman" panose="02020603050405020304" pitchFamily="18" charset="0"/>
              </a:rPr>
              <a:t>centre</a:t>
            </a:r>
            <a:endParaRPr lang="en-US" sz="2400" dirty="0">
              <a:latin typeface="Times New Roman" panose="02020603050405020304" pitchFamily="18" charset="0"/>
              <a:ea typeface="Times New Roman" panose="02020603050405020304" pitchFamily="18" charset="0"/>
            </a:endParaRPr>
          </a:p>
          <a:p>
            <a:pPr marL="0">
              <a:spcBef>
                <a:spcPts val="0"/>
              </a:spcBef>
            </a:pPr>
            <a:r>
              <a:rPr lang="en-US" dirty="0">
                <a:effectLst/>
                <a:latin typeface="Times New Roman" panose="02020603050405020304" pitchFamily="18"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814388" algn="l"/>
              </a:tabLst>
            </a:pPr>
            <a:r>
              <a:rPr lang="en-US" dirty="0">
                <a:effectLst/>
                <a:latin typeface="Times New Roman" panose="02020603050405020304" pitchFamily="18" charset="0"/>
                <a:ea typeface="Times New Roman" panose="02020603050405020304" pitchFamily="18" charset="0"/>
              </a:rPr>
              <a:t>A Universal Dividing head is necessary</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814388" algn="l"/>
              </a:tabLst>
            </a:pPr>
            <a:r>
              <a:rPr lang="en-US" dirty="0">
                <a:effectLst/>
                <a:latin typeface="Times New Roman" panose="02020603050405020304" pitchFamily="18" charset="0"/>
                <a:ea typeface="Times New Roman" panose="02020603050405020304" pitchFamily="18" charset="0"/>
              </a:rPr>
              <a:t>A planetary gear mechanism actuates table movement </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814388" algn="l"/>
              </a:tabLst>
            </a:pPr>
            <a:r>
              <a:rPr lang="en-US" dirty="0">
                <a:effectLst/>
                <a:latin typeface="Times New Roman" panose="02020603050405020304" pitchFamily="18" charset="0"/>
                <a:ea typeface="Times New Roman" panose="02020603050405020304" pitchFamily="18" charset="0"/>
              </a:rPr>
              <a:t>A Rotary table is necessary </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814388" algn="l"/>
              </a:tabLst>
            </a:pPr>
            <a:r>
              <a:rPr lang="en-US" dirty="0">
                <a:effectLst/>
                <a:latin typeface="Times New Roman" panose="02020603050405020304" pitchFamily="18" charset="0"/>
                <a:ea typeface="Times New Roman" panose="02020603050405020304" pitchFamily="18" charset="0"/>
              </a:rPr>
              <a:t>None of the above</a:t>
            </a:r>
            <a:endParaRPr lang="en-US" sz="2400" dirty="0">
              <a:latin typeface="Times New Roman" panose="02020603050405020304" pitchFamily="18" charset="0"/>
              <a:ea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2073828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2">
              <a:spcBef>
                <a:spcPts val="0"/>
              </a:spcBef>
              <a:buFont typeface="+mj-lt"/>
              <a:buAutoNum type="arabicParenBoth" startAt="4"/>
              <a:tabLst>
                <a:tab pos="385763" algn="l"/>
              </a:tabLst>
            </a:pPr>
            <a:r>
              <a:rPr lang="en-US" sz="2700" dirty="0">
                <a:ea typeface="Times New Roman" panose="02020603050405020304" pitchFamily="18" charset="0"/>
              </a:rPr>
              <a:t>CNC is not applicable in </a:t>
            </a:r>
          </a:p>
          <a:p>
            <a:pPr marL="0" indent="0">
              <a:spcBef>
                <a:spcPts val="0"/>
              </a:spcBef>
              <a:buNone/>
            </a:pPr>
            <a:endParaRPr lang="en-US" sz="2700" dirty="0">
              <a:ea typeface="Times New Roman" panose="02020603050405020304" pitchFamily="18" charset="0"/>
            </a:endParaRPr>
          </a:p>
          <a:p>
            <a:pPr marL="257175" indent="-257175">
              <a:spcBef>
                <a:spcPts val="0"/>
              </a:spcBef>
              <a:buFont typeface="+mj-lt"/>
              <a:buAutoNum type="alphaLcPeriod"/>
              <a:tabLst>
                <a:tab pos="814388" algn="l"/>
              </a:tabLst>
            </a:pPr>
            <a:r>
              <a:rPr lang="en-US" sz="2700" dirty="0">
                <a:ea typeface="Times New Roman" panose="02020603050405020304" pitchFamily="18" charset="0"/>
              </a:rPr>
              <a:t>Drilling machine </a:t>
            </a:r>
          </a:p>
          <a:p>
            <a:pPr marL="257175" indent="-257175">
              <a:spcBef>
                <a:spcPts val="0"/>
              </a:spcBef>
              <a:buFont typeface="+mj-lt"/>
              <a:buAutoNum type="alphaLcPeriod"/>
              <a:tabLst>
                <a:tab pos="814388" algn="l"/>
              </a:tabLst>
            </a:pPr>
            <a:r>
              <a:rPr lang="en-US" sz="2700" dirty="0">
                <a:ea typeface="Times New Roman" panose="02020603050405020304" pitchFamily="18" charset="0"/>
              </a:rPr>
              <a:t>Milling machine</a:t>
            </a:r>
          </a:p>
          <a:p>
            <a:pPr marL="257175" indent="-257175">
              <a:spcBef>
                <a:spcPts val="0"/>
              </a:spcBef>
              <a:buFont typeface="+mj-lt"/>
              <a:buAutoNum type="alphaLcPeriod"/>
              <a:tabLst>
                <a:tab pos="814388" algn="l"/>
              </a:tabLst>
            </a:pPr>
            <a:r>
              <a:rPr lang="en-US" sz="2700" dirty="0">
                <a:ea typeface="Times New Roman" panose="02020603050405020304" pitchFamily="18" charset="0"/>
              </a:rPr>
              <a:t>Lathe</a:t>
            </a:r>
          </a:p>
          <a:p>
            <a:pPr marL="257175" indent="-257175">
              <a:spcBef>
                <a:spcPts val="0"/>
              </a:spcBef>
              <a:buFont typeface="+mj-lt"/>
              <a:buAutoNum type="alphaLcPeriod"/>
              <a:tabLst>
                <a:tab pos="814388" algn="l"/>
              </a:tabLst>
            </a:pPr>
            <a:r>
              <a:rPr lang="en-US" sz="2700" dirty="0">
                <a:ea typeface="Times New Roman" panose="02020603050405020304" pitchFamily="18" charset="0"/>
              </a:rPr>
              <a:t>All of the above</a:t>
            </a:r>
          </a:p>
          <a:p>
            <a:pPr marL="257175" indent="-257175">
              <a:spcBef>
                <a:spcPts val="0"/>
              </a:spcBef>
              <a:buFont typeface="+mj-lt"/>
              <a:buAutoNum type="alphaLcPeriod"/>
              <a:tabLst>
                <a:tab pos="814388" algn="l"/>
              </a:tabLst>
            </a:pPr>
            <a:r>
              <a:rPr lang="en-US" sz="2700" dirty="0">
                <a:ea typeface="Times New Roman" panose="02020603050405020304" pitchFamily="18" charset="0"/>
              </a:rPr>
              <a:t>None of the above</a:t>
            </a:r>
          </a:p>
          <a:p>
            <a:endParaRPr lang="en-US" dirty="0"/>
          </a:p>
        </p:txBody>
      </p:sp>
    </p:spTree>
    <p:extLst>
      <p:ext uri="{BB962C8B-B14F-4D97-AF65-F5344CB8AC3E}">
        <p14:creationId xmlns:p14="http://schemas.microsoft.com/office/powerpoint/2010/main" val="36336040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2">
              <a:spcBef>
                <a:spcPts val="0"/>
              </a:spcBef>
              <a:buFont typeface="+mj-lt"/>
              <a:buAutoNum type="arabicParenBoth" startAt="4"/>
              <a:tabLst>
                <a:tab pos="385763" algn="l"/>
              </a:tabLst>
            </a:pPr>
            <a:r>
              <a:rPr lang="en-US" sz="2100" dirty="0">
                <a:ea typeface="Times New Roman" panose="02020603050405020304" pitchFamily="18" charset="0"/>
              </a:rPr>
              <a:t>A CNC machine tool has the following advantage over conventionally controlled machine tools</a:t>
            </a:r>
          </a:p>
          <a:p>
            <a:pPr marL="0">
              <a:spcBef>
                <a:spcPts val="0"/>
              </a:spcBef>
            </a:pPr>
            <a:r>
              <a:rPr lang="en-US" dirty="0">
                <a:effectLst/>
                <a:ea typeface="Times New Roman" panose="02020603050405020304" pitchFamily="18" charset="0"/>
              </a:rPr>
              <a:t> </a:t>
            </a:r>
          </a:p>
          <a:p>
            <a:pPr marL="557213" lvl="1" indent="-214313">
              <a:spcBef>
                <a:spcPts val="0"/>
              </a:spcBef>
              <a:buFont typeface="+mj-lt"/>
              <a:buAutoNum type="alphaLcParenBoth"/>
              <a:tabLst>
                <a:tab pos="685800" algn="l"/>
              </a:tabLst>
            </a:pPr>
            <a:r>
              <a:rPr lang="en-US" sz="2100" dirty="0">
                <a:ea typeface="Times New Roman" panose="02020603050405020304" pitchFamily="18" charset="0"/>
              </a:rPr>
              <a:t>Surface finish of machined part is higher </a:t>
            </a:r>
          </a:p>
          <a:p>
            <a:pPr marL="557213" lvl="1" indent="-214313">
              <a:spcBef>
                <a:spcPts val="0"/>
              </a:spcBef>
              <a:buFont typeface="+mj-lt"/>
              <a:buAutoNum type="alphaLcParenBoth"/>
              <a:tabLst>
                <a:tab pos="685800" algn="l"/>
              </a:tabLst>
            </a:pPr>
            <a:r>
              <a:rPr lang="en-US" sz="2100" dirty="0">
                <a:ea typeface="Times New Roman" panose="02020603050405020304" pitchFamily="18" charset="0"/>
              </a:rPr>
              <a:t>Cutting forces are less </a:t>
            </a:r>
          </a:p>
          <a:p>
            <a:pPr marL="557213" lvl="1" indent="-214313">
              <a:spcBef>
                <a:spcPts val="0"/>
              </a:spcBef>
              <a:buFont typeface="+mj-lt"/>
              <a:buAutoNum type="alphaLcParenBoth"/>
              <a:tabLst>
                <a:tab pos="685800" algn="l"/>
              </a:tabLst>
            </a:pPr>
            <a:r>
              <a:rPr lang="en-US" sz="2100" dirty="0">
                <a:ea typeface="Times New Roman" panose="02020603050405020304" pitchFamily="18" charset="0"/>
              </a:rPr>
              <a:t>Cutting temperature is lower</a:t>
            </a:r>
          </a:p>
          <a:p>
            <a:pPr marL="557213" lvl="1" indent="-214313">
              <a:spcBef>
                <a:spcPts val="0"/>
              </a:spcBef>
              <a:buFont typeface="+mj-lt"/>
              <a:buAutoNum type="alphaLcParenBoth"/>
              <a:tabLst>
                <a:tab pos="685800" algn="l"/>
              </a:tabLst>
            </a:pPr>
            <a:r>
              <a:rPr lang="en-US" sz="2100" dirty="0">
                <a:ea typeface="Times New Roman" panose="02020603050405020304" pitchFamily="18" charset="0"/>
              </a:rPr>
              <a:t>All of the above</a:t>
            </a:r>
          </a:p>
          <a:p>
            <a:pPr marL="557213" lvl="1" indent="-214313">
              <a:spcBef>
                <a:spcPts val="0"/>
              </a:spcBef>
              <a:buFont typeface="+mj-lt"/>
              <a:buAutoNum type="alphaLcParenBoth"/>
              <a:tabLst>
                <a:tab pos="685800" algn="l"/>
              </a:tabLst>
            </a:pPr>
            <a:r>
              <a:rPr lang="en-US" sz="2100" dirty="0">
                <a:ea typeface="Times New Roman" panose="02020603050405020304" pitchFamily="18" charset="0"/>
              </a:rPr>
              <a:t>None of the above  </a:t>
            </a:r>
          </a:p>
          <a:p>
            <a:endParaRPr lang="en-US" dirty="0"/>
          </a:p>
        </p:txBody>
      </p:sp>
    </p:spTree>
    <p:extLst>
      <p:ext uri="{BB962C8B-B14F-4D97-AF65-F5344CB8AC3E}">
        <p14:creationId xmlns:p14="http://schemas.microsoft.com/office/powerpoint/2010/main" val="4187799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57175" indent="-257175">
              <a:spcBef>
                <a:spcPts val="0"/>
              </a:spcBef>
              <a:buFont typeface="+mj-lt"/>
              <a:buAutoNum type="arabicPeriod"/>
              <a:tabLst>
                <a:tab pos="306705" algn="l"/>
              </a:tabLst>
            </a:pPr>
            <a:r>
              <a:rPr lang="en-US" dirty="0">
                <a:effectLst/>
                <a:latin typeface="Times New Roman" panose="02020603050405020304" pitchFamily="18" charset="0"/>
                <a:ea typeface="Times New Roman" panose="02020603050405020304" pitchFamily="18" charset="0"/>
              </a:rPr>
              <a:t>The incremental encoder is capable of sensing</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arenBoth"/>
              <a:tabLst>
                <a:tab pos="342900" algn="l"/>
              </a:tabLst>
            </a:pPr>
            <a:r>
              <a:rPr lang="en-US" dirty="0">
                <a:effectLst/>
                <a:latin typeface="Times New Roman" panose="02020603050405020304" pitchFamily="18" charset="0"/>
                <a:ea typeface="Times New Roman" panose="02020603050405020304" pitchFamily="18" charset="0"/>
              </a:rPr>
              <a:t>Direction of movement of the table</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arenBoth"/>
              <a:tabLst>
                <a:tab pos="342900" algn="l"/>
              </a:tabLst>
            </a:pPr>
            <a:r>
              <a:rPr lang="en-US" dirty="0">
                <a:effectLst/>
                <a:latin typeface="Times New Roman" panose="02020603050405020304" pitchFamily="18" charset="0"/>
                <a:ea typeface="Times New Roman" panose="02020603050405020304" pitchFamily="18" charset="0"/>
              </a:rPr>
              <a:t>Direction of rotation of the lead screw</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arenBoth"/>
              <a:tabLst>
                <a:tab pos="342900" algn="l"/>
              </a:tabLst>
            </a:pPr>
            <a:r>
              <a:rPr lang="en-US" dirty="0">
                <a:effectLst/>
                <a:latin typeface="Times New Roman" panose="02020603050405020304" pitchFamily="18" charset="0"/>
                <a:ea typeface="Times New Roman" panose="02020603050405020304" pitchFamily="18" charset="0"/>
              </a:rPr>
              <a:t>Direction of rotation of the motor </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arenBoth"/>
              <a:tabLst>
                <a:tab pos="342900" algn="l"/>
              </a:tabLst>
            </a:pPr>
            <a:r>
              <a:rPr lang="en-US" dirty="0">
                <a:effectLst/>
                <a:latin typeface="Times New Roman" panose="02020603050405020304" pitchFamily="18" charset="0"/>
                <a:ea typeface="Times New Roman" panose="02020603050405020304" pitchFamily="18" charset="0"/>
              </a:rPr>
              <a:t>None of the others</a:t>
            </a:r>
            <a:endParaRPr lang="en-US" sz="240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8000329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02883" indent="-202883">
              <a:spcBef>
                <a:spcPts val="0"/>
              </a:spcBef>
            </a:pPr>
            <a:r>
              <a:rPr lang="en-US" dirty="0">
                <a:effectLst/>
                <a:latin typeface="Times New Roman" panose="02020603050405020304" pitchFamily="18" charset="0"/>
                <a:ea typeface="Times New Roman" panose="02020603050405020304" pitchFamily="18" charset="0"/>
              </a:rPr>
              <a:t>In a PTP machine feed axis employing a stepper motor as prime mover</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An encoder for position feedback is a must</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An interpolator is a must</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A </a:t>
            </a:r>
            <a:r>
              <a:rPr lang="en-US" dirty="0" err="1">
                <a:effectLst/>
                <a:latin typeface="Times New Roman" panose="02020603050405020304" pitchFamily="18" charset="0"/>
                <a:ea typeface="Times New Roman" panose="02020603050405020304" pitchFamily="18" charset="0"/>
              </a:rPr>
              <a:t>tachogenerator</a:t>
            </a:r>
            <a:r>
              <a:rPr lang="en-US" dirty="0">
                <a:effectLst/>
                <a:latin typeface="Times New Roman" panose="02020603050405020304" pitchFamily="18" charset="0"/>
                <a:ea typeface="Times New Roman" panose="02020603050405020304" pitchFamily="18" charset="0"/>
              </a:rPr>
              <a:t> is a must</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None of the others</a:t>
            </a:r>
            <a:endParaRPr lang="en-US" sz="240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517465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 </a:t>
            </a:r>
            <a:r>
              <a:rPr lang="en-US" dirty="0">
                <a:latin typeface="Cambria Math" panose="02040503050406030204" pitchFamily="18" charset="0"/>
                <a:ea typeface="Cambria Math" panose="02040503050406030204" pitchFamily="18" charset="0"/>
              </a:rPr>
              <a:t>⊕ B is equal to </a:t>
            </a:r>
          </a:p>
          <a:p>
            <a:endParaRPr lang="en-US" dirty="0">
              <a:latin typeface="Cambria Math" panose="02040503050406030204" pitchFamily="18" charset="0"/>
              <a:ea typeface="Cambria Math" panose="02040503050406030204" pitchFamily="18" charset="0"/>
            </a:endParaRPr>
          </a:p>
          <a:p>
            <a:pPr marL="428625" indent="-428625">
              <a:buAutoNum type="romanLcPeriod"/>
            </a:pPr>
            <a:r>
              <a:rPr lang="en-US" dirty="0">
                <a:latin typeface="Cambria Math" panose="02040503050406030204" pitchFamily="18" charset="0"/>
                <a:ea typeface="Cambria Math" panose="02040503050406030204" pitchFamily="18" charset="0"/>
              </a:rPr>
              <a:t>A.B + A’. B’</a:t>
            </a:r>
          </a:p>
          <a:p>
            <a:pPr marL="428625" indent="-428625">
              <a:buAutoNum type="romanLcPeriod"/>
            </a:pPr>
            <a:r>
              <a:rPr lang="en-US" dirty="0">
                <a:latin typeface="Cambria Math" panose="02040503050406030204" pitchFamily="18" charset="0"/>
                <a:ea typeface="Cambria Math" panose="02040503050406030204" pitchFamily="18" charset="0"/>
              </a:rPr>
              <a:t>A’.B + A.B</a:t>
            </a:r>
          </a:p>
          <a:p>
            <a:pPr marL="428625" indent="-428625">
              <a:buAutoNum type="romanLcPeriod"/>
            </a:pPr>
            <a:r>
              <a:rPr lang="en-US" dirty="0">
                <a:latin typeface="Cambria Math" panose="02040503050406030204" pitchFamily="18" charset="0"/>
                <a:ea typeface="Cambria Math" panose="02040503050406030204" pitchFamily="18" charset="0"/>
              </a:rPr>
              <a:t>A’.B + B’. A</a:t>
            </a:r>
          </a:p>
          <a:p>
            <a:pPr marL="428625" indent="-428625">
              <a:buAutoNum type="romanLcPeriod"/>
            </a:pPr>
            <a:r>
              <a:rPr lang="en-US" dirty="0">
                <a:latin typeface="Cambria Math" panose="02040503050406030204" pitchFamily="18" charset="0"/>
                <a:ea typeface="Cambria Math" panose="02040503050406030204" pitchFamily="18" charset="0"/>
              </a:rPr>
              <a:t>None of the others</a:t>
            </a:r>
            <a:endParaRPr lang="en-US" dirty="0"/>
          </a:p>
        </p:txBody>
      </p:sp>
    </p:spTree>
    <p:extLst>
      <p:ext uri="{BB962C8B-B14F-4D97-AF65-F5344CB8AC3E}">
        <p14:creationId xmlns:p14="http://schemas.microsoft.com/office/powerpoint/2010/main" val="32911751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257175" indent="-257175">
              <a:spcBef>
                <a:spcPts val="0"/>
              </a:spcBef>
              <a:buFont typeface="+mj-lt"/>
              <a:buAutoNum type="arabicPeriod" startAt="4"/>
              <a:tabLst>
                <a:tab pos="214313" algn="l"/>
              </a:tabLst>
            </a:pPr>
            <a:r>
              <a:rPr lang="en-US" dirty="0">
                <a:effectLst/>
                <a:latin typeface="Times New Roman" panose="02020603050405020304" pitchFamily="18" charset="0"/>
                <a:ea typeface="Times New Roman" panose="02020603050405020304" pitchFamily="18" charset="0"/>
              </a:rPr>
              <a:t>A CNC milling machine would have </a:t>
            </a:r>
            <a:endParaRPr lang="en-US" sz="2400" dirty="0">
              <a:latin typeface="Times New Roman" panose="02020603050405020304" pitchFamily="18" charset="0"/>
              <a:ea typeface="Times New Roman" panose="02020603050405020304" pitchFamily="18" charset="0"/>
            </a:endParaRPr>
          </a:p>
          <a:p>
            <a:pPr marL="0">
              <a:spcBef>
                <a:spcPts val="0"/>
              </a:spcBef>
            </a:pPr>
            <a:r>
              <a:rPr lang="en-US" dirty="0">
                <a:effectLst/>
                <a:latin typeface="Times New Roman" panose="02020603050405020304" pitchFamily="18"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200025" algn="l"/>
              </a:tabLst>
            </a:pPr>
            <a:r>
              <a:rPr lang="en-US" dirty="0">
                <a:effectLst/>
                <a:latin typeface="Times New Roman" panose="02020603050405020304" pitchFamily="18" charset="0"/>
                <a:ea typeface="Times New Roman" panose="02020603050405020304" pitchFamily="18" charset="0"/>
              </a:rPr>
              <a:t>PTP open loop control only</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200025" algn="l"/>
              </a:tabLst>
            </a:pPr>
            <a:r>
              <a:rPr lang="en-US" dirty="0">
                <a:effectLst/>
                <a:latin typeface="Times New Roman" panose="02020603050405020304" pitchFamily="18" charset="0"/>
                <a:ea typeface="Times New Roman" panose="02020603050405020304" pitchFamily="18" charset="0"/>
              </a:rPr>
              <a:t>PTP closed loop control only</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200025" algn="l"/>
              </a:tabLst>
            </a:pPr>
            <a:r>
              <a:rPr lang="en-US" dirty="0">
                <a:effectLst/>
                <a:latin typeface="Times New Roman" panose="02020603050405020304" pitchFamily="18" charset="0"/>
                <a:ea typeface="Times New Roman" panose="02020603050405020304" pitchFamily="18" charset="0"/>
              </a:rPr>
              <a:t>Contouring control </a:t>
            </a:r>
          </a:p>
          <a:p>
            <a:pPr marL="257175" indent="-257175">
              <a:spcBef>
                <a:spcPts val="0"/>
              </a:spcBef>
              <a:buFont typeface="+mj-lt"/>
              <a:buAutoNum type="alphaLcPeriod"/>
              <a:tabLst>
                <a:tab pos="200025" algn="l"/>
              </a:tabLst>
            </a:pPr>
            <a:r>
              <a:rPr lang="en-US" dirty="0">
                <a:effectLst/>
                <a:latin typeface="Times New Roman" panose="02020603050405020304" pitchFamily="18" charset="0"/>
                <a:ea typeface="Times New Roman" panose="02020603050405020304" pitchFamily="18" charset="0"/>
              </a:rPr>
              <a:t>None of the above</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endParaRPr lang="en-US" sz="24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157527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spcBef>
                <a:spcPts val="0"/>
              </a:spcBef>
              <a:buNone/>
            </a:pPr>
            <a:r>
              <a:rPr lang="en-US" dirty="0">
                <a:effectLst/>
                <a:latin typeface="Times New Roman" panose="02020603050405020304" pitchFamily="18"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effectLst/>
                <a:latin typeface="Times New Roman" panose="02020603050405020304" pitchFamily="18" charset="0"/>
                <a:ea typeface="Times New Roman" panose="02020603050405020304" pitchFamily="18" charset="0"/>
              </a:rPr>
              <a:t>5. The function of </a:t>
            </a:r>
            <a:r>
              <a:rPr lang="en-US" dirty="0" err="1">
                <a:effectLst/>
                <a:latin typeface="Times New Roman" panose="02020603050405020304" pitchFamily="18" charset="0"/>
                <a:ea typeface="Times New Roman" panose="02020603050405020304" pitchFamily="18" charset="0"/>
              </a:rPr>
              <a:t>Tachogenerator</a:t>
            </a:r>
            <a:r>
              <a:rPr lang="en-US" dirty="0">
                <a:effectLst/>
                <a:latin typeface="Times New Roman" panose="02020603050405020304" pitchFamily="18" charset="0"/>
                <a:ea typeface="Times New Roman" panose="02020603050405020304" pitchFamily="18" charset="0"/>
              </a:rPr>
              <a:t> is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effectLst/>
                <a:latin typeface="Times New Roman" panose="02020603050405020304" pitchFamily="18"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Reduction of BLU (Basic Length Unit)</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Faster response of motor</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To make 3-D interpolation possible</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None of the above</a:t>
            </a:r>
            <a:endParaRPr lang="en-US" sz="240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94867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controlled machines</a:t>
            </a:r>
          </a:p>
        </p:txBody>
      </p:sp>
      <p:sp>
        <p:nvSpPr>
          <p:cNvPr id="9" name="Content Placeholder 2"/>
          <p:cNvSpPr>
            <a:spLocks noGrp="1"/>
          </p:cNvSpPr>
          <p:nvPr>
            <p:ph idx="1"/>
          </p:nvPr>
        </p:nvSpPr>
        <p:spPr>
          <a:xfrm>
            <a:off x="431267" y="1891862"/>
            <a:ext cx="7886700" cy="3786159"/>
          </a:xfrm>
        </p:spPr>
        <p:txBody>
          <a:bodyPr/>
          <a:lstStyle/>
          <a:p>
            <a:pPr marL="0" lvl="0" indent="0">
              <a:buNone/>
            </a:pPr>
            <a:r>
              <a:rPr lang="en-US" dirty="0">
                <a:solidFill>
                  <a:prstClr val="black"/>
                </a:solidFill>
                <a:latin typeface="Calibri Light" panose="020F0302020204030204"/>
              </a:rPr>
              <a:t>CNC is capable of controlling a machine through</a:t>
            </a:r>
          </a:p>
          <a:p>
            <a:pPr lvl="0"/>
            <a:r>
              <a:rPr lang="en-US" dirty="0">
                <a:solidFill>
                  <a:prstClr val="black"/>
                </a:solidFill>
              </a:rPr>
              <a:t>Programmed instructions </a:t>
            </a:r>
            <a:r>
              <a:rPr lang="en-US" dirty="0">
                <a:solidFill>
                  <a:prstClr val="black"/>
                </a:solidFill>
                <a:sym typeface="Wingdings" panose="05000000000000000000" pitchFamily="2" charset="2"/>
              </a:rPr>
              <a:t> Digital signals  rotation of motors  leading to </a:t>
            </a:r>
          </a:p>
          <a:p>
            <a:pPr lvl="0">
              <a:buFont typeface="Wingdings" panose="05000000000000000000" pitchFamily="2" charset="2"/>
              <a:buChar char="ü"/>
            </a:pPr>
            <a:r>
              <a:rPr lang="en-US" dirty="0">
                <a:solidFill>
                  <a:prstClr val="black"/>
                </a:solidFill>
                <a:sym typeface="Wingdings" panose="05000000000000000000" pitchFamily="2" charset="2"/>
              </a:rPr>
              <a:t> Achieving a programed extent of motion </a:t>
            </a:r>
          </a:p>
          <a:p>
            <a:pPr lvl="0">
              <a:buFont typeface="Wingdings" panose="05000000000000000000" pitchFamily="2" charset="2"/>
              <a:buChar char="ü"/>
            </a:pPr>
            <a:r>
              <a:rPr lang="en-US" dirty="0">
                <a:solidFill>
                  <a:prstClr val="black"/>
                </a:solidFill>
                <a:sym typeface="Wingdings" panose="05000000000000000000" pitchFamily="2" charset="2"/>
              </a:rPr>
              <a:t>Achieving a programmed ratio of axes velocities</a:t>
            </a:r>
          </a:p>
          <a:p>
            <a:pPr lvl="0">
              <a:buFont typeface="Wingdings" panose="05000000000000000000" pitchFamily="2" charset="2"/>
              <a:buChar char="ü"/>
            </a:pPr>
            <a:r>
              <a:rPr lang="en-US" dirty="0">
                <a:solidFill>
                  <a:prstClr val="black"/>
                </a:solidFill>
                <a:sym typeface="Wingdings" panose="05000000000000000000" pitchFamily="2" charset="2"/>
              </a:rPr>
              <a:t>Programmed a programmed feed velocity along cutter path</a:t>
            </a:r>
            <a:endParaRPr lang="en-US" dirty="0">
              <a:solidFill>
                <a:prstClr val="black"/>
              </a:solidFill>
            </a:endParaRPr>
          </a:p>
        </p:txBody>
      </p:sp>
    </p:spTree>
    <p:extLst>
      <p:ext uri="{BB962C8B-B14F-4D97-AF65-F5344CB8AC3E}">
        <p14:creationId xmlns:p14="http://schemas.microsoft.com/office/powerpoint/2010/main" val="32052800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257175" indent="-257175">
              <a:spcBef>
                <a:spcPts val="0"/>
              </a:spcBef>
              <a:buFont typeface="+mj-lt"/>
              <a:buAutoNum type="arabicPeriod" startAt="4"/>
              <a:tabLst>
                <a:tab pos="214313" algn="l"/>
              </a:tabLst>
            </a:pPr>
            <a:endParaRPr lang="en-US" sz="2400" dirty="0">
              <a:latin typeface="Times New Roman" panose="02020603050405020304" pitchFamily="18" charset="0"/>
              <a:ea typeface="Times New Roman" panose="02020603050405020304" pitchFamily="18" charset="0"/>
            </a:endParaRPr>
          </a:p>
          <a:p>
            <a:pPr marL="0" indent="0">
              <a:spcBef>
                <a:spcPts val="0"/>
              </a:spcBef>
              <a:buNone/>
            </a:pPr>
            <a:endParaRPr lang="en-US" sz="2400" dirty="0">
              <a:latin typeface="Times New Roman" panose="02020603050405020304" pitchFamily="18" charset="0"/>
              <a:ea typeface="Times New Roman" panose="02020603050405020304" pitchFamily="18" charset="0"/>
            </a:endParaRPr>
          </a:p>
          <a:p>
            <a:pPr marL="557213" lvl="1" indent="-214313">
              <a:spcBef>
                <a:spcPts val="0"/>
              </a:spcBef>
              <a:buFont typeface="+mj-lt"/>
              <a:buAutoNum type="arabicPeriod" startAt="6"/>
              <a:tabLst>
                <a:tab pos="128588" algn="l"/>
              </a:tabLst>
            </a:pPr>
            <a:r>
              <a:rPr lang="en-US" dirty="0">
                <a:effectLst/>
                <a:latin typeface="Times New Roman" panose="02020603050405020304" pitchFamily="18" charset="0"/>
                <a:ea typeface="Times New Roman" panose="02020603050405020304" pitchFamily="18" charset="0"/>
              </a:rPr>
              <a:t>CNC machines find the widest application in the field of </a:t>
            </a:r>
            <a:endParaRPr lang="en-US" sz="2100" dirty="0">
              <a:latin typeface="Times New Roman" panose="02020603050405020304" pitchFamily="18" charset="0"/>
              <a:ea typeface="Times New Roman" panose="02020603050405020304" pitchFamily="18" charset="0"/>
            </a:endParaRPr>
          </a:p>
          <a:p>
            <a:pPr marL="0" indent="0">
              <a:spcBef>
                <a:spcPts val="0"/>
              </a:spcBef>
              <a:buNone/>
            </a:pP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Mass production</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Small lot and batch production</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Non-conventional machining</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None of the above</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endParaRPr lang="en-US" sz="240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639655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spcBef>
                <a:spcPts val="0"/>
              </a:spcBef>
              <a:buNone/>
            </a:pPr>
            <a:r>
              <a:rPr lang="en-US" dirty="0">
                <a:effectLst/>
                <a:latin typeface="Times New Roman" panose="02020603050405020304" pitchFamily="18"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557213" lvl="1" indent="-214313">
              <a:spcBef>
                <a:spcPts val="0"/>
              </a:spcBef>
              <a:buFont typeface="+mj-lt"/>
              <a:buAutoNum type="arabicPeriod" startAt="6"/>
              <a:tabLst>
                <a:tab pos="0" algn="l"/>
              </a:tabLst>
            </a:pPr>
            <a:r>
              <a:rPr lang="en-US" dirty="0">
                <a:effectLst/>
                <a:latin typeface="Times New Roman" panose="02020603050405020304" pitchFamily="18" charset="0"/>
                <a:ea typeface="Times New Roman" panose="02020603050405020304" pitchFamily="18" charset="0"/>
              </a:rPr>
              <a:t>CNC machining has the following main advantage over conventional machining practice</a:t>
            </a:r>
            <a:endParaRPr lang="en-US" sz="2100" dirty="0">
              <a:latin typeface="Times New Roman" panose="02020603050405020304" pitchFamily="18" charset="0"/>
              <a:ea typeface="Times New Roman" panose="02020603050405020304" pitchFamily="18" charset="0"/>
            </a:endParaRPr>
          </a:p>
          <a:p>
            <a:pPr marL="0" indent="0">
              <a:spcBef>
                <a:spcPts val="0"/>
              </a:spcBef>
              <a:buNone/>
            </a:pPr>
            <a:endParaRPr lang="en-US" sz="2400" dirty="0">
              <a:latin typeface="Times New Roman" panose="02020603050405020304" pitchFamily="18" charset="0"/>
              <a:ea typeface="Times New Roman" panose="02020603050405020304" pitchFamily="18" charset="0"/>
            </a:endParaRPr>
          </a:p>
          <a:p>
            <a:pPr marL="557213" lvl="1" indent="-214313">
              <a:spcBef>
                <a:spcPts val="0"/>
              </a:spcBef>
              <a:buFont typeface="+mj-lt"/>
              <a:buAutoNum type="alphaLcPeriod"/>
              <a:tabLst>
                <a:tab pos="0" algn="l"/>
              </a:tabLst>
            </a:pPr>
            <a:r>
              <a:rPr lang="en-US" dirty="0">
                <a:effectLst/>
                <a:latin typeface="Times New Roman" panose="02020603050405020304" pitchFamily="18" charset="0"/>
                <a:ea typeface="Times New Roman" panose="02020603050405020304" pitchFamily="18" charset="0"/>
              </a:rPr>
              <a:t>Ability to employ higher cutting speeds, feeds and depths of cut</a:t>
            </a:r>
            <a:endParaRPr lang="en-US" sz="2100" dirty="0">
              <a:latin typeface="Times New Roman" panose="02020603050405020304" pitchFamily="18" charset="0"/>
              <a:ea typeface="Times New Roman" panose="02020603050405020304" pitchFamily="18" charset="0"/>
            </a:endParaRPr>
          </a:p>
          <a:p>
            <a:pPr marL="557213" lvl="1" indent="-214313">
              <a:spcBef>
                <a:spcPts val="0"/>
              </a:spcBef>
              <a:buFont typeface="+mj-lt"/>
              <a:buAutoNum type="alphaLcPeriod"/>
              <a:tabLst>
                <a:tab pos="0" algn="l"/>
              </a:tabLst>
            </a:pPr>
            <a:r>
              <a:rPr lang="en-US" dirty="0">
                <a:effectLst/>
                <a:latin typeface="Times New Roman" panose="02020603050405020304" pitchFamily="18" charset="0"/>
                <a:ea typeface="Times New Roman" panose="02020603050405020304" pitchFamily="18" charset="0"/>
              </a:rPr>
              <a:t>Flexibility</a:t>
            </a:r>
            <a:endParaRPr lang="en-US" sz="2100" dirty="0">
              <a:latin typeface="Times New Roman" panose="02020603050405020304" pitchFamily="18" charset="0"/>
              <a:ea typeface="Times New Roman" panose="02020603050405020304" pitchFamily="18" charset="0"/>
            </a:endParaRPr>
          </a:p>
          <a:p>
            <a:pPr marL="557213" lvl="1" indent="-214313">
              <a:spcBef>
                <a:spcPts val="0"/>
              </a:spcBef>
              <a:buFont typeface="+mj-lt"/>
              <a:buAutoNum type="alphaLcPeriod"/>
              <a:tabLst>
                <a:tab pos="0" algn="l"/>
              </a:tabLst>
            </a:pPr>
            <a:r>
              <a:rPr lang="en-US" dirty="0">
                <a:effectLst/>
                <a:latin typeface="Times New Roman" panose="02020603050405020304" pitchFamily="18" charset="0"/>
                <a:ea typeface="Times New Roman" panose="02020603050405020304" pitchFamily="18" charset="0"/>
              </a:rPr>
              <a:t>Feedback control </a:t>
            </a:r>
            <a:endParaRPr lang="en-US" sz="2100" dirty="0">
              <a:latin typeface="Times New Roman" panose="02020603050405020304" pitchFamily="18" charset="0"/>
              <a:ea typeface="Times New Roman" panose="02020603050405020304" pitchFamily="18" charset="0"/>
            </a:endParaRPr>
          </a:p>
          <a:p>
            <a:pPr marL="557213" lvl="1" indent="-214313">
              <a:spcBef>
                <a:spcPts val="0"/>
              </a:spcBef>
              <a:buFont typeface="+mj-lt"/>
              <a:buAutoNum type="alphaLcPeriod"/>
              <a:tabLst>
                <a:tab pos="0" algn="l"/>
              </a:tabLst>
            </a:pPr>
            <a:r>
              <a:rPr lang="en-US" dirty="0">
                <a:effectLst/>
                <a:latin typeface="Times New Roman" panose="02020603050405020304" pitchFamily="18" charset="0"/>
                <a:ea typeface="Times New Roman" panose="02020603050405020304" pitchFamily="18" charset="0"/>
              </a:rPr>
              <a:t>None of the others</a:t>
            </a:r>
            <a:endParaRPr lang="en-US" sz="2100" dirty="0">
              <a:latin typeface="Times New Roman" panose="02020603050405020304" pitchFamily="18" charset="0"/>
              <a:ea typeface="Times New Roman" panose="02020603050405020304" pitchFamily="18" charset="0"/>
            </a:endParaRPr>
          </a:p>
          <a:p>
            <a:pPr marL="0" indent="0">
              <a:spcBef>
                <a:spcPts val="0"/>
              </a:spcBef>
              <a:buNone/>
            </a:pPr>
            <a:endParaRPr lang="en-US" sz="240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0553877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a:spcBef>
                <a:spcPts val="0"/>
              </a:spcBef>
            </a:pPr>
            <a:r>
              <a:rPr lang="en-US" sz="1125" dirty="0">
                <a:solidFill>
                  <a:prstClr val="black"/>
                </a:solidFill>
                <a:latin typeface="Times New Roman" panose="02020603050405020304" pitchFamily="18" charset="0"/>
                <a:ea typeface="Times New Roman" panose="02020603050405020304" pitchFamily="18" charset="0"/>
              </a:rPr>
              <a:t>9. </a:t>
            </a:r>
            <a:r>
              <a:rPr lang="en-US" sz="1350" dirty="0">
                <a:solidFill>
                  <a:prstClr val="black"/>
                </a:solidFill>
                <a:latin typeface="Times New Roman" panose="02020603050405020304" pitchFamily="18" charset="0"/>
                <a:ea typeface="Times New Roman" panose="02020603050405020304" pitchFamily="18" charset="0"/>
              </a:rPr>
              <a:t>On the CNC lathe</a:t>
            </a:r>
          </a:p>
          <a:p>
            <a:pPr marL="0">
              <a:spcBef>
                <a:spcPts val="0"/>
              </a:spcBef>
            </a:pPr>
            <a:r>
              <a:rPr lang="en-US" sz="1350" dirty="0">
                <a:solidFill>
                  <a:prstClr val="black"/>
                </a:solidFill>
                <a:latin typeface="Times New Roman" panose="02020603050405020304" pitchFamily="18" charset="0"/>
                <a:ea typeface="Times New Roman" panose="02020603050405020304" pitchFamily="18" charset="0"/>
              </a:rPr>
              <a:t> </a:t>
            </a:r>
          </a:p>
          <a:p>
            <a:pPr marL="257175" indent="-257175">
              <a:spcBef>
                <a:spcPts val="0"/>
              </a:spcBef>
              <a:buFont typeface="+mj-lt"/>
              <a:buAutoNum type="alphaLcPeriod"/>
              <a:tabLst>
                <a:tab pos="342900" algn="l"/>
              </a:tabLst>
            </a:pPr>
            <a:r>
              <a:rPr lang="en-US" sz="1350" dirty="0">
                <a:solidFill>
                  <a:prstClr val="black"/>
                </a:solidFill>
                <a:latin typeface="Times New Roman" panose="02020603050405020304" pitchFamily="18" charset="0"/>
                <a:ea typeface="Times New Roman" panose="02020603050405020304" pitchFamily="18" charset="0"/>
              </a:rPr>
              <a:t>2-D programming is sufficient</a:t>
            </a:r>
          </a:p>
          <a:p>
            <a:pPr marL="257175" indent="-257175">
              <a:spcBef>
                <a:spcPts val="0"/>
              </a:spcBef>
              <a:buFont typeface="+mj-lt"/>
              <a:buAutoNum type="alphaLcPeriod"/>
              <a:tabLst>
                <a:tab pos="342900" algn="l"/>
              </a:tabLst>
            </a:pPr>
            <a:r>
              <a:rPr lang="en-US" sz="1350" dirty="0">
                <a:solidFill>
                  <a:prstClr val="black"/>
                </a:solidFill>
                <a:latin typeface="Times New Roman" panose="02020603050405020304" pitchFamily="18" charset="0"/>
                <a:ea typeface="Times New Roman" panose="02020603050405020304" pitchFamily="18" charset="0"/>
              </a:rPr>
              <a:t>3-D programming is necessary</a:t>
            </a:r>
          </a:p>
          <a:p>
            <a:pPr marL="257175" indent="-257175">
              <a:spcBef>
                <a:spcPts val="0"/>
              </a:spcBef>
              <a:buFont typeface="+mj-lt"/>
              <a:buAutoNum type="alphaLcPeriod"/>
              <a:tabLst>
                <a:tab pos="342900" algn="l"/>
              </a:tabLst>
            </a:pPr>
            <a:r>
              <a:rPr lang="en-US" sz="1350" dirty="0">
                <a:solidFill>
                  <a:prstClr val="black"/>
                </a:solidFill>
                <a:latin typeface="Times New Roman" panose="02020603050405020304" pitchFamily="18" charset="0"/>
                <a:ea typeface="Times New Roman" panose="02020603050405020304" pitchFamily="18" charset="0"/>
              </a:rPr>
              <a:t>1-D programming is sufficient</a:t>
            </a:r>
          </a:p>
          <a:p>
            <a:pPr marL="257175" indent="-257175">
              <a:spcBef>
                <a:spcPts val="0"/>
              </a:spcBef>
              <a:buFont typeface="+mj-lt"/>
              <a:buAutoNum type="alphaLcPeriod"/>
              <a:tabLst>
                <a:tab pos="342900" algn="l"/>
              </a:tabLst>
            </a:pPr>
            <a:r>
              <a:rPr lang="en-US" sz="1350" dirty="0">
                <a:solidFill>
                  <a:prstClr val="black"/>
                </a:solidFill>
                <a:latin typeface="Times New Roman" panose="02020603050405020304" pitchFamily="18" charset="0"/>
                <a:ea typeface="Times New Roman" panose="02020603050405020304" pitchFamily="18" charset="0"/>
              </a:rPr>
              <a:t>None of the above</a:t>
            </a:r>
          </a:p>
          <a:p>
            <a:endParaRPr lang="en-US" dirty="0"/>
          </a:p>
        </p:txBody>
      </p:sp>
    </p:spTree>
    <p:extLst>
      <p:ext uri="{BB962C8B-B14F-4D97-AF65-F5344CB8AC3E}">
        <p14:creationId xmlns:p14="http://schemas.microsoft.com/office/powerpoint/2010/main" val="17181760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a:spcBef>
                <a:spcPts val="0"/>
              </a:spcBef>
            </a:pPr>
            <a:r>
              <a:rPr lang="en-US" sz="1350" dirty="0">
                <a:solidFill>
                  <a:prstClr val="black"/>
                </a:solidFill>
                <a:latin typeface="Times New Roman" panose="02020603050405020304" pitchFamily="18" charset="0"/>
                <a:ea typeface="Times New Roman" panose="02020603050405020304" pitchFamily="18" charset="0"/>
              </a:rPr>
              <a:t> </a:t>
            </a:r>
            <a:endParaRPr lang="en-US" sz="1500" dirty="0">
              <a:solidFill>
                <a:prstClr val="black"/>
              </a:solidFill>
              <a:latin typeface="Times New Roman" panose="02020603050405020304" pitchFamily="18" charset="0"/>
              <a:ea typeface="Times New Roman" panose="02020603050405020304" pitchFamily="18" charset="0"/>
            </a:endParaRPr>
          </a:p>
          <a:p>
            <a:pPr marL="0">
              <a:spcBef>
                <a:spcPts val="0"/>
              </a:spcBef>
            </a:pPr>
            <a:r>
              <a:rPr lang="en-US" sz="1125" dirty="0">
                <a:solidFill>
                  <a:prstClr val="black"/>
                </a:solidFill>
                <a:latin typeface="Times New Roman" panose="02020603050405020304" pitchFamily="18" charset="0"/>
                <a:ea typeface="Times New Roman" panose="02020603050405020304" pitchFamily="18" charset="0"/>
              </a:rPr>
              <a:t>10.  </a:t>
            </a:r>
            <a:r>
              <a:rPr lang="en-US" sz="1350" dirty="0">
                <a:solidFill>
                  <a:prstClr val="black"/>
                </a:solidFill>
                <a:latin typeface="Times New Roman" panose="02020603050405020304" pitchFamily="18" charset="0"/>
                <a:ea typeface="Times New Roman" panose="02020603050405020304" pitchFamily="18" charset="0"/>
              </a:rPr>
              <a:t>Interpolator is present in case of </a:t>
            </a:r>
          </a:p>
          <a:p>
            <a:pPr marL="0">
              <a:spcBef>
                <a:spcPts val="0"/>
              </a:spcBef>
            </a:pPr>
            <a:r>
              <a:rPr lang="en-US" sz="1350" dirty="0">
                <a:solidFill>
                  <a:prstClr val="black"/>
                </a:solidFill>
                <a:latin typeface="Times New Roman" panose="02020603050405020304" pitchFamily="18" charset="0"/>
                <a:ea typeface="Times New Roman" panose="02020603050405020304" pitchFamily="18" charset="0"/>
              </a:rPr>
              <a:t> </a:t>
            </a:r>
          </a:p>
          <a:p>
            <a:pPr marL="257175" indent="-257175">
              <a:spcBef>
                <a:spcPts val="0"/>
              </a:spcBef>
              <a:buFont typeface="+mj-lt"/>
              <a:buAutoNum type="alphaLcPeriod"/>
              <a:tabLst>
                <a:tab pos="342900" algn="l"/>
              </a:tabLst>
            </a:pPr>
            <a:r>
              <a:rPr lang="en-US" sz="1350" dirty="0">
                <a:solidFill>
                  <a:prstClr val="black"/>
                </a:solidFill>
                <a:latin typeface="Times New Roman" panose="02020603050405020304" pitchFamily="18" charset="0"/>
                <a:ea typeface="Times New Roman" panose="02020603050405020304" pitchFamily="18" charset="0"/>
              </a:rPr>
              <a:t>PTP (Point to point) open loop system</a:t>
            </a:r>
          </a:p>
          <a:p>
            <a:pPr marL="257175" indent="-257175">
              <a:spcBef>
                <a:spcPts val="0"/>
              </a:spcBef>
              <a:buFont typeface="+mj-lt"/>
              <a:buAutoNum type="alphaLcPeriod"/>
              <a:tabLst>
                <a:tab pos="342900" algn="l"/>
              </a:tabLst>
            </a:pPr>
            <a:r>
              <a:rPr lang="en-US" sz="1350" dirty="0">
                <a:solidFill>
                  <a:prstClr val="black"/>
                </a:solidFill>
                <a:latin typeface="Times New Roman" panose="02020603050405020304" pitchFamily="18" charset="0"/>
                <a:ea typeface="Times New Roman" panose="02020603050405020304" pitchFamily="18" charset="0"/>
              </a:rPr>
              <a:t>PTP (Point to point) closed loop system</a:t>
            </a:r>
          </a:p>
          <a:p>
            <a:pPr marL="257175" indent="-257175">
              <a:spcBef>
                <a:spcPts val="0"/>
              </a:spcBef>
              <a:buFont typeface="+mj-lt"/>
              <a:buAutoNum type="alphaLcPeriod"/>
              <a:tabLst>
                <a:tab pos="342900" algn="l"/>
              </a:tabLst>
            </a:pPr>
            <a:r>
              <a:rPr lang="en-US" sz="1350" dirty="0">
                <a:solidFill>
                  <a:prstClr val="black"/>
                </a:solidFill>
                <a:latin typeface="Times New Roman" panose="02020603050405020304" pitchFamily="18" charset="0"/>
                <a:ea typeface="Times New Roman" panose="02020603050405020304" pitchFamily="18" charset="0"/>
              </a:rPr>
              <a:t>Contouring control system</a:t>
            </a:r>
          </a:p>
          <a:p>
            <a:pPr marL="257175" indent="-257175">
              <a:spcBef>
                <a:spcPts val="0"/>
              </a:spcBef>
              <a:buFont typeface="+mj-lt"/>
              <a:buAutoNum type="alphaLcPeriod"/>
              <a:tabLst>
                <a:tab pos="342900" algn="l"/>
              </a:tabLst>
            </a:pPr>
            <a:r>
              <a:rPr lang="en-US" sz="1350" dirty="0">
                <a:solidFill>
                  <a:prstClr val="black"/>
                </a:solidFill>
                <a:latin typeface="Times New Roman" panose="02020603050405020304" pitchFamily="18" charset="0"/>
                <a:ea typeface="Times New Roman" panose="02020603050405020304" pitchFamily="18" charset="0"/>
              </a:rPr>
              <a:t>None of the others</a:t>
            </a:r>
          </a:p>
          <a:p>
            <a:pPr marL="0">
              <a:spcBef>
                <a:spcPts val="0"/>
              </a:spcBef>
            </a:pPr>
            <a:r>
              <a:rPr lang="en-US" sz="1350" dirty="0">
                <a:solidFill>
                  <a:prstClr val="black"/>
                </a:solidFill>
                <a:latin typeface="Times New Roman" panose="02020603050405020304" pitchFamily="18" charset="0"/>
                <a:ea typeface="Times New Roman" panose="02020603050405020304" pitchFamily="18" charset="0"/>
              </a:rPr>
              <a:t> </a:t>
            </a:r>
          </a:p>
          <a:p>
            <a:endParaRPr lang="en-US" dirty="0"/>
          </a:p>
        </p:txBody>
      </p:sp>
    </p:spTree>
    <p:extLst>
      <p:ext uri="{BB962C8B-B14F-4D97-AF65-F5344CB8AC3E}">
        <p14:creationId xmlns:p14="http://schemas.microsoft.com/office/powerpoint/2010/main" val="2582814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57175" indent="-257175">
              <a:spcBef>
                <a:spcPts val="0"/>
              </a:spcBef>
              <a:buFont typeface="+mj-lt"/>
              <a:buAutoNum type="arabicPeriod"/>
              <a:tabLst>
                <a:tab pos="342900" algn="l"/>
              </a:tabLst>
            </a:pPr>
            <a:r>
              <a:rPr lang="en-US" dirty="0">
                <a:effectLst/>
                <a:latin typeface="Times New Roman" panose="02020603050405020304" pitchFamily="18" charset="0"/>
                <a:ea typeface="Times New Roman" panose="02020603050405020304" pitchFamily="18" charset="0"/>
              </a:rPr>
              <a:t>In a CNC turning center, threads of different pitches are cut by</a:t>
            </a:r>
          </a:p>
          <a:p>
            <a:pPr marL="0">
              <a:spcBef>
                <a:spcPts val="0"/>
              </a:spcBef>
            </a:pPr>
            <a:r>
              <a:rPr lang="en-US" dirty="0">
                <a:effectLst/>
                <a:latin typeface="Times New Roman" panose="02020603050405020304" pitchFamily="18" charset="0"/>
                <a:ea typeface="Times New Roman" panose="02020603050405020304" pitchFamily="18" charset="0"/>
              </a:rPr>
              <a:t> </a:t>
            </a: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Different settings of the Meander drive and Norton-tumbler gears</a:t>
            </a: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Different settings of the feed gear box</a:t>
            </a: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Different setting of the speed gear box</a:t>
            </a: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None of the others</a:t>
            </a:r>
          </a:p>
          <a:p>
            <a:endParaRPr lang="en-US" dirty="0"/>
          </a:p>
        </p:txBody>
      </p:sp>
    </p:spTree>
    <p:extLst>
      <p:ext uri="{BB962C8B-B14F-4D97-AF65-F5344CB8AC3E}">
        <p14:creationId xmlns:p14="http://schemas.microsoft.com/office/powerpoint/2010/main" val="38492201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algn="just">
              <a:spcBef>
                <a:spcPts val="0"/>
              </a:spcBef>
            </a:pPr>
            <a:r>
              <a:rPr lang="en-US" dirty="0">
                <a:effectLst/>
                <a:latin typeface="Times New Roman" panose="02020603050405020304" pitchFamily="18" charset="0"/>
                <a:ea typeface="Times New Roman" panose="02020603050405020304" pitchFamily="18" charset="0"/>
              </a:rPr>
              <a:t>5. A point-to-point (PTP) control CNC machine</a:t>
            </a:r>
            <a:endParaRPr lang="en-US" sz="2400" dirty="0">
              <a:latin typeface="Times New Roman" panose="02020603050405020304" pitchFamily="18" charset="0"/>
              <a:ea typeface="Times New Roman" panose="02020603050405020304" pitchFamily="18" charset="0"/>
            </a:endParaRPr>
          </a:p>
          <a:p>
            <a:pPr marL="0" algn="just">
              <a:spcBef>
                <a:spcPts val="0"/>
              </a:spcBef>
            </a:pPr>
            <a:r>
              <a:rPr lang="en-US" dirty="0">
                <a:effectLst/>
                <a:latin typeface="Times New Roman" panose="02020603050405020304" pitchFamily="18"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algn="just">
              <a:spcBef>
                <a:spcPts val="0"/>
              </a:spcBef>
            </a:pPr>
            <a:r>
              <a:rPr lang="en-US" dirty="0">
                <a:effectLst/>
                <a:latin typeface="Times New Roman" panose="02020603050405020304" pitchFamily="18" charset="0"/>
                <a:ea typeface="Times New Roman" panose="02020603050405020304" pitchFamily="18" charset="0"/>
              </a:rPr>
              <a:t>a. Does not have an interpolator</a:t>
            </a:r>
            <a:endParaRPr lang="en-US" sz="2400" dirty="0">
              <a:latin typeface="Times New Roman" panose="02020603050405020304" pitchFamily="18" charset="0"/>
              <a:ea typeface="Times New Roman" panose="02020603050405020304" pitchFamily="18" charset="0"/>
            </a:endParaRPr>
          </a:p>
          <a:p>
            <a:pPr marL="0" algn="just">
              <a:spcBef>
                <a:spcPts val="0"/>
              </a:spcBef>
            </a:pPr>
            <a:r>
              <a:rPr lang="en-US" dirty="0">
                <a:effectLst/>
                <a:latin typeface="Times New Roman" panose="02020603050405020304" pitchFamily="18" charset="0"/>
                <a:ea typeface="Times New Roman" panose="02020603050405020304" pitchFamily="18" charset="0"/>
              </a:rPr>
              <a:t>b. Does not have a position down counter </a:t>
            </a:r>
            <a:endParaRPr lang="en-US" sz="2400" dirty="0">
              <a:latin typeface="Times New Roman" panose="02020603050405020304" pitchFamily="18" charset="0"/>
              <a:ea typeface="Times New Roman" panose="02020603050405020304" pitchFamily="18" charset="0"/>
            </a:endParaRPr>
          </a:p>
          <a:p>
            <a:pPr marL="0" algn="just">
              <a:spcBef>
                <a:spcPts val="0"/>
              </a:spcBef>
            </a:pPr>
            <a:r>
              <a:rPr lang="en-US" dirty="0">
                <a:effectLst/>
                <a:latin typeface="Times New Roman" panose="02020603050405020304" pitchFamily="18" charset="0"/>
                <a:ea typeface="Times New Roman" panose="02020603050405020304" pitchFamily="18" charset="0"/>
              </a:rPr>
              <a:t>c. Never has DC motor as prime mover along any feed axis</a:t>
            </a:r>
            <a:endParaRPr lang="en-US" sz="2400" dirty="0">
              <a:latin typeface="Times New Roman" panose="02020603050405020304" pitchFamily="18" charset="0"/>
              <a:ea typeface="Times New Roman" panose="02020603050405020304" pitchFamily="18" charset="0"/>
            </a:endParaRPr>
          </a:p>
          <a:p>
            <a:pPr marL="0" algn="just">
              <a:spcBef>
                <a:spcPts val="0"/>
              </a:spcBef>
            </a:pPr>
            <a:r>
              <a:rPr lang="en-US" dirty="0">
                <a:effectLst/>
                <a:latin typeface="Times New Roman" panose="02020603050405020304" pitchFamily="18" charset="0"/>
                <a:ea typeface="Times New Roman" panose="02020603050405020304" pitchFamily="18" charset="0"/>
              </a:rPr>
              <a:t>d. None of the others</a:t>
            </a:r>
            <a:endParaRPr lang="en-US" sz="240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42730893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a:spcBef>
                <a:spcPts val="0"/>
              </a:spcBef>
            </a:pPr>
            <a:r>
              <a:rPr lang="en-US" dirty="0">
                <a:effectLst/>
                <a:latin typeface="Times New Roman" panose="02020603050405020304" pitchFamily="18" charset="0"/>
                <a:ea typeface="Times New Roman" panose="02020603050405020304" pitchFamily="18" charset="0"/>
              </a:rPr>
              <a:t>CNC machines find the widest application in the field of </a:t>
            </a:r>
            <a:endParaRPr lang="en-US" sz="2400" dirty="0">
              <a:latin typeface="Times New Roman" panose="02020603050405020304" pitchFamily="18" charset="0"/>
              <a:ea typeface="Times New Roman" panose="02020603050405020304" pitchFamily="18" charset="0"/>
            </a:endParaRPr>
          </a:p>
          <a:p>
            <a:pPr marL="0">
              <a:spcBef>
                <a:spcPts val="0"/>
              </a:spcBef>
            </a:pPr>
            <a:r>
              <a:rPr lang="en-US" dirty="0">
                <a:effectLst/>
                <a:latin typeface="Times New Roman" panose="02020603050405020304" pitchFamily="18"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Mass production</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Small lot and batch production</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Non-conventional machining</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Machining of hard substances</a:t>
            </a:r>
            <a:endParaRPr lang="en-US" sz="2400" dirty="0">
              <a:latin typeface="Times New Roman" panose="02020603050405020304" pitchFamily="18" charset="0"/>
              <a:ea typeface="Times New Roman" panose="02020603050405020304" pitchFamily="18" charset="0"/>
            </a:endParaRP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None of the others</a:t>
            </a:r>
            <a:endParaRPr lang="en-US" sz="2400" dirty="0">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4716630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0" i="0" dirty="0">
                <a:solidFill>
                  <a:srgbClr val="222222"/>
                </a:solidFill>
                <a:effectLst/>
                <a:latin typeface="arial" panose="020B0604020202020204" pitchFamily="34" charset="0"/>
              </a:rPr>
              <a:t>2. In a CNC milling machine, a circular cut is always produced</a:t>
            </a:r>
            <a:br>
              <a:rPr lang="en-US" dirty="0"/>
            </a:br>
            <a:br>
              <a:rPr lang="en-US" dirty="0"/>
            </a:br>
            <a:r>
              <a:rPr lang="en-US" b="0" i="0" dirty="0">
                <a:solidFill>
                  <a:srgbClr val="222222"/>
                </a:solidFill>
                <a:effectLst/>
                <a:latin typeface="arial" panose="020B0604020202020204" pitchFamily="34" charset="0"/>
              </a:rPr>
              <a:t>a. by operator's skill and experience</a:t>
            </a:r>
            <a:br>
              <a:rPr lang="en-US" dirty="0"/>
            </a:br>
            <a:r>
              <a:rPr lang="en-US" b="0" i="0" dirty="0">
                <a:solidFill>
                  <a:srgbClr val="222222"/>
                </a:solidFill>
                <a:effectLst/>
                <a:latin typeface="arial" panose="020B0604020202020204" pitchFamily="34" charset="0"/>
              </a:rPr>
              <a:t>b. by copy milling from a master circular shape</a:t>
            </a:r>
            <a:br>
              <a:rPr lang="en-US" dirty="0"/>
            </a:br>
            <a:r>
              <a:rPr lang="en-US" b="0" i="0" dirty="0">
                <a:solidFill>
                  <a:srgbClr val="222222"/>
                </a:solidFill>
                <a:effectLst/>
                <a:latin typeface="arial" panose="020B0604020202020204" pitchFamily="34" charset="0"/>
              </a:rPr>
              <a:t>c. By combined motion of feed axes</a:t>
            </a:r>
            <a:br>
              <a:rPr lang="en-US" dirty="0"/>
            </a:br>
            <a:r>
              <a:rPr lang="en-US" b="0" i="0" dirty="0">
                <a:solidFill>
                  <a:srgbClr val="222222"/>
                </a:solidFill>
                <a:effectLst/>
                <a:latin typeface="arial" panose="020B0604020202020204" pitchFamily="34" charset="0"/>
              </a:rPr>
              <a:t>d. None of the others</a:t>
            </a:r>
            <a:endParaRPr lang="en-US" dirty="0"/>
          </a:p>
        </p:txBody>
      </p:sp>
    </p:spTree>
    <p:extLst>
      <p:ext uri="{BB962C8B-B14F-4D97-AF65-F5344CB8AC3E}">
        <p14:creationId xmlns:p14="http://schemas.microsoft.com/office/powerpoint/2010/main" val="7056339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r="63458"/>
          <a:stretch/>
        </p:blipFill>
        <p:spPr>
          <a:xfrm>
            <a:off x="530090" y="2464274"/>
            <a:ext cx="4935031" cy="3029803"/>
          </a:xfrm>
          <a:prstGeom prst="rect">
            <a:avLst/>
          </a:prstGeom>
        </p:spPr>
      </p:pic>
    </p:spTree>
    <p:extLst>
      <p:ext uri="{BB962C8B-B14F-4D97-AF65-F5344CB8AC3E}">
        <p14:creationId xmlns:p14="http://schemas.microsoft.com/office/powerpoint/2010/main" val="15673968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57175" indent="-257175">
              <a:lnSpc>
                <a:spcPct val="107000"/>
              </a:lnSpc>
              <a:spcBef>
                <a:spcPts val="0"/>
              </a:spcBef>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In case of a CNC drilling machine, whenever ther</a:t>
            </a:r>
            <a:r>
              <a:rPr lang="en-IN" dirty="0">
                <a:latin typeface="Calibri" panose="020F0502020204030204" pitchFamily="34" charset="0"/>
                <a:ea typeface="Calibri" panose="020F0502020204030204" pitchFamily="34" charset="0"/>
                <a:cs typeface="Times New Roman" panose="02020603050405020304" pitchFamily="18" charset="0"/>
              </a:rPr>
              <a:t>e is table motion, </a:t>
            </a:r>
            <a:r>
              <a:rPr lang="en-IN" dirty="0">
                <a:effectLst/>
                <a:latin typeface="Calibri" panose="020F0502020204030204" pitchFamily="34" charset="0"/>
                <a:ea typeface="Calibri" panose="020F0502020204030204" pitchFamily="34" charset="0"/>
                <a:cs typeface="Times New Roman" panose="02020603050405020304" pitchFamily="18" charset="0"/>
              </a:rPr>
              <a:t>the speed of X-Y table along X axis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07000"/>
              </a:lnSpc>
              <a:spcBef>
                <a:spcPts val="0"/>
              </a:spcBef>
              <a:buFont typeface="+mj-lt"/>
              <a:buAutoNum type="alphaLcPeriod"/>
            </a:pPr>
            <a:r>
              <a:rPr lang="en-IN" dirty="0">
                <a:effectLst/>
                <a:latin typeface="Calibri" panose="020F0502020204030204" pitchFamily="34" charset="0"/>
                <a:ea typeface="Calibri" panose="020F0502020204030204" pitchFamily="34" charset="0"/>
                <a:cs typeface="Times New Roman" panose="02020603050405020304" pitchFamily="18" charset="0"/>
              </a:rPr>
              <a:t>Is always same</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07000"/>
              </a:lnSpc>
              <a:spcBef>
                <a:spcPts val="0"/>
              </a:spcBef>
              <a:buFont typeface="+mj-lt"/>
              <a:buAutoNum type="alphaLcPeriod"/>
            </a:pPr>
            <a:r>
              <a:rPr lang="en-IN" dirty="0">
                <a:effectLst/>
                <a:latin typeface="Calibri" panose="020F0502020204030204" pitchFamily="34" charset="0"/>
                <a:ea typeface="Calibri" panose="020F0502020204030204" pitchFamily="34" charset="0"/>
                <a:cs typeface="Times New Roman" panose="02020603050405020304" pitchFamily="18" charset="0"/>
              </a:rPr>
              <a:t>Can be different for different lines of program</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07000"/>
              </a:lnSpc>
              <a:spcBef>
                <a:spcPts val="0"/>
              </a:spcBef>
              <a:buFont typeface="+mj-lt"/>
              <a:buAutoNum type="alphaLcPeriod"/>
            </a:pPr>
            <a:r>
              <a:rPr lang="en-IN" dirty="0">
                <a:effectLst/>
                <a:latin typeface="Calibri" panose="020F0502020204030204" pitchFamily="34" charset="0"/>
                <a:ea typeface="Calibri" panose="020F0502020204030204" pitchFamily="34" charset="0"/>
                <a:cs typeface="Times New Roman" panose="02020603050405020304" pitchFamily="18" charset="0"/>
              </a:rPr>
              <a:t>Is always 0</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07000"/>
              </a:lnSpc>
              <a:spcBef>
                <a:spcPts val="0"/>
              </a:spcBef>
              <a:spcAft>
                <a:spcPts val="600"/>
              </a:spcAft>
              <a:buFont typeface="+mj-lt"/>
              <a:buAutoNum type="alphaLcPeriod"/>
            </a:pPr>
            <a:r>
              <a:rPr lang="en-IN" dirty="0">
                <a:effectLst/>
                <a:latin typeface="Calibri" panose="020F0502020204030204" pitchFamily="34" charset="0"/>
                <a:ea typeface="Calibri" panose="020F0502020204030204" pitchFamily="34" charset="0"/>
                <a:cs typeface="Times New Roman" panose="02020603050405020304" pitchFamily="18" charset="0"/>
              </a:rPr>
              <a:t>None of the others</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441390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signals, Binary logic and logic gates </a:t>
            </a:r>
          </a:p>
        </p:txBody>
      </p:sp>
      <p:sp>
        <p:nvSpPr>
          <p:cNvPr id="3" name="Content Placeholder 2"/>
          <p:cNvSpPr>
            <a:spLocks noGrp="1"/>
          </p:cNvSpPr>
          <p:nvPr>
            <p:ph idx="1"/>
          </p:nvPr>
        </p:nvSpPr>
        <p:spPr>
          <a:xfrm>
            <a:off x="628650" y="2017835"/>
            <a:ext cx="7886700" cy="3472138"/>
          </a:xfrm>
        </p:spPr>
        <p:txBody>
          <a:bodyPr/>
          <a:lstStyle/>
          <a:p>
            <a:r>
              <a:rPr lang="en-US" dirty="0"/>
              <a:t>Digital circuitry is employed in almost all aspects of CNC control. Example : Data input, data storage, data processing, interpolation, motion execution, feedback etc.</a:t>
            </a:r>
          </a:p>
        </p:txBody>
      </p:sp>
      <p:grpSp>
        <p:nvGrpSpPr>
          <p:cNvPr id="24" name="Group 23"/>
          <p:cNvGrpSpPr/>
          <p:nvPr/>
        </p:nvGrpSpPr>
        <p:grpSpPr>
          <a:xfrm>
            <a:off x="817199" y="3618427"/>
            <a:ext cx="4550991" cy="1054801"/>
            <a:chOff x="838200" y="2306086"/>
            <a:chExt cx="6067988" cy="1406401"/>
          </a:xfrm>
        </p:grpSpPr>
        <p:grpSp>
          <p:nvGrpSpPr>
            <p:cNvPr id="17" name="Group 16"/>
            <p:cNvGrpSpPr/>
            <p:nvPr/>
          </p:nvGrpSpPr>
          <p:grpSpPr>
            <a:xfrm>
              <a:off x="1143000" y="2306086"/>
              <a:ext cx="5411496" cy="1406401"/>
              <a:chOff x="1143000" y="2306086"/>
              <a:chExt cx="5411496" cy="1406401"/>
            </a:xfrm>
          </p:grpSpPr>
          <p:cxnSp>
            <p:nvCxnSpPr>
              <p:cNvPr id="5" name="Straight Arrow Connector 4"/>
              <p:cNvCxnSpPr/>
              <p:nvPr/>
            </p:nvCxnSpPr>
            <p:spPr>
              <a:xfrm>
                <a:off x="1143000" y="2672862"/>
                <a:ext cx="2303585"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143000" y="3264877"/>
                <a:ext cx="2303585"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Chord 9"/>
              <p:cNvSpPr/>
              <p:nvPr/>
            </p:nvSpPr>
            <p:spPr>
              <a:xfrm rot="5400000" flipV="1">
                <a:off x="2538879" y="2000456"/>
                <a:ext cx="1406401" cy="2017662"/>
              </a:xfrm>
              <a:prstGeom prst="chord">
                <a:avLst>
                  <a:gd name="adj1" fmla="val 918245"/>
                  <a:gd name="adj2" fmla="val 985037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p>
                <a:pPr algn="ctr"/>
                <a:r>
                  <a:rPr lang="en-US" sz="1350" dirty="0">
                    <a:solidFill>
                      <a:schemeClr val="tx1"/>
                    </a:solidFill>
                  </a:rPr>
                  <a:t>                   AND</a:t>
                </a:r>
              </a:p>
            </p:txBody>
          </p:sp>
          <p:cxnSp>
            <p:nvCxnSpPr>
              <p:cNvPr id="13" name="Straight Arrow Connector 12"/>
              <p:cNvCxnSpPr/>
              <p:nvPr/>
            </p:nvCxnSpPr>
            <p:spPr>
              <a:xfrm>
                <a:off x="4250911" y="3009286"/>
                <a:ext cx="2303585"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838200" y="3150767"/>
              <a:ext cx="351692" cy="400109"/>
            </a:xfrm>
            <a:prstGeom prst="rect">
              <a:avLst/>
            </a:prstGeom>
            <a:noFill/>
          </p:spPr>
          <p:txBody>
            <a:bodyPr wrap="square" rtlCol="0">
              <a:spAutoFit/>
            </a:bodyPr>
            <a:lstStyle/>
            <a:p>
              <a:r>
                <a:rPr lang="en-US" sz="1350" dirty="0"/>
                <a:t>b</a:t>
              </a:r>
            </a:p>
          </p:txBody>
        </p:sp>
        <p:sp>
          <p:nvSpPr>
            <p:cNvPr id="21" name="TextBox 20"/>
            <p:cNvSpPr txBox="1"/>
            <p:nvPr/>
          </p:nvSpPr>
          <p:spPr>
            <a:xfrm>
              <a:off x="838200" y="2488197"/>
              <a:ext cx="351692" cy="400109"/>
            </a:xfrm>
            <a:prstGeom prst="rect">
              <a:avLst/>
            </a:prstGeom>
            <a:noFill/>
          </p:spPr>
          <p:txBody>
            <a:bodyPr wrap="square" rtlCol="0">
              <a:spAutoFit/>
            </a:bodyPr>
            <a:lstStyle/>
            <a:p>
              <a:r>
                <a:rPr lang="en-US" sz="1350" dirty="0"/>
                <a:t>a</a:t>
              </a:r>
            </a:p>
          </p:txBody>
        </p:sp>
        <p:sp>
          <p:nvSpPr>
            <p:cNvPr id="23" name="TextBox 22"/>
            <p:cNvSpPr txBox="1"/>
            <p:nvPr/>
          </p:nvSpPr>
          <p:spPr>
            <a:xfrm>
              <a:off x="6554496" y="2831421"/>
              <a:ext cx="351692" cy="400109"/>
            </a:xfrm>
            <a:prstGeom prst="rect">
              <a:avLst/>
            </a:prstGeom>
            <a:noFill/>
          </p:spPr>
          <p:txBody>
            <a:bodyPr wrap="square" rtlCol="0">
              <a:spAutoFit/>
            </a:bodyPr>
            <a:lstStyle/>
            <a:p>
              <a:r>
                <a:rPr lang="en-US" sz="1350" dirty="0"/>
                <a:t>c</a:t>
              </a:r>
            </a:p>
          </p:txBody>
        </p:sp>
      </p:grpSp>
      <p:grpSp>
        <p:nvGrpSpPr>
          <p:cNvPr id="42" name="Group 41"/>
          <p:cNvGrpSpPr/>
          <p:nvPr/>
        </p:nvGrpSpPr>
        <p:grpSpPr>
          <a:xfrm>
            <a:off x="817199" y="4999235"/>
            <a:ext cx="4550991" cy="816684"/>
            <a:chOff x="1189892" y="4519247"/>
            <a:chExt cx="6067988" cy="1088911"/>
          </a:xfrm>
        </p:grpSpPr>
        <p:grpSp>
          <p:nvGrpSpPr>
            <p:cNvPr id="25" name="Group 24"/>
            <p:cNvGrpSpPr/>
            <p:nvPr/>
          </p:nvGrpSpPr>
          <p:grpSpPr>
            <a:xfrm>
              <a:off x="1189892" y="4545479"/>
              <a:ext cx="6067988" cy="1062679"/>
              <a:chOff x="838200" y="2488196"/>
              <a:chExt cx="6067988" cy="1062679"/>
            </a:xfrm>
          </p:grpSpPr>
          <p:grpSp>
            <p:nvGrpSpPr>
              <p:cNvPr id="26" name="Group 25"/>
              <p:cNvGrpSpPr/>
              <p:nvPr/>
            </p:nvGrpSpPr>
            <p:grpSpPr>
              <a:xfrm>
                <a:off x="1143000" y="2672862"/>
                <a:ext cx="5411496" cy="592015"/>
                <a:chOff x="1143000" y="2672862"/>
                <a:chExt cx="5411496" cy="592015"/>
              </a:xfrm>
            </p:grpSpPr>
            <p:cxnSp>
              <p:nvCxnSpPr>
                <p:cNvPr id="30" name="Straight Arrow Connector 29"/>
                <p:cNvCxnSpPr/>
                <p:nvPr/>
              </p:nvCxnSpPr>
              <p:spPr>
                <a:xfrm>
                  <a:off x="1143000" y="2672862"/>
                  <a:ext cx="2303585"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143000" y="3264877"/>
                  <a:ext cx="2303585"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250911" y="3009286"/>
                  <a:ext cx="2303585"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838200" y="3150766"/>
                <a:ext cx="351692" cy="400109"/>
              </a:xfrm>
              <a:prstGeom prst="rect">
                <a:avLst/>
              </a:prstGeom>
              <a:noFill/>
              <a:ln>
                <a:noFill/>
              </a:ln>
            </p:spPr>
            <p:txBody>
              <a:bodyPr wrap="square" rtlCol="0">
                <a:spAutoFit/>
              </a:bodyPr>
              <a:lstStyle/>
              <a:p>
                <a:r>
                  <a:rPr lang="en-US" sz="1350" dirty="0"/>
                  <a:t>b</a:t>
                </a:r>
              </a:p>
            </p:txBody>
          </p:sp>
          <p:sp>
            <p:nvSpPr>
              <p:cNvPr id="28" name="TextBox 27"/>
              <p:cNvSpPr txBox="1"/>
              <p:nvPr/>
            </p:nvSpPr>
            <p:spPr>
              <a:xfrm>
                <a:off x="838200" y="2488196"/>
                <a:ext cx="351692" cy="400109"/>
              </a:xfrm>
              <a:prstGeom prst="rect">
                <a:avLst/>
              </a:prstGeom>
              <a:noFill/>
              <a:ln>
                <a:noFill/>
              </a:ln>
            </p:spPr>
            <p:txBody>
              <a:bodyPr wrap="square" rtlCol="0">
                <a:spAutoFit/>
              </a:bodyPr>
              <a:lstStyle/>
              <a:p>
                <a:r>
                  <a:rPr lang="en-US" sz="1350" dirty="0"/>
                  <a:t>a</a:t>
                </a:r>
              </a:p>
            </p:txBody>
          </p:sp>
          <p:sp>
            <p:nvSpPr>
              <p:cNvPr id="29" name="TextBox 28"/>
              <p:cNvSpPr txBox="1"/>
              <p:nvPr/>
            </p:nvSpPr>
            <p:spPr>
              <a:xfrm>
                <a:off x="6554496" y="2831421"/>
                <a:ext cx="351692" cy="400109"/>
              </a:xfrm>
              <a:prstGeom prst="rect">
                <a:avLst/>
              </a:prstGeom>
              <a:noFill/>
              <a:ln>
                <a:noFill/>
              </a:ln>
            </p:spPr>
            <p:txBody>
              <a:bodyPr wrap="square" rtlCol="0">
                <a:spAutoFit/>
              </a:bodyPr>
              <a:lstStyle/>
              <a:p>
                <a:r>
                  <a:rPr lang="en-US" sz="1350" dirty="0"/>
                  <a:t>c</a:t>
                </a:r>
              </a:p>
            </p:txBody>
          </p:sp>
        </p:grpSp>
        <p:sp>
          <p:nvSpPr>
            <p:cNvPr id="35" name="Freeform 34"/>
            <p:cNvSpPr/>
            <p:nvPr/>
          </p:nvSpPr>
          <p:spPr>
            <a:xfrm>
              <a:off x="3640015" y="4519247"/>
              <a:ext cx="200588" cy="1058134"/>
            </a:xfrm>
            <a:custGeom>
              <a:avLst/>
              <a:gdLst>
                <a:gd name="connsiteX0" fmla="*/ 0 w 214272"/>
                <a:gd name="connsiteY0" fmla="*/ 0 h 1125416"/>
                <a:gd name="connsiteX1" fmla="*/ 158262 w 214272"/>
                <a:gd name="connsiteY1" fmla="*/ 281354 h 1125416"/>
                <a:gd name="connsiteX2" fmla="*/ 211016 w 214272"/>
                <a:gd name="connsiteY2" fmla="*/ 474785 h 1125416"/>
                <a:gd name="connsiteX3" fmla="*/ 193431 w 214272"/>
                <a:gd name="connsiteY3" fmla="*/ 703385 h 1125416"/>
                <a:gd name="connsiteX4" fmla="*/ 70339 w 214272"/>
                <a:gd name="connsiteY4" fmla="*/ 1125416 h 1125416"/>
                <a:gd name="connsiteX5" fmla="*/ 70339 w 214272"/>
                <a:gd name="connsiteY5" fmla="*/ 1125416 h 11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272" h="1125416">
                  <a:moveTo>
                    <a:pt x="0" y="0"/>
                  </a:moveTo>
                  <a:cubicBezTo>
                    <a:pt x="61546" y="101111"/>
                    <a:pt x="123093" y="202223"/>
                    <a:pt x="158262" y="281354"/>
                  </a:cubicBezTo>
                  <a:cubicBezTo>
                    <a:pt x="193431" y="360485"/>
                    <a:pt x="205155" y="404447"/>
                    <a:pt x="211016" y="474785"/>
                  </a:cubicBezTo>
                  <a:cubicBezTo>
                    <a:pt x="216877" y="545123"/>
                    <a:pt x="216877" y="594947"/>
                    <a:pt x="193431" y="703385"/>
                  </a:cubicBezTo>
                  <a:cubicBezTo>
                    <a:pt x="169985" y="811823"/>
                    <a:pt x="70339" y="1125416"/>
                    <a:pt x="70339" y="1125416"/>
                  </a:cubicBezTo>
                  <a:lnTo>
                    <a:pt x="70339" y="1125416"/>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Freeform 35"/>
            <p:cNvSpPr/>
            <p:nvPr/>
          </p:nvSpPr>
          <p:spPr>
            <a:xfrm>
              <a:off x="3640015" y="4536831"/>
              <a:ext cx="967154" cy="527538"/>
            </a:xfrm>
            <a:custGeom>
              <a:avLst/>
              <a:gdLst>
                <a:gd name="connsiteX0" fmla="*/ 0 w 967154"/>
                <a:gd name="connsiteY0" fmla="*/ 0 h 527538"/>
                <a:gd name="connsiteX1" fmla="*/ 386862 w 967154"/>
                <a:gd name="connsiteY1" fmla="*/ 35169 h 527538"/>
                <a:gd name="connsiteX2" fmla="*/ 633047 w 967154"/>
                <a:gd name="connsiteY2" fmla="*/ 211015 h 527538"/>
                <a:gd name="connsiteX3" fmla="*/ 967154 w 967154"/>
                <a:gd name="connsiteY3" fmla="*/ 527538 h 527538"/>
                <a:gd name="connsiteX4" fmla="*/ 967154 w 967154"/>
                <a:gd name="connsiteY4" fmla="*/ 527538 h 527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154" h="527538">
                  <a:moveTo>
                    <a:pt x="0" y="0"/>
                  </a:moveTo>
                  <a:cubicBezTo>
                    <a:pt x="140677" y="0"/>
                    <a:pt x="281354" y="0"/>
                    <a:pt x="386862" y="35169"/>
                  </a:cubicBezTo>
                  <a:cubicBezTo>
                    <a:pt x="492370" y="70338"/>
                    <a:pt x="536332" y="128954"/>
                    <a:pt x="633047" y="211015"/>
                  </a:cubicBezTo>
                  <a:cubicBezTo>
                    <a:pt x="729762" y="293077"/>
                    <a:pt x="967154" y="527538"/>
                    <a:pt x="967154" y="527538"/>
                  </a:cubicBezTo>
                  <a:lnTo>
                    <a:pt x="967154" y="52753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Freeform 37"/>
            <p:cNvSpPr/>
            <p:nvPr/>
          </p:nvSpPr>
          <p:spPr>
            <a:xfrm flipV="1">
              <a:off x="3640015" y="5048253"/>
              <a:ext cx="975291" cy="529127"/>
            </a:xfrm>
            <a:custGeom>
              <a:avLst/>
              <a:gdLst>
                <a:gd name="connsiteX0" fmla="*/ 0 w 967154"/>
                <a:gd name="connsiteY0" fmla="*/ 0 h 527538"/>
                <a:gd name="connsiteX1" fmla="*/ 386862 w 967154"/>
                <a:gd name="connsiteY1" fmla="*/ 35169 h 527538"/>
                <a:gd name="connsiteX2" fmla="*/ 633047 w 967154"/>
                <a:gd name="connsiteY2" fmla="*/ 211015 h 527538"/>
                <a:gd name="connsiteX3" fmla="*/ 967154 w 967154"/>
                <a:gd name="connsiteY3" fmla="*/ 527538 h 527538"/>
                <a:gd name="connsiteX4" fmla="*/ 967154 w 967154"/>
                <a:gd name="connsiteY4" fmla="*/ 527538 h 527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154" h="527538">
                  <a:moveTo>
                    <a:pt x="0" y="0"/>
                  </a:moveTo>
                  <a:cubicBezTo>
                    <a:pt x="140677" y="0"/>
                    <a:pt x="281354" y="0"/>
                    <a:pt x="386862" y="35169"/>
                  </a:cubicBezTo>
                  <a:cubicBezTo>
                    <a:pt x="492370" y="70338"/>
                    <a:pt x="536332" y="128954"/>
                    <a:pt x="633047" y="211015"/>
                  </a:cubicBezTo>
                  <a:cubicBezTo>
                    <a:pt x="729762" y="293077"/>
                    <a:pt x="967154" y="527538"/>
                    <a:pt x="967154" y="527538"/>
                  </a:cubicBezTo>
                  <a:lnTo>
                    <a:pt x="967154" y="52753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TextBox 39"/>
            <p:cNvSpPr txBox="1"/>
            <p:nvPr/>
          </p:nvSpPr>
          <p:spPr>
            <a:xfrm>
              <a:off x="3947745" y="4876417"/>
              <a:ext cx="612531" cy="400109"/>
            </a:xfrm>
            <a:prstGeom prst="rect">
              <a:avLst/>
            </a:prstGeom>
            <a:noFill/>
            <a:ln>
              <a:noFill/>
            </a:ln>
          </p:spPr>
          <p:txBody>
            <a:bodyPr wrap="square" rtlCol="0">
              <a:spAutoFit/>
            </a:bodyPr>
            <a:lstStyle/>
            <a:p>
              <a:r>
                <a:rPr lang="en-US" sz="1350" dirty="0"/>
                <a:t>OR</a:t>
              </a:r>
            </a:p>
          </p:txBody>
        </p:sp>
      </p:grpSp>
    </p:spTree>
    <p:extLst>
      <p:ext uri="{BB962C8B-B14F-4D97-AF65-F5344CB8AC3E}">
        <p14:creationId xmlns:p14="http://schemas.microsoft.com/office/powerpoint/2010/main" val="12223356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spcBef>
                <a:spcPts val="0"/>
              </a:spcBef>
              <a:buNone/>
            </a:pPr>
            <a:r>
              <a:rPr lang="en-US" dirty="0">
                <a:effectLst/>
                <a:latin typeface="Times New Roman" panose="02020603050405020304" pitchFamily="18" charset="0"/>
                <a:ea typeface="Times New Roman" panose="02020603050405020304" pitchFamily="18" charset="0"/>
              </a:rPr>
              <a:t>CNC machines have the ability to cut complex profiles as </a:t>
            </a:r>
          </a:p>
          <a:p>
            <a:pPr marL="0" indent="0">
              <a:spcBef>
                <a:spcPts val="0"/>
              </a:spcBef>
              <a:buNone/>
            </a:pPr>
            <a:r>
              <a:rPr lang="en-US" dirty="0">
                <a:effectLst/>
                <a:latin typeface="Times New Roman" panose="02020603050405020304" pitchFamily="18" charset="0"/>
                <a:ea typeface="Times New Roman" panose="02020603050405020304" pitchFamily="18" charset="0"/>
              </a:rPr>
              <a:t> </a:t>
            </a: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They are equipped with tracer control </a:t>
            </a: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The accuracy of the axes movements is very high</a:t>
            </a: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They are equipped with high performance gear boxes</a:t>
            </a: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None of the above</a:t>
            </a:r>
          </a:p>
          <a:p>
            <a:endParaRPr lang="en-US" dirty="0"/>
          </a:p>
        </p:txBody>
      </p:sp>
    </p:spTree>
    <p:extLst>
      <p:ext uri="{BB962C8B-B14F-4D97-AF65-F5344CB8AC3E}">
        <p14:creationId xmlns:p14="http://schemas.microsoft.com/office/powerpoint/2010/main" val="14470815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57175" indent="-257175">
              <a:spcBef>
                <a:spcPts val="0"/>
              </a:spcBef>
              <a:buFont typeface="+mj-lt"/>
              <a:buAutoNum type="arabicPeriod"/>
              <a:tabLst>
                <a:tab pos="306705" algn="l"/>
              </a:tabLst>
            </a:pPr>
            <a:r>
              <a:rPr lang="en-US" dirty="0">
                <a:effectLst/>
                <a:latin typeface="Times New Roman" panose="02020603050405020304" pitchFamily="18" charset="0"/>
                <a:ea typeface="Times New Roman" panose="02020603050405020304" pitchFamily="18" charset="0"/>
              </a:rPr>
              <a:t>A recirculating ball screw-nut assembly can be used for </a:t>
            </a:r>
          </a:p>
          <a:p>
            <a:pPr marL="0">
              <a:spcBef>
                <a:spcPts val="0"/>
              </a:spcBef>
            </a:pPr>
            <a:r>
              <a:rPr lang="en-US" dirty="0">
                <a:effectLst/>
                <a:latin typeface="Times New Roman" panose="02020603050405020304" pitchFamily="18" charset="0"/>
                <a:ea typeface="Times New Roman" panose="02020603050405020304" pitchFamily="18" charset="0"/>
              </a:rPr>
              <a:t> </a:t>
            </a:r>
          </a:p>
          <a:p>
            <a:pPr marL="257175" indent="-257175">
              <a:spcBef>
                <a:spcPts val="0"/>
              </a:spcBef>
              <a:buFont typeface="+mj-lt"/>
              <a:buAutoNum type="alphaLcParenBoth"/>
              <a:tabLst>
                <a:tab pos="342900" algn="l"/>
              </a:tabLst>
            </a:pPr>
            <a:r>
              <a:rPr lang="en-US" dirty="0">
                <a:effectLst/>
                <a:latin typeface="Times New Roman" panose="02020603050405020304" pitchFamily="18" charset="0"/>
                <a:ea typeface="Times New Roman" panose="02020603050405020304" pitchFamily="18" charset="0"/>
              </a:rPr>
              <a:t>Elimination of backlash</a:t>
            </a:r>
          </a:p>
          <a:p>
            <a:pPr marL="257175" indent="-257175">
              <a:spcBef>
                <a:spcPts val="0"/>
              </a:spcBef>
              <a:buFont typeface="+mj-lt"/>
              <a:buAutoNum type="alphaLcParenBoth"/>
              <a:tabLst>
                <a:tab pos="342900" algn="l"/>
              </a:tabLst>
            </a:pPr>
            <a:r>
              <a:rPr lang="en-US" dirty="0">
                <a:effectLst/>
                <a:latin typeface="Times New Roman" panose="02020603050405020304" pitchFamily="18" charset="0"/>
                <a:ea typeface="Times New Roman" panose="02020603050405020304" pitchFamily="18" charset="0"/>
              </a:rPr>
              <a:t>Elimination of stick-slip motion </a:t>
            </a:r>
          </a:p>
          <a:p>
            <a:pPr marL="257175" indent="-257175">
              <a:spcBef>
                <a:spcPts val="0"/>
              </a:spcBef>
              <a:buFont typeface="+mj-lt"/>
              <a:buAutoNum type="alphaLcParenBoth"/>
              <a:tabLst>
                <a:tab pos="342900" algn="l"/>
              </a:tabLst>
            </a:pPr>
            <a:r>
              <a:rPr lang="en-US" dirty="0">
                <a:effectLst/>
                <a:latin typeface="Times New Roman" panose="02020603050405020304" pitchFamily="18" charset="0"/>
                <a:ea typeface="Times New Roman" panose="02020603050405020304" pitchFamily="18" charset="0"/>
              </a:rPr>
              <a:t>Elimination of Gear box</a:t>
            </a:r>
          </a:p>
          <a:p>
            <a:pPr marL="257175" indent="-257175">
              <a:spcBef>
                <a:spcPts val="0"/>
              </a:spcBef>
              <a:buFont typeface="+mj-lt"/>
              <a:buAutoNum type="alphaLcParenBoth"/>
              <a:tabLst>
                <a:tab pos="342900" algn="l"/>
              </a:tabLst>
            </a:pPr>
            <a:r>
              <a:rPr lang="en-US" dirty="0">
                <a:effectLst/>
                <a:latin typeface="Times New Roman" panose="02020603050405020304" pitchFamily="18" charset="0"/>
                <a:ea typeface="Times New Roman" panose="02020603050405020304" pitchFamily="18" charset="0"/>
              </a:rPr>
              <a:t>None of the above</a:t>
            </a:r>
          </a:p>
          <a:p>
            <a:endParaRPr lang="en-US" dirty="0"/>
          </a:p>
        </p:txBody>
      </p:sp>
    </p:spTree>
    <p:extLst>
      <p:ext uri="{BB962C8B-B14F-4D97-AF65-F5344CB8AC3E}">
        <p14:creationId xmlns:p14="http://schemas.microsoft.com/office/powerpoint/2010/main" val="7182728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1"/>
          <p:cNvSpPr>
            <a:spLocks noGrp="1" noChangeArrowheads="1"/>
          </p:cNvSpPr>
          <p:nvPr>
            <p:ph idx="1"/>
          </p:nvPr>
        </p:nvSpPr>
        <p:spPr bwMode="auto">
          <a:xfrm>
            <a:off x="628651" y="2407824"/>
            <a:ext cx="6343724" cy="2900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0" rIns="68580" bIns="0" numCol="1" rtlCol="0" anchor="ctr" anchorCtr="0" compatLnSpc="1">
            <a:prstTxWarp prst="textNoShape">
              <a:avLst/>
            </a:prstTxWarp>
            <a:spAutoFit/>
          </a:bodyPr>
          <a:lstStyle>
            <a:lvl1pPr eaLnBrk="0" fontAlgn="base" hangingPunct="0">
              <a:spcBef>
                <a:spcPct val="0"/>
              </a:spcBef>
              <a:spcAft>
                <a:spcPct val="0"/>
              </a:spcAft>
              <a:tabLst>
                <a:tab pos="360363" algn="l"/>
              </a:tabLst>
              <a:defRPr>
                <a:solidFill>
                  <a:schemeClr val="tx1"/>
                </a:solidFill>
                <a:latin typeface="Arial" panose="020B0604020202020204" pitchFamily="34" charset="0"/>
              </a:defRPr>
            </a:lvl1pPr>
            <a:lvl2pPr eaLnBrk="0" fontAlgn="base" hangingPunct="0">
              <a:spcBef>
                <a:spcPct val="0"/>
              </a:spcBef>
              <a:spcAft>
                <a:spcPct val="0"/>
              </a:spcAft>
              <a:tabLst>
                <a:tab pos="360363" algn="l"/>
              </a:tabLst>
              <a:defRPr>
                <a:solidFill>
                  <a:schemeClr val="tx1"/>
                </a:solidFill>
                <a:latin typeface="Arial" panose="020B0604020202020204" pitchFamily="34" charset="0"/>
              </a:defRPr>
            </a:lvl2pPr>
            <a:lvl3pPr eaLnBrk="0" fontAlgn="base" hangingPunct="0">
              <a:spcBef>
                <a:spcPct val="0"/>
              </a:spcBef>
              <a:spcAft>
                <a:spcPct val="0"/>
              </a:spcAft>
              <a:tabLst>
                <a:tab pos="360363" algn="l"/>
              </a:tabLst>
              <a:defRPr>
                <a:solidFill>
                  <a:schemeClr val="tx1"/>
                </a:solidFill>
                <a:latin typeface="Arial" panose="020B0604020202020204" pitchFamily="34" charset="0"/>
              </a:defRPr>
            </a:lvl3pPr>
            <a:lvl4pPr eaLnBrk="0" fontAlgn="base" hangingPunct="0">
              <a:spcBef>
                <a:spcPct val="0"/>
              </a:spcBef>
              <a:spcAft>
                <a:spcPct val="0"/>
              </a:spcAft>
              <a:tabLst>
                <a:tab pos="360363" algn="l"/>
              </a:tabLst>
              <a:defRPr>
                <a:solidFill>
                  <a:schemeClr val="tx1"/>
                </a:solidFill>
                <a:latin typeface="Arial" panose="020B0604020202020204" pitchFamily="34" charset="0"/>
              </a:defRPr>
            </a:lvl4pPr>
            <a:lvl5pPr eaLnBrk="0" fontAlgn="base" hangingPunct="0">
              <a:spcBef>
                <a:spcPct val="0"/>
              </a:spcBef>
              <a:spcAft>
                <a:spcPct val="0"/>
              </a:spcAft>
              <a:tabLst>
                <a:tab pos="360363" algn="l"/>
              </a:tabLst>
              <a:defRPr>
                <a:solidFill>
                  <a:schemeClr val="tx1"/>
                </a:solidFill>
                <a:latin typeface="Arial" panose="020B0604020202020204" pitchFamily="34" charset="0"/>
              </a:defRPr>
            </a:lvl5pPr>
            <a:lvl6pPr eaLnBrk="0" fontAlgn="base" hangingPunct="0">
              <a:spcBef>
                <a:spcPct val="0"/>
              </a:spcBef>
              <a:spcAft>
                <a:spcPct val="0"/>
              </a:spcAft>
              <a:tabLst>
                <a:tab pos="360363" algn="l"/>
              </a:tabLst>
              <a:defRPr>
                <a:solidFill>
                  <a:schemeClr val="tx1"/>
                </a:solidFill>
                <a:latin typeface="Arial" panose="020B0604020202020204" pitchFamily="34" charset="0"/>
              </a:defRPr>
            </a:lvl6pPr>
            <a:lvl7pPr eaLnBrk="0" fontAlgn="base" hangingPunct="0">
              <a:spcBef>
                <a:spcPct val="0"/>
              </a:spcBef>
              <a:spcAft>
                <a:spcPct val="0"/>
              </a:spcAft>
              <a:tabLst>
                <a:tab pos="360363" algn="l"/>
              </a:tabLst>
              <a:defRPr>
                <a:solidFill>
                  <a:schemeClr val="tx1"/>
                </a:solidFill>
                <a:latin typeface="Arial" panose="020B0604020202020204" pitchFamily="34" charset="0"/>
              </a:defRPr>
            </a:lvl7pPr>
            <a:lvl8pPr eaLnBrk="0" fontAlgn="base" hangingPunct="0">
              <a:spcBef>
                <a:spcPct val="0"/>
              </a:spcBef>
              <a:spcAft>
                <a:spcPct val="0"/>
              </a:spcAft>
              <a:tabLst>
                <a:tab pos="360363" algn="l"/>
              </a:tabLst>
              <a:defRPr>
                <a:solidFill>
                  <a:schemeClr val="tx1"/>
                </a:solidFill>
                <a:latin typeface="Arial" panose="020B0604020202020204" pitchFamily="34" charset="0"/>
              </a:defRPr>
            </a:lvl8pPr>
            <a:lvl9pPr eaLnBrk="0" fontAlgn="base" hangingPunct="0">
              <a:spcBef>
                <a:spcPct val="0"/>
              </a:spcBef>
              <a:spcAft>
                <a:spcPct val="0"/>
              </a:spcAft>
              <a:tabLst>
                <a:tab pos="360363" algn="l"/>
              </a:tabLst>
              <a:defRPr>
                <a:solidFill>
                  <a:schemeClr val="tx1"/>
                </a:solidFill>
                <a:latin typeface="Arial" panose="020B0604020202020204" pitchFamily="34" charset="0"/>
              </a:defRPr>
            </a:lvl9pPr>
          </a:lstStyle>
          <a:p>
            <a:pPr marL="342900" lvl="1" indent="0" defTabSz="685800">
              <a:lnSpc>
                <a:spcPct val="100000"/>
              </a:lnSpc>
              <a:buFontTx/>
              <a:buAutoNum type="alphaLcPeriod"/>
              <a:tabLst>
                <a:tab pos="270272" algn="l"/>
              </a:tabLst>
            </a:pPr>
            <a:r>
              <a:rPr lang="en-US" sz="2100" dirty="0">
                <a:ea typeface="Times New Roman" panose="02020603050405020304" pitchFamily="18" charset="0"/>
              </a:rPr>
              <a:t>In order to cut complex profiles, CNC machines</a:t>
            </a:r>
          </a:p>
          <a:p>
            <a:pPr marL="342900" lvl="1" indent="0" defTabSz="685800">
              <a:lnSpc>
                <a:spcPct val="100000"/>
              </a:lnSpc>
              <a:buFontTx/>
              <a:buAutoNum type="alphaLcPeriod"/>
              <a:tabLst>
                <a:tab pos="270272" algn="l"/>
              </a:tabLst>
            </a:pPr>
            <a:endParaRPr lang="en-US" sz="2100" dirty="0"/>
          </a:p>
          <a:p>
            <a:pPr marL="342900" lvl="1" indent="0" defTabSz="685800">
              <a:lnSpc>
                <a:spcPct val="100000"/>
              </a:lnSpc>
              <a:buFontTx/>
              <a:buAutoNum type="alphaLcPeriod"/>
              <a:tabLst>
                <a:tab pos="270272" algn="l"/>
              </a:tabLst>
            </a:pPr>
            <a:endParaRPr lang="en-US" sz="2100" dirty="0"/>
          </a:p>
          <a:p>
            <a:pPr marL="0" indent="0" defTabSz="685800">
              <a:lnSpc>
                <a:spcPct val="100000"/>
              </a:lnSpc>
              <a:buFontTx/>
              <a:buAutoNum type="arabicPeriod"/>
              <a:tabLst>
                <a:tab pos="270272" algn="l"/>
              </a:tabLst>
            </a:pPr>
            <a:r>
              <a:rPr kumimoji="0" 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Employ gear drives </a:t>
            </a:r>
          </a:p>
          <a:p>
            <a:pPr marL="0" indent="0" defTabSz="685800">
              <a:lnSpc>
                <a:spcPct val="100000"/>
              </a:lnSpc>
              <a:buFontTx/>
              <a:buAutoNum type="arabicPeriod"/>
              <a:tabLst>
                <a:tab pos="270272" algn="l"/>
              </a:tabLst>
            </a:pPr>
            <a:r>
              <a:rPr kumimoji="0" 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Employ Cam controlled mechanisms</a:t>
            </a:r>
          </a:p>
          <a:p>
            <a:pPr marL="0" indent="0" defTabSz="685800">
              <a:lnSpc>
                <a:spcPct val="100000"/>
              </a:lnSpc>
              <a:buFontTx/>
              <a:buAutoNum type="arabicPeriod"/>
              <a:tabLst>
                <a:tab pos="270272" algn="l"/>
              </a:tabLst>
            </a:pPr>
            <a:r>
              <a:rPr kumimoji="0" 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Employ tracer controlled mechanism</a:t>
            </a:r>
          </a:p>
          <a:p>
            <a:pPr marL="0" indent="0" defTabSz="685800">
              <a:lnSpc>
                <a:spcPct val="100000"/>
              </a:lnSpc>
              <a:buFontTx/>
              <a:buAutoNum type="arabicPeriod"/>
              <a:tabLst>
                <a:tab pos="270272" algn="l"/>
              </a:tabLst>
            </a:pPr>
            <a:r>
              <a:rPr kumimoji="0" 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None of the above</a:t>
            </a:r>
            <a:endParaRPr kumimoji="0" lang="en-US" b="0" i="0" u="none" strike="noStrike" cap="none" normalizeH="0" baseline="0" dirty="0">
              <a:ln>
                <a:noFill/>
              </a:ln>
              <a:solidFill>
                <a:schemeClr val="tx1"/>
              </a:solidFill>
              <a:effectLst/>
              <a:latin typeface="Arial" panose="020B0604020202020204" pitchFamily="34" charset="0"/>
            </a:endParaRPr>
          </a:p>
          <a:p>
            <a:pPr marL="0" indent="0" defTabSz="685800">
              <a:lnSpc>
                <a:spcPct val="100000"/>
              </a:lnSpc>
              <a:buNone/>
              <a:tabLst>
                <a:tab pos="270272" algn="l"/>
              </a:tabLst>
            </a:pPr>
            <a:endParaRPr lang="en-US" sz="1350" dirty="0"/>
          </a:p>
        </p:txBody>
      </p:sp>
    </p:spTree>
    <p:extLst>
      <p:ext uri="{BB962C8B-B14F-4D97-AF65-F5344CB8AC3E}">
        <p14:creationId xmlns:p14="http://schemas.microsoft.com/office/powerpoint/2010/main" val="18236414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57175" indent="-257175">
              <a:spcBef>
                <a:spcPts val="0"/>
              </a:spcBef>
              <a:buFont typeface="+mj-lt"/>
              <a:buAutoNum type="arabicPeriod"/>
              <a:tabLst>
                <a:tab pos="342900" algn="l"/>
              </a:tabLst>
            </a:pPr>
            <a:r>
              <a:rPr lang="en-US" dirty="0">
                <a:effectLst/>
                <a:latin typeface="Times New Roman" panose="02020603050405020304" pitchFamily="18" charset="0"/>
                <a:ea typeface="Times New Roman" panose="02020603050405020304" pitchFamily="18" charset="0"/>
              </a:rPr>
              <a:t>Backlash elimination in CNC machines with contouring control system can be done by  </a:t>
            </a:r>
          </a:p>
          <a:p>
            <a:pPr marL="0">
              <a:spcBef>
                <a:spcPts val="0"/>
              </a:spcBef>
            </a:pPr>
            <a:r>
              <a:rPr lang="en-US" dirty="0">
                <a:effectLst/>
                <a:latin typeface="Times New Roman" panose="02020603050405020304" pitchFamily="18" charset="0"/>
                <a:ea typeface="Times New Roman" panose="02020603050405020304" pitchFamily="18" charset="0"/>
              </a:rPr>
              <a:t> </a:t>
            </a: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Always completing motion along any feed axis in one particular direction.</a:t>
            </a: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Grey coded encoder disc</a:t>
            </a: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Half-nut </a:t>
            </a:r>
          </a:p>
          <a:p>
            <a:pPr marL="257175" indent="-257175">
              <a:spcBef>
                <a:spcPts val="0"/>
              </a:spcBef>
              <a:buFont typeface="+mj-lt"/>
              <a:buAutoNum type="alphaLcPeriod"/>
              <a:tabLst>
                <a:tab pos="342900" algn="l"/>
              </a:tabLst>
            </a:pPr>
            <a:r>
              <a:rPr lang="en-US" dirty="0">
                <a:effectLst/>
                <a:latin typeface="Times New Roman" panose="02020603050405020304" pitchFamily="18" charset="0"/>
                <a:ea typeface="Times New Roman" panose="02020603050405020304" pitchFamily="18" charset="0"/>
              </a:rPr>
              <a:t>None of the others</a:t>
            </a:r>
          </a:p>
          <a:p>
            <a:endParaRPr lang="en-US" dirty="0"/>
          </a:p>
        </p:txBody>
      </p:sp>
    </p:spTree>
    <p:extLst>
      <p:ext uri="{BB962C8B-B14F-4D97-AF65-F5344CB8AC3E}">
        <p14:creationId xmlns:p14="http://schemas.microsoft.com/office/powerpoint/2010/main" val="37391923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a:spcBef>
                <a:spcPts val="0"/>
              </a:spcBef>
            </a:pPr>
            <a:r>
              <a:rPr lang="en-US" dirty="0">
                <a:effectLst/>
                <a:latin typeface="Times New Roman" panose="02020603050405020304" pitchFamily="18" charset="0"/>
                <a:ea typeface="Times New Roman" panose="02020603050405020304" pitchFamily="18" charset="0"/>
              </a:rPr>
              <a:t> </a:t>
            </a:r>
          </a:p>
          <a:p>
            <a:pPr marL="257175" indent="-257175">
              <a:spcBef>
                <a:spcPts val="0"/>
              </a:spcBef>
              <a:buFont typeface="+mj-lt"/>
              <a:buAutoNum type="arabicPeriod"/>
              <a:tabLst>
                <a:tab pos="342900" algn="l"/>
              </a:tabLst>
            </a:pPr>
            <a:r>
              <a:rPr lang="en-US" dirty="0">
                <a:effectLst/>
                <a:latin typeface="Times New Roman" panose="02020603050405020304" pitchFamily="18" charset="0"/>
                <a:ea typeface="Times New Roman" panose="02020603050405020304" pitchFamily="18" charset="0"/>
              </a:rPr>
              <a:t>The encoder with grey code</a:t>
            </a:r>
          </a:p>
          <a:p>
            <a:pPr marL="0">
              <a:spcBef>
                <a:spcPts val="0"/>
              </a:spcBef>
            </a:pPr>
            <a:r>
              <a:rPr lang="en-US" dirty="0">
                <a:effectLst/>
                <a:latin typeface="Times New Roman" panose="02020603050405020304" pitchFamily="18" charset="0"/>
                <a:ea typeface="Times New Roman" panose="02020603050405020304" pitchFamily="18" charset="0"/>
              </a:rPr>
              <a:t> </a:t>
            </a:r>
          </a:p>
          <a:p>
            <a:pPr marL="557213" lvl="1" indent="-214313">
              <a:spcBef>
                <a:spcPts val="0"/>
              </a:spcBef>
              <a:buFont typeface="+mj-lt"/>
              <a:buAutoNum type="alphaLcPeriod"/>
              <a:tabLst>
                <a:tab pos="685800" algn="l"/>
              </a:tabLst>
            </a:pPr>
            <a:r>
              <a:rPr lang="en-US" dirty="0">
                <a:effectLst/>
                <a:latin typeface="Times New Roman" panose="02020603050405020304" pitchFamily="18" charset="0"/>
                <a:ea typeface="Times New Roman" panose="02020603050405020304" pitchFamily="18" charset="0"/>
              </a:rPr>
              <a:t>Eliminates counting errors</a:t>
            </a:r>
          </a:p>
          <a:p>
            <a:pPr marL="557213" lvl="1" indent="-214313">
              <a:spcBef>
                <a:spcPts val="0"/>
              </a:spcBef>
              <a:buFont typeface="+mj-lt"/>
              <a:buAutoNum type="alphaLcPeriod"/>
              <a:tabLst>
                <a:tab pos="685800" algn="l"/>
              </a:tabLst>
            </a:pPr>
            <a:r>
              <a:rPr lang="en-US" dirty="0">
                <a:effectLst/>
                <a:latin typeface="Times New Roman" panose="02020603050405020304" pitchFamily="18" charset="0"/>
                <a:ea typeface="Times New Roman" panose="02020603050405020304" pitchFamily="18" charset="0"/>
              </a:rPr>
              <a:t>Senses direction</a:t>
            </a:r>
          </a:p>
          <a:p>
            <a:pPr marL="557213" lvl="1" indent="-214313">
              <a:spcBef>
                <a:spcPts val="0"/>
              </a:spcBef>
              <a:buFont typeface="+mj-lt"/>
              <a:buAutoNum type="alphaLcPeriod"/>
              <a:tabLst>
                <a:tab pos="685800" algn="l"/>
              </a:tabLst>
            </a:pPr>
            <a:r>
              <a:rPr lang="en-US" dirty="0">
                <a:effectLst/>
                <a:latin typeface="Times New Roman" panose="02020603050405020304" pitchFamily="18" charset="0"/>
                <a:ea typeface="Times New Roman" panose="02020603050405020304" pitchFamily="18" charset="0"/>
              </a:rPr>
              <a:t>Determines absolute position</a:t>
            </a:r>
          </a:p>
          <a:p>
            <a:pPr marL="557213" lvl="1" indent="-214313">
              <a:spcBef>
                <a:spcPts val="0"/>
              </a:spcBef>
              <a:buFont typeface="+mj-lt"/>
              <a:buAutoNum type="alphaLcPeriod"/>
              <a:tabLst>
                <a:tab pos="685800" algn="l"/>
              </a:tabLst>
            </a:pPr>
            <a:r>
              <a:rPr lang="en-US" dirty="0">
                <a:effectLst/>
                <a:latin typeface="Times New Roman" panose="02020603050405020304" pitchFamily="18" charset="0"/>
                <a:ea typeface="Times New Roman" panose="02020603050405020304" pitchFamily="18" charset="0"/>
              </a:rPr>
              <a:t>None of the others</a:t>
            </a:r>
          </a:p>
        </p:txBody>
      </p:sp>
    </p:spTree>
    <p:extLst>
      <p:ext uri="{BB962C8B-B14F-4D97-AF65-F5344CB8AC3E}">
        <p14:creationId xmlns:p14="http://schemas.microsoft.com/office/powerpoint/2010/main" val="33030825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57175" indent="-257175">
              <a:spcBef>
                <a:spcPts val="0"/>
              </a:spcBef>
              <a:buFont typeface="+mj-lt"/>
              <a:buAutoNum type="arabicPeriod" startAt="3"/>
              <a:tabLst>
                <a:tab pos="171450" algn="l"/>
              </a:tabLst>
            </a:pPr>
            <a:r>
              <a:rPr lang="en-US" dirty="0">
                <a:effectLst/>
                <a:latin typeface="Times New Roman" panose="02020603050405020304" pitchFamily="18" charset="0"/>
                <a:ea typeface="Times New Roman" panose="02020603050405020304" pitchFamily="18" charset="0"/>
              </a:rPr>
              <a:t>Three axis CNC machines cannot cut all forms of surfaces because </a:t>
            </a:r>
          </a:p>
          <a:p>
            <a:pPr marL="0">
              <a:spcBef>
                <a:spcPts val="0"/>
              </a:spcBef>
            </a:pPr>
            <a:r>
              <a:rPr lang="en-US" dirty="0">
                <a:effectLst/>
                <a:latin typeface="Times New Roman" panose="02020603050405020304" pitchFamily="18" charset="0"/>
                <a:ea typeface="Times New Roman" panose="02020603050405020304" pitchFamily="18" charset="0"/>
              </a:rPr>
              <a:t> </a:t>
            </a:r>
          </a:p>
          <a:p>
            <a:pPr marL="257175" indent="-257175">
              <a:spcBef>
                <a:spcPts val="0"/>
              </a:spcBef>
              <a:buFont typeface="+mj-lt"/>
              <a:buAutoNum type="alphaLcPeriod"/>
              <a:tabLst>
                <a:tab pos="171450" algn="l"/>
              </a:tabLst>
            </a:pPr>
            <a:r>
              <a:rPr lang="en-US" dirty="0">
                <a:effectLst/>
                <a:latin typeface="Times New Roman" panose="02020603050405020304" pitchFamily="18" charset="0"/>
                <a:ea typeface="Times New Roman" panose="02020603050405020304" pitchFamily="18" charset="0"/>
              </a:rPr>
              <a:t>The real world is 4-dimensional </a:t>
            </a:r>
          </a:p>
          <a:p>
            <a:pPr marL="257175" indent="-257175">
              <a:spcBef>
                <a:spcPts val="0"/>
              </a:spcBef>
              <a:buFont typeface="+mj-lt"/>
              <a:buAutoNum type="alphaLcPeriod"/>
              <a:tabLst>
                <a:tab pos="171450" algn="l"/>
              </a:tabLst>
            </a:pPr>
            <a:r>
              <a:rPr lang="en-US" dirty="0">
                <a:effectLst/>
                <a:latin typeface="Times New Roman" panose="02020603050405020304" pitchFamily="18" charset="0"/>
                <a:ea typeface="Times New Roman" panose="02020603050405020304" pitchFamily="18" charset="0"/>
              </a:rPr>
              <a:t>Surfaces might have re-entrant sides</a:t>
            </a:r>
          </a:p>
          <a:p>
            <a:pPr marL="257175" indent="-257175">
              <a:spcBef>
                <a:spcPts val="0"/>
              </a:spcBef>
              <a:buFont typeface="+mj-lt"/>
              <a:buAutoNum type="alphaLcPeriod"/>
              <a:tabLst>
                <a:tab pos="171450" algn="l"/>
              </a:tabLst>
            </a:pPr>
            <a:r>
              <a:rPr lang="en-US" dirty="0">
                <a:effectLst/>
                <a:latin typeface="Times New Roman" panose="02020603050405020304" pitchFamily="18" charset="0"/>
                <a:ea typeface="Times New Roman" panose="02020603050405020304" pitchFamily="18" charset="0"/>
              </a:rPr>
              <a:t>Five axis machine manufacturers hold a patent on machining some kind of surfaces</a:t>
            </a:r>
          </a:p>
          <a:p>
            <a:pPr marL="257175" indent="-257175">
              <a:spcBef>
                <a:spcPts val="0"/>
              </a:spcBef>
              <a:buFont typeface="+mj-lt"/>
              <a:buAutoNum type="alphaLcPeriod"/>
              <a:tabLst>
                <a:tab pos="171450" algn="l"/>
              </a:tabLst>
            </a:pPr>
            <a:r>
              <a:rPr lang="en-US" dirty="0">
                <a:effectLst/>
                <a:latin typeface="Times New Roman" panose="02020603050405020304" pitchFamily="18" charset="0"/>
                <a:ea typeface="Times New Roman" panose="02020603050405020304" pitchFamily="18" charset="0"/>
              </a:rPr>
              <a:t>Three axis machines cannot produce uniform surface roughness as five axis machines do</a:t>
            </a:r>
          </a:p>
          <a:p>
            <a:pPr marL="257175" indent="-257175">
              <a:spcBef>
                <a:spcPts val="0"/>
              </a:spcBef>
              <a:buFont typeface="+mj-lt"/>
              <a:buAutoNum type="alphaLcPeriod"/>
              <a:tabLst>
                <a:tab pos="171450" algn="l"/>
              </a:tabLst>
            </a:pPr>
            <a:r>
              <a:rPr lang="en-US" dirty="0">
                <a:effectLst/>
                <a:latin typeface="Times New Roman" panose="02020603050405020304" pitchFamily="18" charset="0"/>
                <a:ea typeface="Times New Roman" panose="02020603050405020304" pitchFamily="18" charset="0"/>
              </a:rPr>
              <a:t>None of the above</a:t>
            </a:r>
          </a:p>
          <a:p>
            <a:endParaRPr lang="en-US" dirty="0"/>
          </a:p>
        </p:txBody>
      </p:sp>
    </p:spTree>
    <p:extLst>
      <p:ext uri="{BB962C8B-B14F-4D97-AF65-F5344CB8AC3E}">
        <p14:creationId xmlns:p14="http://schemas.microsoft.com/office/powerpoint/2010/main" val="25241084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57175" indent="-257175">
              <a:spcBef>
                <a:spcPts val="0"/>
              </a:spcBef>
              <a:buFont typeface="+mj-lt"/>
              <a:buAutoNum type="arabicPeriod"/>
              <a:tabLst>
                <a:tab pos="342900" algn="l"/>
              </a:tabLst>
            </a:pPr>
            <a:r>
              <a:rPr lang="en-US" dirty="0">
                <a:effectLst/>
                <a:latin typeface="Times New Roman" panose="02020603050405020304" pitchFamily="18" charset="0"/>
                <a:ea typeface="Times New Roman" panose="02020603050405020304" pitchFamily="18" charset="0"/>
              </a:rPr>
              <a:t>PTP (Point to point) control of CNC machines is not applicable in case of </a:t>
            </a:r>
          </a:p>
          <a:p>
            <a:pPr marL="0">
              <a:spcBef>
                <a:spcPts val="0"/>
              </a:spcBef>
            </a:pPr>
            <a:r>
              <a:rPr lang="en-US" dirty="0">
                <a:effectLst/>
                <a:latin typeface="Times New Roman" panose="02020603050405020304" pitchFamily="18" charset="0"/>
                <a:ea typeface="Times New Roman" panose="02020603050405020304" pitchFamily="18" charset="0"/>
              </a:rPr>
              <a:t> </a:t>
            </a:r>
          </a:p>
          <a:p>
            <a:pPr marL="257175" indent="-257175">
              <a:spcBef>
                <a:spcPts val="0"/>
              </a:spcBef>
              <a:buFont typeface="+mj-lt"/>
              <a:buAutoNum type="alphaLcParenBoth"/>
              <a:tabLst>
                <a:tab pos="342900" algn="l"/>
              </a:tabLst>
            </a:pPr>
            <a:r>
              <a:rPr lang="en-US" dirty="0">
                <a:effectLst/>
                <a:latin typeface="Times New Roman" panose="02020603050405020304" pitchFamily="18" charset="0"/>
                <a:ea typeface="Times New Roman" panose="02020603050405020304" pitchFamily="18" charset="0"/>
              </a:rPr>
              <a:t>Drilling of holes at the vertices of a triangle</a:t>
            </a:r>
          </a:p>
          <a:p>
            <a:pPr marL="257175" indent="-257175">
              <a:spcBef>
                <a:spcPts val="0"/>
              </a:spcBef>
              <a:buFont typeface="+mj-lt"/>
              <a:buAutoNum type="alphaLcParenBoth"/>
              <a:tabLst>
                <a:tab pos="342900" algn="l"/>
              </a:tabLst>
            </a:pPr>
            <a:r>
              <a:rPr lang="en-US" dirty="0">
                <a:effectLst/>
                <a:latin typeface="Times New Roman" panose="02020603050405020304" pitchFamily="18" charset="0"/>
                <a:ea typeface="Times New Roman" panose="02020603050405020304" pitchFamily="18" charset="0"/>
              </a:rPr>
              <a:t>Drilling of 73 holes at regular angular intervals on the circumference of a circle</a:t>
            </a:r>
          </a:p>
          <a:p>
            <a:pPr marL="257175" indent="-257175">
              <a:spcBef>
                <a:spcPts val="0"/>
              </a:spcBef>
              <a:buFont typeface="+mj-lt"/>
              <a:buAutoNum type="alphaLcParenBoth"/>
              <a:tabLst>
                <a:tab pos="342900" algn="l"/>
              </a:tabLst>
            </a:pPr>
            <a:r>
              <a:rPr lang="en-US" dirty="0">
                <a:effectLst/>
                <a:latin typeface="Times New Roman" panose="02020603050405020304" pitchFamily="18" charset="0"/>
                <a:ea typeface="Times New Roman" panose="02020603050405020304" pitchFamily="18" charset="0"/>
              </a:rPr>
              <a:t>Drilling of holes at intervals of 3 cm on any straight line on XY plane</a:t>
            </a:r>
          </a:p>
          <a:p>
            <a:pPr marL="257175" indent="-257175">
              <a:spcBef>
                <a:spcPts val="0"/>
              </a:spcBef>
              <a:buFont typeface="+mj-lt"/>
              <a:buAutoNum type="alphaLcParenBoth"/>
              <a:tabLst>
                <a:tab pos="342900" algn="l"/>
              </a:tabLst>
            </a:pPr>
            <a:r>
              <a:rPr lang="en-US" dirty="0">
                <a:effectLst/>
                <a:latin typeface="Times New Roman" panose="02020603050405020304" pitchFamily="18" charset="0"/>
                <a:ea typeface="Times New Roman" panose="02020603050405020304" pitchFamily="18" charset="0"/>
              </a:rPr>
              <a:t>None of the others</a:t>
            </a:r>
          </a:p>
          <a:p>
            <a:endParaRPr lang="en-US" dirty="0"/>
          </a:p>
        </p:txBody>
      </p:sp>
    </p:spTree>
    <p:extLst>
      <p:ext uri="{BB962C8B-B14F-4D97-AF65-F5344CB8AC3E}">
        <p14:creationId xmlns:p14="http://schemas.microsoft.com/office/powerpoint/2010/main" val="8012987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1"/>
          <p:cNvSpPr>
            <a:spLocks noGrp="1" noChangeArrowheads="1"/>
          </p:cNvSpPr>
          <p:nvPr>
            <p:ph idx="1"/>
          </p:nvPr>
        </p:nvSpPr>
        <p:spPr bwMode="auto">
          <a:xfrm>
            <a:off x="628650" y="2750225"/>
            <a:ext cx="6396623"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0" rIns="68580" bIns="0" numCol="1" rtlCol="0"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indent="0" defTabSz="685800">
              <a:lnSpc>
                <a:spcPct val="100000"/>
              </a:lnSpc>
              <a:buNone/>
              <a:tabLst>
                <a:tab pos="342900" algn="l"/>
              </a:tabLst>
            </a:pPr>
            <a:endParaRPr lang="en-US" sz="1800" dirty="0"/>
          </a:p>
          <a:p>
            <a:pPr marL="0" indent="0" defTabSz="685800">
              <a:lnSpc>
                <a:spcPct val="100000"/>
              </a:lnSpc>
              <a:buFontTx/>
              <a:buAutoNum type="arabicPeriod"/>
              <a:tabLst>
                <a:tab pos="342900" algn="l"/>
              </a:tabLst>
            </a:pPr>
            <a:r>
              <a:rPr lang="en-US" sz="1800" dirty="0">
                <a:ea typeface="Times New Roman" panose="02020603050405020304" pitchFamily="18" charset="0"/>
              </a:rPr>
              <a:t>In a CNC machine, complex profiles are cut with the help of</a:t>
            </a:r>
          </a:p>
          <a:p>
            <a:pPr marL="0" indent="0" defTabSz="685800">
              <a:lnSpc>
                <a:spcPct val="100000"/>
              </a:lnSpc>
              <a:buFontTx/>
              <a:buAutoNum type="arabicPeriod"/>
              <a:tabLst>
                <a:tab pos="342900" algn="l"/>
              </a:tabLst>
            </a:pPr>
            <a:endParaRPr lang="en-US" sz="1800" dirty="0">
              <a:ea typeface="Times New Roman" panose="02020603050405020304" pitchFamily="18" charset="0"/>
            </a:endParaRPr>
          </a:p>
          <a:p>
            <a:pPr marL="0" indent="0" defTabSz="685800">
              <a:lnSpc>
                <a:spcPct val="100000"/>
              </a:lnSpc>
              <a:buNone/>
              <a:tabLst>
                <a:tab pos="342900" algn="l"/>
              </a:tabLst>
            </a:pPr>
            <a:r>
              <a:rPr lang="en-US" sz="1800" dirty="0">
                <a:ea typeface="Times New Roman" panose="02020603050405020304" pitchFamily="18" charset="0"/>
              </a:rPr>
              <a:t> </a:t>
            </a:r>
            <a:endParaRPr lang="en-US" sz="1800" dirty="0"/>
          </a:p>
          <a:p>
            <a:pPr marL="0" indent="0" defTabSz="685800">
              <a:lnSpc>
                <a:spcPct val="100000"/>
              </a:lnSpc>
              <a:buFontTx/>
              <a:buChar char="•"/>
              <a:tabLst>
                <a:tab pos="342900" algn="l"/>
              </a:tabLst>
            </a:pPr>
            <a:r>
              <a:rPr lang="en-US" sz="1800" dirty="0">
                <a:ea typeface="Times New Roman" panose="02020603050405020304" pitchFamily="18" charset="0"/>
              </a:rPr>
              <a:t>Synchromesh gear boxes in every feed axes of machine</a:t>
            </a:r>
            <a:endParaRPr lang="en-US" sz="1800" dirty="0"/>
          </a:p>
          <a:p>
            <a:pPr marL="0" indent="0" defTabSz="685800">
              <a:lnSpc>
                <a:spcPct val="100000"/>
              </a:lnSpc>
              <a:buFontTx/>
              <a:buChar char="•"/>
              <a:tabLst>
                <a:tab pos="342900" algn="l"/>
              </a:tabLst>
            </a:pPr>
            <a:r>
              <a:rPr lang="en-US" sz="1800" dirty="0">
                <a:ea typeface="Times New Roman" panose="02020603050405020304" pitchFamily="18" charset="0"/>
              </a:rPr>
              <a:t>A combination of axes velocities which are infinitely variable</a:t>
            </a:r>
            <a:endParaRPr lang="en-US" sz="1800" dirty="0"/>
          </a:p>
          <a:p>
            <a:pPr marL="0" indent="0" defTabSz="685800">
              <a:lnSpc>
                <a:spcPct val="100000"/>
              </a:lnSpc>
              <a:buFontTx/>
              <a:buChar char="•"/>
              <a:tabLst>
                <a:tab pos="342900" algn="l"/>
              </a:tabLst>
            </a:pPr>
            <a:r>
              <a:rPr lang="en-US" sz="1800" dirty="0">
                <a:ea typeface="Times New Roman" panose="02020603050405020304" pitchFamily="18" charset="0"/>
              </a:rPr>
              <a:t>Cam control</a:t>
            </a:r>
            <a:endParaRPr lang="en-US" sz="1800" dirty="0"/>
          </a:p>
          <a:p>
            <a:pPr marL="0" indent="0" defTabSz="685800">
              <a:lnSpc>
                <a:spcPct val="100000"/>
              </a:lnSpc>
              <a:buFontTx/>
              <a:buChar char="•"/>
              <a:tabLst>
                <a:tab pos="342900" algn="l"/>
              </a:tabLst>
            </a:pPr>
            <a:r>
              <a:rPr lang="en-US" sz="1800" dirty="0">
                <a:ea typeface="Times New Roman" panose="02020603050405020304" pitchFamily="18" charset="0"/>
              </a:rPr>
              <a:t>None of the others</a:t>
            </a:r>
            <a:endParaRPr lang="en-US" sz="1800" dirty="0"/>
          </a:p>
        </p:txBody>
      </p:sp>
    </p:spTree>
    <p:extLst>
      <p:ext uri="{BB962C8B-B14F-4D97-AF65-F5344CB8AC3E}">
        <p14:creationId xmlns:p14="http://schemas.microsoft.com/office/powerpoint/2010/main" val="15400822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Stepper motor</a:t>
            </a:r>
          </a:p>
        </p:txBody>
      </p:sp>
      <p:sp>
        <p:nvSpPr>
          <p:cNvPr id="3" name="Content Placeholder 2"/>
          <p:cNvSpPr>
            <a:spLocks noGrp="1"/>
          </p:cNvSpPr>
          <p:nvPr>
            <p:ph idx="1"/>
          </p:nvPr>
        </p:nvSpPr>
        <p:spPr/>
        <p:txBody>
          <a:bodyPr/>
          <a:lstStyle/>
          <a:p>
            <a:r>
              <a:rPr lang="en-US" dirty="0"/>
              <a:t>What is a stepper motor ?</a:t>
            </a:r>
          </a:p>
          <a:p>
            <a:endParaRPr lang="en-US" dirty="0"/>
          </a:p>
          <a:p>
            <a:r>
              <a:rPr lang="en-US" dirty="0"/>
              <a:t>A stepper motor is a device which can execute motion in discrete angular steps in response to voltage pulses given to it in a definite pattern and sequence </a:t>
            </a:r>
          </a:p>
        </p:txBody>
      </p:sp>
    </p:spTree>
    <p:extLst>
      <p:ext uri="{BB962C8B-B14F-4D97-AF65-F5344CB8AC3E}">
        <p14:creationId xmlns:p14="http://schemas.microsoft.com/office/powerpoint/2010/main" val="12746541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Stepper motors </a:t>
            </a:r>
            <a:r>
              <a:rPr lang="en-US" dirty="0" err="1"/>
              <a:t>contd</a:t>
            </a:r>
            <a:r>
              <a:rPr lang="en-US" dirty="0"/>
              <a:t>…</a:t>
            </a:r>
          </a:p>
        </p:txBody>
      </p:sp>
      <p:sp>
        <p:nvSpPr>
          <p:cNvPr id="3" name="Content Placeholder 2"/>
          <p:cNvSpPr>
            <a:spLocks noGrp="1"/>
          </p:cNvSpPr>
          <p:nvPr>
            <p:ph idx="1"/>
          </p:nvPr>
        </p:nvSpPr>
        <p:spPr/>
        <p:txBody>
          <a:bodyPr/>
          <a:lstStyle/>
          <a:p>
            <a:endParaRPr lang="en-US" dirty="0"/>
          </a:p>
          <a:p>
            <a:r>
              <a:rPr lang="en-US" dirty="0"/>
              <a:t>In commercially available stepper motors, one rotation of the motor shaft is generally carried out in 200 steps </a:t>
            </a:r>
          </a:p>
          <a:p>
            <a:endParaRPr lang="en-US" dirty="0"/>
          </a:p>
          <a:p>
            <a:r>
              <a:rPr lang="en-US" dirty="0"/>
              <a:t>Hence, 1 step is equal to 1.8 degrees</a:t>
            </a:r>
          </a:p>
        </p:txBody>
      </p:sp>
    </p:spTree>
    <p:extLst>
      <p:ext uri="{BB962C8B-B14F-4D97-AF65-F5344CB8AC3E}">
        <p14:creationId xmlns:p14="http://schemas.microsoft.com/office/powerpoint/2010/main" val="4140884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71572</TotalTime>
  <Words>18664</Words>
  <Application>Microsoft Office PowerPoint</Application>
  <PresentationFormat>On-screen Show (4:3)</PresentationFormat>
  <Paragraphs>2815</Paragraphs>
  <Slides>342</Slides>
  <Notes>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342</vt:i4>
      </vt:variant>
    </vt:vector>
  </HeadingPairs>
  <TitlesOfParts>
    <vt:vector size="355" baseType="lpstr">
      <vt:lpstr>arial</vt:lpstr>
      <vt:lpstr>arial</vt:lpstr>
      <vt:lpstr>Calibri</vt:lpstr>
      <vt:lpstr>Calibri Light</vt:lpstr>
      <vt:lpstr>Cambria Math</vt:lpstr>
      <vt:lpstr>Courier New</vt:lpstr>
      <vt:lpstr>Gill Sans MT</vt:lpstr>
      <vt:lpstr>Times New Roman</vt:lpstr>
      <vt:lpstr>Wingdings</vt:lpstr>
      <vt:lpstr>Wingdings 2</vt:lpstr>
      <vt:lpstr>Office Theme</vt:lpstr>
      <vt:lpstr>Bitmap Image</vt:lpstr>
      <vt:lpstr>Equation</vt:lpstr>
      <vt:lpstr>Computer Numerical control – what is it ?</vt:lpstr>
      <vt:lpstr>Numerical control, computer numerical control</vt:lpstr>
      <vt:lpstr>Area of application of computer control</vt:lpstr>
      <vt:lpstr>How is computer control achieved ?</vt:lpstr>
      <vt:lpstr>What is a CNC program ?</vt:lpstr>
      <vt:lpstr>Example of typical command blocks</vt:lpstr>
      <vt:lpstr>In mechanical automation </vt:lpstr>
      <vt:lpstr>Computer controlled machines</vt:lpstr>
      <vt:lpstr>Digital signals, Binary logic and logic gates </vt:lpstr>
      <vt:lpstr>Architecture of the control unit </vt:lpstr>
      <vt:lpstr>What are the modifications of the conventional machine tool</vt:lpstr>
      <vt:lpstr>Is it possible to implement computer control on this machine tool ?</vt:lpstr>
      <vt:lpstr>Simple kinematic chains for CNC machine tools</vt:lpstr>
      <vt:lpstr>Advantages</vt:lpstr>
      <vt:lpstr>Practice MCQ questions</vt:lpstr>
      <vt:lpstr>Signals / variables which can take up only 2 values – Binary variables</vt:lpstr>
      <vt:lpstr>Truth tables for some logic operations </vt:lpstr>
      <vt:lpstr>Binary logic operations </vt:lpstr>
      <vt:lpstr>Symbols for logic gates</vt:lpstr>
      <vt:lpstr>Addition of two bits</vt:lpstr>
      <vt:lpstr>A half adder – can add up two bits</vt:lpstr>
      <vt:lpstr>Addition of 2 bytes</vt:lpstr>
      <vt:lpstr>Addition of 3 bits </vt:lpstr>
      <vt:lpstr>The value of carry</vt:lpstr>
      <vt:lpstr>The value of Sum</vt:lpstr>
      <vt:lpstr>Numerical problem 2.1</vt:lpstr>
      <vt:lpstr>Solution to Prob 2.1</vt:lpstr>
      <vt:lpstr>The Spread of CNC technology</vt:lpstr>
      <vt:lpstr>Types of Classification</vt:lpstr>
      <vt:lpstr>PTP – Point-to-point control </vt:lpstr>
      <vt:lpstr>How do the PTP machines operate</vt:lpstr>
      <vt:lpstr>Continuous control – straight cut</vt:lpstr>
      <vt:lpstr>Continuous control with both linear and circular cuts</vt:lpstr>
      <vt:lpstr>Continuous control</vt:lpstr>
      <vt:lpstr>Point-to-point control – one example</vt:lpstr>
      <vt:lpstr>Explanations to the control loop elements</vt:lpstr>
      <vt:lpstr>Explanations – cotd.</vt:lpstr>
      <vt:lpstr>P-T-P control – another example</vt:lpstr>
      <vt:lpstr>Observations on the two P-T-P systems </vt:lpstr>
      <vt:lpstr>MCQ on P-T-P machines</vt:lpstr>
      <vt:lpstr>An example of Continuous control </vt:lpstr>
      <vt:lpstr>Discussion on the elements of continuous control system</vt:lpstr>
      <vt:lpstr>Point-to-point control – open loop</vt:lpstr>
      <vt:lpstr>When to use open loop</vt:lpstr>
      <vt:lpstr>P-T-P control – another example</vt:lpstr>
      <vt:lpstr>P-T-P closed loop</vt:lpstr>
      <vt:lpstr>An example of Continuous control </vt:lpstr>
      <vt:lpstr>Closed loop - Continuous control </vt:lpstr>
      <vt:lpstr>1. In a PTP open loop CNC drilling machine, a stepper motor drives the table in X direction. The stepper motor shaft is connected to a gear box with ratio (=output rpm/input rpm) ¼ which is in turn connected to a lead screw of pitch = 4 mm and no. of starts = 2. The stepper motor covers 1 rotation in 200 equal steps and executes 1 step per pulse of pulse generator  (100 pulses per minute, ppm) received by motor driver. The pulses output from AND gate, go to motor driver and also to a position down counter (PDC). These incoming pulses decrement the content of PDC (1 pulse comes in, PDC content does down by 1).  A. What are the BLU (basic length unit) and velocity of the table  along x axis ?                                            Line 1  G00 G90 X20 Y30                                          Line 2                  X25 B. What number in binary will the MCU put into PDC for executing line 2 of program above ?</vt:lpstr>
      <vt:lpstr>Answer to problem</vt:lpstr>
      <vt:lpstr>Find BLU, velocity and number to be put inside PDC</vt:lpstr>
      <vt:lpstr>Answer to previous problem</vt:lpstr>
      <vt:lpstr>PowerPoint Presentation</vt:lpstr>
      <vt:lpstr>PowerPoint Presentation</vt:lpstr>
      <vt:lpstr>Numerical Problem 3.1 </vt:lpstr>
      <vt:lpstr>PowerPoint Presentation</vt:lpstr>
      <vt:lpstr>Incremental format, Feed Calculation</vt:lpstr>
      <vt:lpstr>A CNC user wants to remove a stepper motor from one axis of his CNC drilling machine table and replace it with a PMDC (Permanent magnet direct current) motor.  The Stepper motor (1 rotation in 200 steps, 1 step for 1 pulse) received pulses from a pulse generator @ 5000 ppm and was driving a lead screw-nut pair (lead = 4 mm) directly. The PMDC motor rotates at a constant speed of 100 rpm and after fitting, should produce same BLU and axis speed as before. The user may employ any 1 lead screw-nut pair &amp; 1 gear box &amp; 1 encoder combination from inventory listed below. No equipment other than these is permitted. Encoder, if used, should be mounted on lead screw.  </vt:lpstr>
      <vt:lpstr>In the CNC machine drill table X-axis drive, a manufacturer has put a DC motor drive as shown below. The Encoder is the BLACK one and the grey encoder is to be ignored at present.  Find out the BLU along X drive for the following specs :  Number of holes on the black encoder = 200. Lead screw pitch is 5 mm with double start. DC motor recommended speed is 200 rpm. Gear Box ratio ½   When you ask for a lower BLU, the manufacturer suggests that it can be possible by placing the encoder in the grey position. Find the BLU for this case (GREY encoder).(2) The grey encoder is placed away from the table. Does this affect the performance of the system in any way ?              </vt:lpstr>
      <vt:lpstr>Questions, MCQ discussions on motors, Encoders, decoders and programming practice</vt:lpstr>
      <vt:lpstr>MCQ 1 </vt:lpstr>
      <vt:lpstr>MCQ 2</vt:lpstr>
      <vt:lpstr>PowerPoint Presentation</vt:lpstr>
      <vt:lpstr>MCQ 4</vt:lpstr>
      <vt:lpstr>MCQ 5</vt:lpstr>
      <vt:lpstr>PowerPoint Presentation</vt:lpstr>
      <vt:lpstr>PowerPoint Presentation</vt:lpstr>
      <vt:lpstr>MCQ 8</vt:lpstr>
      <vt:lpstr>MCQ - 9</vt:lpstr>
      <vt:lpstr>MCQ 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Stepper motor</vt:lpstr>
      <vt:lpstr>Stepper motors contd…</vt:lpstr>
      <vt:lpstr>Input given to a stepper motor</vt:lpstr>
      <vt:lpstr>The stepper motor rotor as a magnetic needle </vt:lpstr>
      <vt:lpstr>The rotor of the stepper motor as a special type of permament magnet</vt:lpstr>
      <vt:lpstr>Stator and rotor poles</vt:lpstr>
      <vt:lpstr>Stator and rotor poles</vt:lpstr>
      <vt:lpstr>Stator and rotor poles</vt:lpstr>
      <vt:lpstr>Stator and rotor poles</vt:lpstr>
      <vt:lpstr>In a  degree span, 6.25 S-poles</vt:lpstr>
      <vt:lpstr>In a  degree span, 6.25 S-poles</vt:lpstr>
      <vt:lpstr>What does the rotor look like</vt:lpstr>
      <vt:lpstr>Stepper motors – contd…</vt:lpstr>
      <vt:lpstr>Basic definitions for DC motors</vt:lpstr>
      <vt:lpstr>PMDC – Response to step voltage</vt:lpstr>
      <vt:lpstr>PMDC motor – cotd.</vt:lpstr>
      <vt:lpstr>Build-up of angular speed with time for step voltage</vt:lpstr>
      <vt:lpstr>Time constant τ</vt:lpstr>
      <vt:lpstr>An innovative student develops a tachometer (instrument which can measure rotational speeds of rotating shafts) by employing simple digital devices. The figure shows a motor shaft connected to the input shaft of the tachometer. When the motor rotates, it makes the input shaft rotate at the same speed. The input shaft has an encoder mounted on it with 64 holes. The 8-bit position down counters are down-counted by the pulses they receive, each pulse making 1 decrement. After connecting the input shaft to the rotating shaft of the motor (whose rpm is to be measured), the two PDCs are filled completely and instrument is started.  If PDC1 = 0 and PDC2 = 204, whats the rpm of the motor?</vt:lpstr>
      <vt:lpstr>PowerPoint Presentation</vt:lpstr>
      <vt:lpstr>How much is the speed of the motor shaft if instrument shows unchanging values of PDC1 = 0 and PDC2 = 204 after some time.       How much is the speed of the motor shaft if instrument shows unchanging values of PDC1 = 204 and PDC2 = 0 after some time.</vt:lpstr>
      <vt:lpstr>One problem on decoder</vt:lpstr>
      <vt:lpstr>PowerPoint Presentation</vt:lpstr>
      <vt:lpstr>Decoding circuit problem contd…</vt:lpstr>
      <vt:lpstr>a+a.b = a.1+a.b = a.(1+b) = a</vt:lpstr>
      <vt:lpstr>Do it yourself exercises</vt:lpstr>
      <vt:lpstr>The digital differential analyser (DDA)</vt:lpstr>
      <vt:lpstr>PowerPoint Presentation</vt:lpstr>
      <vt:lpstr>PowerPoint Presentation</vt:lpstr>
      <vt:lpstr>MCQ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480 x 7/8 = 60 x 7        21000/(60 x 7)= 50</vt:lpstr>
      <vt:lpstr>PowerPoint Presentation</vt:lpstr>
      <vt:lpstr>PowerPoint Presentation</vt:lpstr>
      <vt:lpstr>You start a company which makes escalators. The prime mover is a stepper motor which gets pulses from a Digital differential analyser (DDA) which has X = 13 and n = 5. The DDA is run by a pulse train of frequency f. It is required to modify the speed of the escalator to 13/32 of its present speed. How will you do it ?  No gearbox allowed. </vt:lpstr>
      <vt:lpstr>Tachogenerator in CNC systems</vt:lpstr>
      <vt:lpstr>How does the tachogenerator work</vt:lpstr>
      <vt:lpstr>Tachogenerator – Contd…</vt:lpstr>
      <vt:lpstr>PMDC motor – cotd.</vt:lpstr>
      <vt:lpstr>MCQ</vt:lpstr>
      <vt:lpstr>Quickening response by high T/J</vt:lpstr>
      <vt:lpstr>Printed circuit motors – to reduce T/J </vt:lpstr>
      <vt:lpstr>Encoders</vt:lpstr>
      <vt:lpstr>Encoders for feedback</vt:lpstr>
      <vt:lpstr>PowerPoint Presentation</vt:lpstr>
      <vt:lpstr> And </vt:lpstr>
      <vt:lpstr>Direction sensing encoder – senses direction and changes channel</vt:lpstr>
      <vt:lpstr>Absolute encoder – popular in robot movements – but can have counting errors</vt:lpstr>
      <vt:lpstr>Grey coded disc –never two simultaneous changes</vt:lpstr>
      <vt:lpstr>CNC programming : Computer numerical control programming 10th lecture</vt:lpstr>
      <vt:lpstr>G &amp; M code programming</vt:lpstr>
      <vt:lpstr>Types of programmed motions </vt:lpstr>
      <vt:lpstr>Description of the basic G codes for motion</vt:lpstr>
      <vt:lpstr>Example of typical command blocks</vt:lpstr>
      <vt:lpstr>Program – starting declarations</vt:lpstr>
      <vt:lpstr>Program structure – main program</vt:lpstr>
      <vt:lpstr>PowerPoint Presentation</vt:lpstr>
      <vt:lpstr>Example of P-T-P programming</vt:lpstr>
      <vt:lpstr>PTP programming – contd…</vt:lpstr>
      <vt:lpstr>Example programs</vt:lpstr>
      <vt:lpstr>Program</vt:lpstr>
      <vt:lpstr>PowerPoint Presentation</vt:lpstr>
      <vt:lpstr>PowerPoint Presentation</vt:lpstr>
      <vt:lpstr>PowerPoint Presentation</vt:lpstr>
      <vt:lpstr>PowerPoint Presentation</vt:lpstr>
      <vt:lpstr>PowerPoint Presentation</vt:lpstr>
      <vt:lpstr>Programming practice - II</vt:lpstr>
      <vt:lpstr>Example programs</vt:lpstr>
      <vt:lpstr>Program structure</vt:lpstr>
      <vt:lpstr>Program</vt:lpstr>
      <vt:lpstr>CNC lathe programming</vt:lpstr>
      <vt:lpstr>PowerPoint Presentation</vt:lpstr>
      <vt:lpstr>PowerPoint Presentation</vt:lpstr>
      <vt:lpstr>PowerPoint Presentation</vt:lpstr>
      <vt:lpstr>PowerPoint Presentation</vt:lpstr>
      <vt:lpstr>Computer aided offline programming</vt:lpstr>
      <vt:lpstr>Similar figures with different levels of complexity</vt:lpstr>
      <vt:lpstr>PowerPoint Presentation</vt:lpstr>
      <vt:lpstr>General features</vt:lpstr>
      <vt:lpstr>PowerPoint Presentation</vt:lpstr>
      <vt:lpstr>Some GTL definitions (If I am not audible – please phone 9434036694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 on definitions : Lines with direction, circles with sense of rotation….</vt:lpstr>
      <vt:lpstr> The drawing              and                    the machined part</vt:lpstr>
      <vt:lpstr>Another one</vt:lpstr>
      <vt:lpstr>PowerPoint Presentation</vt:lpstr>
      <vt:lpstr>Feasibility test</vt:lpstr>
      <vt:lpstr>PowerPoint Presentation</vt:lpstr>
      <vt:lpstr>Programming</vt:lpstr>
      <vt:lpstr>PowerPoint Presentation</vt:lpstr>
      <vt:lpstr>PowerPoint Presentation</vt:lpstr>
      <vt:lpstr>Programming</vt:lpstr>
      <vt:lpstr>How do these softwares work ?</vt:lpstr>
      <vt:lpstr>A further development</vt:lpstr>
      <vt:lpstr>Interpolators - linear</vt:lpstr>
      <vt:lpstr>A brief look at interpolators</vt:lpstr>
      <vt:lpstr>Numerical problem 13.1</vt:lpstr>
      <vt:lpstr>Answer to the problem</vt:lpstr>
      <vt:lpstr>DDA-based interpolators (linear)</vt:lpstr>
      <vt:lpstr>PowerPoint Presentation</vt:lpstr>
      <vt:lpstr>Numerical problem</vt:lpstr>
      <vt:lpstr>PowerPoint Presentation</vt:lpstr>
      <vt:lpstr>PowerPoint Presentation</vt:lpstr>
      <vt:lpstr>MCQ</vt:lpstr>
      <vt:lpstr>Ans</vt:lpstr>
      <vt:lpstr>Numerical problem</vt:lpstr>
      <vt:lpstr>Question for you …</vt:lpstr>
      <vt:lpstr>PowerPoint Presentation</vt:lpstr>
      <vt:lpstr>We may write (f*S/2m)*(Rsinωt/2n) = Vx and                   (f*S/2m)*(Rcosωt/2n) = Vy</vt:lpstr>
      <vt:lpstr>For circular interpolation</vt:lpstr>
      <vt:lpstr>Curvilinear interpolators </vt:lpstr>
      <vt:lpstr>Offline Curve interpolators</vt:lpstr>
      <vt:lpstr>Offline interpolators contd…</vt:lpstr>
      <vt:lpstr>Offline vs Online</vt:lpstr>
      <vt:lpstr>Online software curve interpolator</vt:lpstr>
      <vt:lpstr>On line interpolator</vt:lpstr>
      <vt:lpstr>Questions on programming and interpolation</vt:lpstr>
      <vt:lpstr>MCQ 1</vt:lpstr>
      <vt:lpstr>PowerPoint Presentation</vt:lpstr>
      <vt:lpstr>PowerPoint Presentation</vt:lpstr>
      <vt:lpstr>MCQ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3-D Machining – Basic concepts</vt:lpstr>
      <vt:lpstr>Requirement of 3-D machining</vt:lpstr>
      <vt:lpstr>Car body production</vt:lpstr>
      <vt:lpstr> EDM of Die surface </vt:lpstr>
      <vt:lpstr>Free form surfaces or sculptured surfaces</vt:lpstr>
      <vt:lpstr>Free form surfaces can be modelled by Bezier surfaces, B-splines, NURBS (non-uniform rational B-splines) etc. </vt:lpstr>
      <vt:lpstr>Cutter location points for machining a surfaces</vt:lpstr>
      <vt:lpstr>Salient features of free form surface machining </vt:lpstr>
      <vt:lpstr>5-axis machining </vt:lpstr>
      <vt:lpstr>Cutting of re-entrant sides</vt:lpstr>
      <vt:lpstr>PowerPoint Presentation</vt:lpstr>
      <vt:lpstr>Cutter path nomenclature</vt:lpstr>
      <vt:lpstr>PowerPoint Presentation</vt:lpstr>
      <vt:lpstr>Forward steps and side steps</vt:lpstr>
      <vt:lpstr>Normals and tangents</vt:lpstr>
      <vt:lpstr>Normals and tangents</vt:lpstr>
      <vt:lpstr>CC (cutter contact) points and CL (cutter location) points</vt:lpstr>
      <vt:lpstr>Why CL points are required</vt:lpstr>
      <vt:lpstr>Forward steps and deviation</vt:lpstr>
      <vt:lpstr>Bezier curve</vt:lpstr>
      <vt:lpstr>Bezier surface</vt:lpstr>
      <vt:lpstr>Bezier surface – control points</vt:lpstr>
      <vt:lpstr>Curved surface geometry</vt:lpstr>
      <vt:lpstr>Free form surfaces</vt:lpstr>
      <vt:lpstr>Bezier curve nomenclature  Bezier surfaces can be represented in a number of ways</vt:lpstr>
      <vt:lpstr>As a polynomial</vt:lpstr>
      <vt:lpstr>As a matrix product</vt:lpstr>
      <vt:lpstr>Product of matrices form</vt:lpstr>
      <vt:lpstr>Bezier surface as a matrix product</vt:lpstr>
      <vt:lpstr>PowerPoint Presentation</vt:lpstr>
      <vt:lpstr>PowerPoint Presentation</vt:lpstr>
      <vt:lpstr>Data fitting for Bezier curve</vt:lpstr>
      <vt:lpstr>PowerPoint Presentation</vt:lpstr>
      <vt:lpstr>Points to note for Bezier curves and surfaces</vt:lpstr>
      <vt:lpstr>Tangents and normal</vt:lpstr>
      <vt:lpstr>Finding tangents and normals</vt:lpstr>
      <vt:lpstr>MCQ</vt:lpstr>
      <vt:lpstr>A curve R(t) on the surface R(u,w) and a tangent to it</vt:lpstr>
      <vt:lpstr>Surface derivatives and curvature </vt:lpstr>
      <vt:lpstr>Cutter path generation for curved surface geometry</vt:lpstr>
      <vt:lpstr>Forward steps and deviation</vt:lpstr>
      <vt:lpstr>The side step</vt:lpstr>
      <vt:lpstr>Cutter Path Generation Approach</vt:lpstr>
      <vt:lpstr>Different strategies of cutter path generation </vt:lpstr>
      <vt:lpstr>Isoparametric Approach</vt:lpstr>
      <vt:lpstr>Isoparametric cutter paths</vt:lpstr>
      <vt:lpstr>Isoplanar Approach</vt:lpstr>
      <vt:lpstr>Isoplanar cutter paths</vt:lpstr>
      <vt:lpstr>Isoplanar forward steps</vt:lpstr>
      <vt:lpstr>Forward step – contd…</vt:lpstr>
      <vt:lpstr>Steps in Isoplanar forward steps determination</vt:lpstr>
      <vt:lpstr>PowerPoint Presentation</vt:lpstr>
      <vt:lpstr>Cutter path generation (Concluding part) and Current status – CNC machining and related processes</vt:lpstr>
      <vt:lpstr>Isoscallop Approach</vt:lpstr>
      <vt:lpstr>Surface derivatives and curvature</vt:lpstr>
      <vt:lpstr>Radius of curvature</vt:lpstr>
      <vt:lpstr>{(dR/dt).Δt /2}2 = R^2-(R-e)^2                                                                         I.〖∆t〗^2/4=2Re-e^2    </vt:lpstr>
      <vt:lpstr>K. Suresh, D.C.W. Yang, Constant scallop height machining of free form surfaces, Journal of Engineering for Industry, Transactions of ASME 17 (1994) 253–259</vt:lpstr>
      <vt:lpstr>K. Suresh, D.C.W. Yang, Constant scallop height machining of free form surfaces, Journal of Engineering for Industry, Transactions of ASME 17 (1994) 253–259</vt:lpstr>
      <vt:lpstr>PowerPoint Presentation</vt:lpstr>
      <vt:lpstr>PowerPoint Presentation</vt:lpstr>
      <vt:lpstr>PowerPoint Presentation</vt:lpstr>
      <vt:lpstr>K. Suresh, D.C.W. Yang, Constant scallop height machining of free form surfaces, Journal of Engineering for Industry, Transactions of ASME 17 (1994) 253–259</vt:lpstr>
      <vt:lpstr>Steps taken for getting the cutter paths</vt:lpstr>
      <vt:lpstr>Steps taken for getting the cutter paths</vt:lpstr>
      <vt:lpstr>Steps taken for getting the cutter paths</vt:lpstr>
      <vt:lpstr>Steps taken for getting the cutter paths</vt:lpstr>
      <vt:lpstr>Steps taken for getting the cutter paths</vt:lpstr>
      <vt:lpstr>Steps taken for getting the cutter paths</vt:lpstr>
      <vt:lpstr>Steps taken for getting the cutter paths</vt:lpstr>
      <vt:lpstr>Steps taken for getting the cutter paths</vt:lpstr>
      <vt:lpstr>Steps taken for getting the cutter paths</vt:lpstr>
      <vt:lpstr>Steps taken for getting the cutter paths</vt:lpstr>
      <vt:lpstr>Steps taken for getting the cutter paths</vt:lpstr>
      <vt:lpstr>Steps taken for getting the cutter paths</vt:lpstr>
      <vt:lpstr>Steps taken for getting the cutter paths</vt:lpstr>
      <vt:lpstr>Steps taken for getting the cutter paths</vt:lpstr>
      <vt:lpstr>A look at some of the free form machined shapes </vt:lpstr>
      <vt:lpstr>Cotd. 2…</vt:lpstr>
      <vt:lpstr>Cotd. 3 ….</vt:lpstr>
      <vt:lpstr>20 Questions on curved surface machining</vt:lpstr>
      <vt:lpstr>MCQ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numerical control of machine tools and processes</dc:title>
  <dc:creator>a roy choudhary</dc:creator>
  <cp:lastModifiedBy>A RoyChowdhury</cp:lastModifiedBy>
  <cp:revision>174</cp:revision>
  <dcterms:created xsi:type="dcterms:W3CDTF">2016-08-05T13:48:26Z</dcterms:created>
  <dcterms:modified xsi:type="dcterms:W3CDTF">2022-03-21T06:25:13Z</dcterms:modified>
</cp:coreProperties>
</file>